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1" r:id="rId2"/>
    <p:sldId id="293" r:id="rId3"/>
    <p:sldId id="326" r:id="rId4"/>
    <p:sldId id="327" r:id="rId5"/>
    <p:sldId id="329" r:id="rId6"/>
    <p:sldId id="312" r:id="rId7"/>
    <p:sldId id="313" r:id="rId8"/>
    <p:sldId id="321" r:id="rId9"/>
    <p:sldId id="317" r:id="rId10"/>
    <p:sldId id="323" r:id="rId11"/>
    <p:sldId id="322" r:id="rId12"/>
    <p:sldId id="297" r:id="rId13"/>
    <p:sldId id="316" r:id="rId14"/>
    <p:sldId id="296" r:id="rId15"/>
    <p:sldId id="319" r:id="rId16"/>
    <p:sldId id="300" r:id="rId17"/>
    <p:sldId id="318" r:id="rId18"/>
    <p:sldId id="320" r:id="rId19"/>
    <p:sldId id="324" r:id="rId20"/>
    <p:sldId id="325" r:id="rId21"/>
    <p:sldId id="328" r:id="rId22"/>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a:srgbClr val="99CCFF"/>
    <a:srgbClr val="FFCCCC"/>
    <a:srgbClr val="CC99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0772" autoAdjust="0"/>
  </p:normalViewPr>
  <p:slideViewPr>
    <p:cSldViewPr snapToGrid="0">
      <p:cViewPr varScale="1">
        <p:scale>
          <a:sx n="69" d="100"/>
          <a:sy n="69" d="100"/>
        </p:scale>
        <p:origin x="19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Getting 5+ in Eng and Ma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Sheet1!$A$2:$A$10</c:f>
              <c:numCache>
                <c:formatCode>0%</c:formatCode>
                <c:ptCount val="9"/>
                <c:pt idx="0">
                  <c:v>0</c:v>
                </c:pt>
                <c:pt idx="1">
                  <c:v>0.05</c:v>
                </c:pt>
                <c:pt idx="2">
                  <c:v>0.1</c:v>
                </c:pt>
                <c:pt idx="3">
                  <c:v>0.15</c:v>
                </c:pt>
                <c:pt idx="4">
                  <c:v>0.2</c:v>
                </c:pt>
                <c:pt idx="5">
                  <c:v>0.25</c:v>
                </c:pt>
                <c:pt idx="6">
                  <c:v>0.3</c:v>
                </c:pt>
                <c:pt idx="7">
                  <c:v>0.35</c:v>
                </c:pt>
                <c:pt idx="8">
                  <c:v>0.4</c:v>
                </c:pt>
              </c:numCache>
            </c:numRef>
          </c:cat>
          <c:val>
            <c:numRef>
              <c:f>Sheet1!$B$2:$B$10</c:f>
              <c:numCache>
                <c:formatCode>General</c:formatCode>
                <c:ptCount val="9"/>
                <c:pt idx="0">
                  <c:v>82</c:v>
                </c:pt>
                <c:pt idx="1">
                  <c:v>72</c:v>
                </c:pt>
                <c:pt idx="2">
                  <c:v>57</c:v>
                </c:pt>
                <c:pt idx="3">
                  <c:v>41</c:v>
                </c:pt>
                <c:pt idx="4" formatCode="0%">
                  <c:v>29</c:v>
                </c:pt>
                <c:pt idx="5">
                  <c:v>23</c:v>
                </c:pt>
                <c:pt idx="6">
                  <c:v>18</c:v>
                </c:pt>
                <c:pt idx="7">
                  <c:v>16</c:v>
                </c:pt>
                <c:pt idx="8">
                  <c:v>12</c:v>
                </c:pt>
              </c:numCache>
            </c:numRef>
          </c:val>
          <c:extLst>
            <c:ext xmlns:c16="http://schemas.microsoft.com/office/drawing/2014/chart" uri="{C3380CC4-5D6E-409C-BE32-E72D297353CC}">
              <c16:uniqueId val="{00000000-D721-4303-B18F-F8B064EE60CC}"/>
            </c:ext>
          </c:extLst>
        </c:ser>
        <c:dLbls>
          <c:showLegendKey val="0"/>
          <c:showVal val="0"/>
          <c:showCatName val="0"/>
          <c:showSerName val="0"/>
          <c:showPercent val="0"/>
          <c:showBubbleSize val="0"/>
        </c:dLbls>
        <c:gapWidth val="100"/>
        <c:overlap val="-24"/>
        <c:axId val="720682016"/>
        <c:axId val="969157488"/>
      </c:barChart>
      <c:catAx>
        <c:axId val="72068201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GB" sz="1400"/>
                  <a:t>Absence rate (percentage)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69157488"/>
        <c:crosses val="autoZero"/>
        <c:auto val="1"/>
        <c:lblAlgn val="ctr"/>
        <c:lblOffset val="100"/>
        <c:noMultiLvlLbl val="0"/>
      </c:catAx>
      <c:valAx>
        <c:axId val="9691574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GB" sz="1400"/>
                  <a:t>Percentage of Studnets achieivng </a:t>
                </a:r>
                <a:r>
                  <a:rPr lang="en-GB" sz="1400" baseline="0"/>
                  <a:t> five GCSE passes at grades 5-9</a:t>
                </a:r>
                <a:endParaRPr lang="en-GB" sz="1400"/>
              </a:p>
            </c:rich>
          </c:tx>
          <c:layout>
            <c:manualLayout>
              <c:xMode val="edge"/>
              <c:yMode val="edge"/>
              <c:x val="1.6203703703703703E-2"/>
              <c:y val="4.3650793650793648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2068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2A76229-0AA6-4E40-88DB-619C5D5ECAA8}" type="datetimeFigureOut">
              <a:rPr lang="en-GB" smtClean="0"/>
              <a:t>08/07/2024</a:t>
            </a:fld>
            <a:endParaRPr lang="en-GB"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09A1BF87-F565-40E1-8376-B310E2A831F3}" type="slidenum">
              <a:rPr lang="en-GB" smtClean="0"/>
              <a:t>‹#›</a:t>
            </a:fld>
            <a:endParaRPr lang="en-GB" dirty="0"/>
          </a:p>
        </p:txBody>
      </p:sp>
    </p:spTree>
    <p:extLst>
      <p:ext uri="{BB962C8B-B14F-4D97-AF65-F5344CB8AC3E}">
        <p14:creationId xmlns:p14="http://schemas.microsoft.com/office/powerpoint/2010/main" val="273637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evening, </a:t>
            </a:r>
          </a:p>
          <a:p>
            <a:r>
              <a:rPr lang="en-GB" dirty="0"/>
              <a:t>Welcome </a:t>
            </a:r>
          </a:p>
          <a:p>
            <a:r>
              <a:rPr lang="en-GB" dirty="0"/>
              <a:t>I am Mr Rule – head teacher at Wyvern. </a:t>
            </a:r>
          </a:p>
          <a:p>
            <a:r>
              <a:rPr lang="en-GB" dirty="0"/>
              <a:t>Thank you for coming tonight. </a:t>
            </a:r>
          </a:p>
          <a:p>
            <a:r>
              <a:rPr lang="en-GB" dirty="0"/>
              <a:t>Pleasure meting your children on Tuesday. First impressions were positive. So many of them were polite, courteous and keen to get it right Good start. Some even won house pints. No child has ever been awarded house points before  =house system is new from Sept. They are the first in the college’s history to do so. </a:t>
            </a:r>
          </a:p>
          <a:p>
            <a:r>
              <a:rPr lang="en-GB" dirty="0"/>
              <a:t>If your child is to succeed and be happy here at Wyvern, they need your involvement in their education; with that involvement they will not fail. Without it, they cannot succeed.</a:t>
            </a:r>
          </a:p>
          <a:p>
            <a:r>
              <a:rPr lang="en-GB" dirty="0"/>
              <a:t>Want to work with you – we enjoy working with parents and that is especially the case when we are working together to understand problems and difficulties and when we can find solutions and answers together. </a:t>
            </a:r>
          </a:p>
          <a:p>
            <a:r>
              <a:rPr lang="en-GB" dirty="0"/>
              <a:t>So this evening, I would like to explain to you more about what we are trying to achieve here at Wyvern, how things are done here, why they are and how you can help us achieve those things; how we can support you, your child and your family when you need us to as well. </a:t>
            </a:r>
          </a:p>
          <a:p>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1</a:t>
            </a:fld>
            <a:endParaRPr lang="en-GB" dirty="0"/>
          </a:p>
        </p:txBody>
      </p:sp>
    </p:spTree>
    <p:extLst>
      <p:ext uri="{BB962C8B-B14F-4D97-AF65-F5344CB8AC3E}">
        <p14:creationId xmlns:p14="http://schemas.microsoft.com/office/powerpoint/2010/main" val="405256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 are strict in uniform. </a:t>
            </a:r>
          </a:p>
          <a:p>
            <a:r>
              <a:rPr lang="en-GB" dirty="0"/>
              <a:t>We expect students to wear it smartly and we will challenge them on it when they don’t. </a:t>
            </a:r>
          </a:p>
          <a:p>
            <a:r>
              <a:rPr lang="en-GB" dirty="0"/>
              <a:t>POW cards are Pride of Wyvern cards. </a:t>
            </a:r>
          </a:p>
          <a:p>
            <a:r>
              <a:rPr lang="en-GB" dirty="0"/>
              <a:t>Each time a teacher sees a students incorrectly wearing it – POW card is ticked. For every three ticks – detention is set. </a:t>
            </a:r>
          </a:p>
          <a:p>
            <a:r>
              <a:rPr lang="en-GB" dirty="0"/>
              <a:t>Why are we so strict on uniform? </a:t>
            </a:r>
          </a:p>
          <a:p>
            <a:r>
              <a:rPr lang="en-GB" dirty="0"/>
              <a:t>Because when we allow students to wear jewellery or expensive variations of the college uniform items we put on public display for everyone to see the difference between rich and poor, between those who come from families where they can afford expensive things and those who come from families where they cant/ We have students whose families cannot afford to buy uniform – we help them. We have children who don’t want to come to college on non uniform day as they are too embarrassed by the clothes they have to wear. Life has already taught these children more than they should know about feeling inadequate – not good enough. They don’t need that being reinforced at college by people flaunting fashion and wealth. </a:t>
            </a:r>
          </a:p>
          <a:p>
            <a:r>
              <a:rPr lang="en-GB" dirty="0"/>
              <a:t>Similarly, when we allow students to wear fashionable variations on the uniform, we put on display those who are fashionable and those who are not. That create speer pressure and the breeding ground for bullying. And the pressure for students to then go home and tell their parents to buy them the fashionable variations because “everyone else if wearing them.” This creates conflict between students and parent, most of whom want to support the college high standard sin uniform. To be honest we could all do without this hassle in our lives. </a:t>
            </a:r>
          </a:p>
          <a:p>
            <a:r>
              <a:rPr lang="en-GB" dirty="0"/>
              <a:t>In year 7 and 8 students don’t wear make-up. We do not want 12 year olds operating in a school culture where they feel they have to wear it to feel good about themselves.  We </a:t>
            </a:r>
          </a:p>
          <a:p>
            <a:r>
              <a:rPr lang="en-GB" dirty="0"/>
              <a:t>Either a decide to be complicit in that culture and reinforce the view that 11 and 12 year old have to wear make up to feel good about themselves. Or we challenge it Here at Wyvern, we challenge that. They are worth more than that and its our job to help them see that. </a:t>
            </a:r>
          </a:p>
        </p:txBody>
      </p:sp>
      <p:sp>
        <p:nvSpPr>
          <p:cNvPr id="4" name="Slide Number Placeholder 3"/>
          <p:cNvSpPr>
            <a:spLocks noGrp="1"/>
          </p:cNvSpPr>
          <p:nvPr>
            <p:ph type="sldNum" sz="quarter" idx="5"/>
          </p:nvPr>
        </p:nvSpPr>
        <p:spPr/>
        <p:txBody>
          <a:bodyPr/>
          <a:lstStyle/>
          <a:p>
            <a:fld id="{09A1BF87-F565-40E1-8376-B310E2A831F3}" type="slidenum">
              <a:rPr lang="en-GB" smtClean="0"/>
              <a:t>10</a:t>
            </a:fld>
            <a:endParaRPr lang="en-GB" dirty="0"/>
          </a:p>
        </p:txBody>
      </p:sp>
    </p:spTree>
    <p:extLst>
      <p:ext uri="{BB962C8B-B14F-4D97-AF65-F5344CB8AC3E}">
        <p14:creationId xmlns:p14="http://schemas.microsoft.com/office/powerpoint/2010/main" val="3233385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11</a:t>
            </a:fld>
            <a:endParaRPr lang="en-GB" dirty="0"/>
          </a:p>
        </p:txBody>
      </p:sp>
    </p:spTree>
    <p:extLst>
      <p:ext uri="{BB962C8B-B14F-4D97-AF65-F5344CB8AC3E}">
        <p14:creationId xmlns:p14="http://schemas.microsoft.com/office/powerpoint/2010/main" val="3002945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At Wyvern Standards of behaviour are high. Some families think we are too strict. Children who come to us from other secondary schools say the same. But we are warmly strict. We are kind, friendly, supportive and encouraging. Have good relationships with students.  But we will insist on our pride rules. </a:t>
            </a:r>
          </a:p>
          <a:p>
            <a:pPr lvl="0"/>
            <a:r>
              <a:rPr lang="en-GB" sz="1200" kern="1200" dirty="0">
                <a:solidFill>
                  <a:schemeClr val="tx1"/>
                </a:solidFill>
                <a:effectLst/>
                <a:latin typeface="+mn-lt"/>
                <a:ea typeface="+mn-ea"/>
                <a:cs typeface="+mn-cs"/>
              </a:rPr>
              <a:t>One reason why so many teachers want to work at our college. </a:t>
            </a:r>
          </a:p>
          <a:p>
            <a:pPr lvl="0"/>
            <a:r>
              <a:rPr lang="en-GB" sz="1200" kern="1200" dirty="0">
                <a:solidFill>
                  <a:schemeClr val="tx1"/>
                </a:solidFill>
                <a:effectLst/>
                <a:latin typeface="+mn-lt"/>
                <a:ea typeface="+mn-ea"/>
                <a:cs typeface="+mn-cs"/>
              </a:rPr>
              <a:t>One common set of expectations in every classroom: every student, every lesson, every day. </a:t>
            </a:r>
          </a:p>
          <a:p>
            <a:pPr lvl="0"/>
            <a:r>
              <a:rPr lang="en-GB" sz="1200" kern="1200" dirty="0">
                <a:solidFill>
                  <a:schemeClr val="tx1"/>
                </a:solidFill>
                <a:effectLst/>
                <a:latin typeface="+mn-lt"/>
                <a:ea typeface="+mn-ea"/>
                <a:cs typeface="+mn-cs"/>
              </a:rPr>
              <a:t>Maintains relationships between staff and students.</a:t>
            </a:r>
          </a:p>
          <a:p>
            <a:pPr lvl="0"/>
            <a:r>
              <a:rPr lang="en-GB" sz="1200" kern="1200" dirty="0">
                <a:solidFill>
                  <a:schemeClr val="tx1"/>
                </a:solidFill>
                <a:effectLst/>
                <a:latin typeface="+mn-lt"/>
                <a:ea typeface="+mn-ea"/>
                <a:cs typeface="+mn-cs"/>
              </a:rPr>
              <a:t>Everyone knows what’s expected, we can get on with teaching and learning.</a:t>
            </a:r>
          </a:p>
          <a:p>
            <a:pPr lvl="0"/>
            <a:r>
              <a:rPr lang="en-GB" sz="1200" kern="1200" dirty="0" err="1">
                <a:solidFill>
                  <a:schemeClr val="tx1"/>
                </a:solidFill>
                <a:effectLst/>
                <a:latin typeface="+mn-lt"/>
                <a:ea typeface="+mn-ea"/>
                <a:cs typeface="+mn-cs"/>
              </a:rPr>
              <a:t>PRIDe</a:t>
            </a:r>
            <a:r>
              <a:rPr lang="en-GB" sz="1200" kern="1200" dirty="0">
                <a:solidFill>
                  <a:schemeClr val="tx1"/>
                </a:solidFill>
                <a:effectLst/>
                <a:latin typeface="+mn-lt"/>
                <a:ea typeface="+mn-ea"/>
                <a:cs typeface="+mn-cs"/>
              </a:rPr>
              <a:t> behaviours – strong correlation to results. </a:t>
            </a:r>
            <a:r>
              <a:rPr lang="en-GB" sz="1200" kern="1200" dirty="0" err="1">
                <a:solidFill>
                  <a:schemeClr val="tx1"/>
                </a:solidFill>
                <a:effectLst/>
                <a:latin typeface="+mn-lt"/>
                <a:ea typeface="+mn-ea"/>
                <a:cs typeface="+mn-cs"/>
              </a:rPr>
              <a:t>PRIDe</a:t>
            </a:r>
            <a:r>
              <a:rPr lang="en-GB" sz="1200" kern="1200" dirty="0">
                <a:solidFill>
                  <a:schemeClr val="tx1"/>
                </a:solidFill>
                <a:effectLst/>
                <a:latin typeface="+mn-lt"/>
                <a:ea typeface="+mn-ea"/>
                <a:cs typeface="+mn-cs"/>
              </a:rPr>
              <a:t> reports. Rewards/praise</a:t>
            </a:r>
          </a:p>
          <a:p>
            <a:pPr lvl="0"/>
            <a:r>
              <a:rPr lang="en-GB" sz="1200" kern="1200" dirty="0">
                <a:solidFill>
                  <a:schemeClr val="tx1"/>
                </a:solidFill>
                <a:effectLst/>
                <a:latin typeface="+mn-lt"/>
                <a:ea typeface="+mn-ea"/>
                <a:cs typeface="+mn-cs"/>
              </a:rPr>
              <a:t>Weekly </a:t>
            </a:r>
            <a:r>
              <a:rPr lang="en-GB" sz="1200" kern="1200" dirty="0" err="1">
                <a:solidFill>
                  <a:schemeClr val="tx1"/>
                </a:solidFill>
                <a:effectLst/>
                <a:latin typeface="+mn-lt"/>
                <a:ea typeface="+mn-ea"/>
                <a:cs typeface="+mn-cs"/>
              </a:rPr>
              <a:t>PRIDe</a:t>
            </a:r>
            <a:r>
              <a:rPr lang="en-GB" sz="1200" kern="1200" dirty="0">
                <a:solidFill>
                  <a:schemeClr val="tx1"/>
                </a:solidFill>
                <a:effectLst/>
                <a:latin typeface="+mn-lt"/>
                <a:ea typeface="+mn-ea"/>
                <a:cs typeface="+mn-cs"/>
              </a:rPr>
              <a:t> tutor time – what, why. </a:t>
            </a:r>
          </a:p>
          <a:p>
            <a:pPr lvl="0"/>
            <a:r>
              <a:rPr lang="en-GB" sz="1200" kern="1200" dirty="0">
                <a:solidFill>
                  <a:schemeClr val="tx1"/>
                </a:solidFill>
                <a:effectLst/>
                <a:latin typeface="+mn-lt"/>
                <a:ea typeface="+mn-ea"/>
                <a:cs typeface="+mn-cs"/>
              </a:rPr>
              <a:t>Key message I will be giving your children: at college they don’t follow home rules; they follow wyvern rules. Irrespective of how they behave at home, when they put on our uniform, they behave like this.</a:t>
            </a:r>
          </a:p>
          <a:p>
            <a:pPr lvl="0"/>
            <a:r>
              <a:rPr lang="en-GB" sz="1200" kern="1200" dirty="0">
                <a:solidFill>
                  <a:schemeClr val="tx1"/>
                </a:solidFill>
                <a:effectLst/>
                <a:latin typeface="+mn-lt"/>
                <a:ea typeface="+mn-ea"/>
                <a:cs typeface="+mn-cs"/>
              </a:rPr>
              <a:t>By coming to this college, they need to accept that’s how things are done here. Just like when they get a job, they accept the rules and conditions of the workplace </a:t>
            </a:r>
          </a:p>
          <a:p>
            <a:pPr lvl="0"/>
            <a:r>
              <a:rPr lang="en-GB" sz="1200" kern="1200" dirty="0">
                <a:solidFill>
                  <a:schemeClr val="tx1"/>
                </a:solidFill>
                <a:effectLst/>
                <a:latin typeface="+mn-lt"/>
                <a:ea typeface="+mn-ea"/>
                <a:cs typeface="+mn-cs"/>
              </a:rPr>
              <a:t>We don’t negotiate on these rules; we don’t compromise. There is no discussion to be had. Put simply, this is how it is.</a:t>
            </a:r>
          </a:p>
          <a:p>
            <a:pPr lvl="0"/>
            <a:r>
              <a:rPr lang="en-GB" sz="1200" kern="1200" dirty="0">
                <a:solidFill>
                  <a:schemeClr val="tx1"/>
                </a:solidFill>
                <a:effectLst/>
                <a:latin typeface="+mn-lt"/>
                <a:ea typeface="+mn-ea"/>
                <a:cs typeface="+mn-cs"/>
              </a:rPr>
              <a:t>When parents say to me you’re really strict, I show them these rules and ask them: what’s unreasonable about these? No-one has been able to answer that question. </a:t>
            </a:r>
          </a:p>
          <a:p>
            <a:pPr lvl="0"/>
            <a:r>
              <a:rPr lang="en-GB" sz="1200" kern="1200" dirty="0">
                <a:solidFill>
                  <a:schemeClr val="tx1"/>
                </a:solidFill>
                <a:effectLst/>
                <a:latin typeface="+mn-lt"/>
                <a:ea typeface="+mn-ea"/>
                <a:cs typeface="+mn-cs"/>
              </a:rPr>
              <a:t>The rules are not unfair. Protecting teaching, protecting learning and keeping people safe is common sense.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Tutor time programme, students will learn about what each of these rules mean, why we have them and what lessons would be like without them.</a:t>
            </a:r>
          </a:p>
          <a:p>
            <a:pPr lvl="0"/>
            <a:r>
              <a:rPr lang="en-GB" sz="1200" kern="1200" dirty="0">
                <a:solidFill>
                  <a:schemeClr val="tx1"/>
                </a:solidFill>
                <a:effectLst/>
                <a:latin typeface="+mn-lt"/>
                <a:ea typeface="+mn-ea"/>
                <a:cs typeface="+mn-cs"/>
              </a:rPr>
              <a:t>Send – reasonable adjustments. Two examples. </a:t>
            </a:r>
            <a:r>
              <a:rPr lang="en-GB" sz="1200" kern="1200" dirty="0" err="1">
                <a:solidFill>
                  <a:schemeClr val="tx1"/>
                </a:solidFill>
                <a:effectLst/>
                <a:latin typeface="+mn-lt"/>
                <a:ea typeface="+mn-ea"/>
                <a:cs typeface="+mn-cs"/>
              </a:rPr>
              <a:t>Adhd</a:t>
            </a:r>
            <a:r>
              <a:rPr lang="en-GB" sz="1200" kern="1200" dirty="0">
                <a:solidFill>
                  <a:schemeClr val="tx1"/>
                </a:solidFill>
                <a:effectLst/>
                <a:latin typeface="+mn-lt"/>
                <a:ea typeface="+mn-ea"/>
                <a:cs typeface="+mn-cs"/>
              </a:rPr>
              <a:t> child. </a:t>
            </a:r>
            <a:r>
              <a:rPr lang="en-GB" sz="1200" kern="1200" dirty="0" err="1">
                <a:solidFill>
                  <a:schemeClr val="tx1"/>
                </a:solidFill>
                <a:effectLst/>
                <a:latin typeface="+mn-lt"/>
                <a:ea typeface="+mn-ea"/>
                <a:cs typeface="+mn-cs"/>
              </a:rPr>
              <a:t>Autsistic</a:t>
            </a:r>
            <a:r>
              <a:rPr lang="en-GB" sz="1200" kern="1200" dirty="0">
                <a:solidFill>
                  <a:schemeClr val="tx1"/>
                </a:solidFill>
                <a:effectLst/>
                <a:latin typeface="+mn-lt"/>
                <a:ea typeface="+mn-ea"/>
                <a:cs typeface="+mn-cs"/>
              </a:rPr>
              <a:t> child. </a:t>
            </a:r>
          </a:p>
          <a:p>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12</a:t>
            </a:fld>
            <a:endParaRPr lang="en-GB" dirty="0"/>
          </a:p>
        </p:txBody>
      </p:sp>
    </p:spTree>
    <p:extLst>
      <p:ext uri="{BB962C8B-B14F-4D97-AF65-F5344CB8AC3E}">
        <p14:creationId xmlns:p14="http://schemas.microsoft.com/office/powerpoint/2010/main" val="81935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4 point plan s what teachers will use in lessons to manage behaviour.</a:t>
            </a:r>
          </a:p>
          <a:p>
            <a:r>
              <a:rPr lang="en-GB" dirty="0"/>
              <a:t>If students break the </a:t>
            </a:r>
            <a:r>
              <a:rPr lang="en-GB" dirty="0" err="1"/>
              <a:t>PRRIDe</a:t>
            </a:r>
            <a:r>
              <a:rPr lang="en-GB" dirty="0"/>
              <a:t> rules then they are issued with a warning – a C1. Log book on desk as a visual reminder their </a:t>
            </a:r>
            <a:r>
              <a:rPr lang="en-GB" dirty="0" err="1"/>
              <a:t>behavoiur</a:t>
            </a:r>
            <a:r>
              <a:rPr lang="en-GB" dirty="0"/>
              <a:t> is being monitored.</a:t>
            </a:r>
          </a:p>
          <a:p>
            <a:r>
              <a:rPr lang="en-GB" dirty="0"/>
              <a:t>If they break another </a:t>
            </a:r>
            <a:r>
              <a:rPr lang="en-GB" dirty="0" err="1"/>
              <a:t>PRIDe</a:t>
            </a:r>
            <a:r>
              <a:rPr lang="en-GB" dirty="0"/>
              <a:t>  rule then they are given a C2 – a break time DT. Recorded in their logbook. Also in our behave management system. </a:t>
            </a:r>
          </a:p>
          <a:p>
            <a:r>
              <a:rPr lang="en-GB" dirty="0"/>
              <a:t>Breaking </a:t>
            </a:r>
            <a:r>
              <a:rPr lang="en-GB" dirty="0" err="1"/>
              <a:t>PRIDe</a:t>
            </a:r>
            <a:r>
              <a:rPr lang="en-GB" dirty="0"/>
              <a:t> rules for a third time – C3 after school detention. 30 minutes. </a:t>
            </a:r>
          </a:p>
          <a:p>
            <a:r>
              <a:rPr lang="en-GB" dirty="0"/>
              <a:t>However a single incident of defiance – of refusing to do what staff asks is a 75 minute DT. </a:t>
            </a:r>
          </a:p>
          <a:p>
            <a:r>
              <a:rPr lang="en-GB" dirty="0"/>
              <a:t>DTs are after school. Although we do not need parental permission to se these and do not need to give 24 hours notice, we do not have same day DTs and we like it when you do support the sanctions. </a:t>
            </a:r>
          </a:p>
          <a:p>
            <a:r>
              <a:rPr lang="en-GB" dirty="0"/>
              <a:t>In DTs, students undertake specific activities – reading fiction and non fiction texts with </a:t>
            </a:r>
            <a:r>
              <a:rPr lang="en-GB" dirty="0" err="1"/>
              <a:t>quesitons</a:t>
            </a:r>
            <a:r>
              <a:rPr lang="en-GB" dirty="0"/>
              <a:t> for them to answer. All the texts and activities have been chosen to develop students’ empathy, kindness, responsibility and respect and sense of gratitude for what hey have and what others do for them. Also some tasks on personal, social and health education. </a:t>
            </a:r>
          </a:p>
          <a:p>
            <a:endParaRPr lang="en-GB" dirty="0"/>
          </a:p>
          <a:p>
            <a:pPr lvl="0"/>
            <a:r>
              <a:rPr lang="en-GB" sz="1200" kern="1200" dirty="0">
                <a:solidFill>
                  <a:schemeClr val="tx1"/>
                </a:solidFill>
                <a:effectLst/>
                <a:latin typeface="+mn-lt"/>
                <a:ea typeface="+mn-ea"/>
                <a:cs typeface="+mn-cs"/>
              </a:rPr>
              <a:t>Serious issues: isolation, suspension and alternative school placement – day or more in another local school.. </a:t>
            </a:r>
          </a:p>
          <a:p>
            <a:pPr lvl="0"/>
            <a:r>
              <a:rPr lang="en-GB" sz="1200" kern="1200" dirty="0">
                <a:solidFill>
                  <a:schemeClr val="tx1"/>
                </a:solidFill>
                <a:effectLst/>
                <a:latin typeface="+mn-lt"/>
                <a:ea typeface="+mn-ea"/>
                <a:cs typeface="+mn-cs"/>
              </a:rPr>
              <a:t>Sanctions need to be proportionate to the behaviour. Sanctions are not just set for the students who has done something wrong, set to show people who have suffered from that behaviour that justice has been done; set to uphold the rules so that others can see they need to be followed. </a:t>
            </a:r>
          </a:p>
          <a:p>
            <a:pPr lvl="0"/>
            <a:r>
              <a:rPr lang="en-GB" sz="1200" kern="1200" dirty="0">
                <a:solidFill>
                  <a:schemeClr val="tx1"/>
                </a:solidFill>
                <a:effectLst/>
                <a:latin typeface="+mn-lt"/>
                <a:ea typeface="+mn-ea"/>
                <a:cs typeface="+mn-cs"/>
              </a:rPr>
              <a:t>Lots of help and support to get behaviour right. </a:t>
            </a:r>
          </a:p>
          <a:p>
            <a:pPr lvl="0"/>
            <a:r>
              <a:rPr lang="en-GB" sz="1200" kern="1200" dirty="0">
                <a:solidFill>
                  <a:schemeClr val="tx1"/>
                </a:solidFill>
                <a:effectLst/>
                <a:latin typeface="+mn-lt"/>
                <a:ea typeface="+mn-ea"/>
                <a:cs typeface="+mn-cs"/>
              </a:rPr>
              <a:t>Students behave better when we work together: student behaviour is worse if they know parents will challenge the sanctions set. </a:t>
            </a:r>
          </a:p>
          <a:p>
            <a:pPr lvl="0"/>
            <a:r>
              <a:rPr lang="en-GB" sz="1200" kern="1200" dirty="0">
                <a:solidFill>
                  <a:schemeClr val="tx1"/>
                </a:solidFill>
                <a:effectLst/>
                <a:latin typeface="+mn-lt"/>
                <a:ea typeface="+mn-ea"/>
                <a:cs typeface="+mn-cs"/>
              </a:rPr>
              <a:t>Fortunately we are able to praise and reward far more than we need to sanction. </a:t>
            </a:r>
          </a:p>
          <a:p>
            <a:r>
              <a:rPr lang="en-GB" sz="1200" kern="1200" dirty="0">
                <a:solidFill>
                  <a:schemeClr val="tx1"/>
                </a:solidFill>
                <a:effectLst/>
                <a:latin typeface="+mn-lt"/>
                <a:ea typeface="+mn-ea"/>
                <a:cs typeface="+mn-cs"/>
              </a:rPr>
              <a:t>Hope this helps you understand how it works. </a:t>
            </a:r>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13</a:t>
            </a:fld>
            <a:endParaRPr lang="en-GB" dirty="0"/>
          </a:p>
        </p:txBody>
      </p:sp>
    </p:spTree>
    <p:extLst>
      <p:ext uri="{BB962C8B-B14F-4D97-AF65-F5344CB8AC3E}">
        <p14:creationId xmlns:p14="http://schemas.microsoft.com/office/powerpoint/2010/main" val="1715071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Attendance rates are the most significant factor in determining how well students do at GCSE, even more significant than their previous test scores, grades and marks. This is true of students in any year group, not just year 11. Even if GCSEs seem a long way off for your child, absence from lessons at any time and for any reason creates gaps in their learning. This makes it harder for them to understand the work when they return from their absence because this work builds on the learning they have missed. Learning gaps therefore grow and multiply. This in turn affects their motivation, their confidence and desire to attend school.</a:t>
            </a:r>
          </a:p>
          <a:p>
            <a:endParaRPr lang="en-GB" dirty="0"/>
          </a:p>
          <a:p>
            <a:r>
              <a:rPr lang="en-GB" sz="1200" kern="1200" dirty="0">
                <a:solidFill>
                  <a:schemeClr val="tx1"/>
                </a:solidFill>
                <a:effectLst/>
                <a:latin typeface="+mn-lt"/>
                <a:ea typeface="+mn-ea"/>
                <a:cs typeface="+mn-cs"/>
              </a:rPr>
              <a:t>Don’t let your child take time off school for minor illnesses: particularly those that would not stop you from going to work.</a:t>
            </a:r>
          </a:p>
          <a:p>
            <a:r>
              <a:rPr lang="en-GB" sz="1200" kern="1200" dirty="0">
                <a:solidFill>
                  <a:schemeClr val="tx1"/>
                </a:solidFill>
                <a:effectLst/>
                <a:latin typeface="+mn-lt"/>
                <a:ea typeface="+mn-ea"/>
                <a:cs typeface="+mn-cs"/>
              </a:rPr>
              <a:t>Develop your child’s resilience by encouraging an attitude of “what can I do?” rather than one of “what can’t I do?”</a:t>
            </a:r>
          </a:p>
          <a:p>
            <a:r>
              <a:rPr lang="en-GB" sz="1200" kern="1200" dirty="0">
                <a:solidFill>
                  <a:schemeClr val="tx1"/>
                </a:solidFill>
                <a:effectLst/>
                <a:latin typeface="+mn-lt"/>
                <a:ea typeface="+mn-ea"/>
                <a:cs typeface="+mn-cs"/>
              </a:rPr>
              <a:t>You can prevent your child’s occasional day of absence developing into a habit of being absent by ensuring they aren’t spending the day on the </a:t>
            </a:r>
            <a:r>
              <a:rPr lang="en-GB" sz="1200" kern="1200" dirty="0" err="1">
                <a:solidFill>
                  <a:schemeClr val="tx1"/>
                </a:solidFill>
                <a:effectLst/>
                <a:latin typeface="+mn-lt"/>
                <a:ea typeface="+mn-ea"/>
                <a:cs typeface="+mn-cs"/>
              </a:rPr>
              <a:t>xbox</a:t>
            </a:r>
            <a:r>
              <a:rPr lang="en-GB" sz="1200" kern="1200" dirty="0">
                <a:solidFill>
                  <a:schemeClr val="tx1"/>
                </a:solidFill>
                <a:effectLst/>
                <a:latin typeface="+mn-lt"/>
                <a:ea typeface="+mn-ea"/>
                <a:cs typeface="+mn-cs"/>
              </a:rPr>
              <a:t> or on their phone.. When students enjoy things at home they do not get to do at school, of course they will prefer to be at home.  </a:t>
            </a:r>
          </a:p>
          <a:p>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14</a:t>
            </a:fld>
            <a:endParaRPr lang="en-GB" dirty="0"/>
          </a:p>
        </p:txBody>
      </p:sp>
    </p:spTree>
    <p:extLst>
      <p:ext uri="{BB962C8B-B14F-4D97-AF65-F5344CB8AC3E}">
        <p14:creationId xmlns:p14="http://schemas.microsoft.com/office/powerpoint/2010/main" val="3667228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danger is we think of percentages in terms of test results. 95% in a test would be great. But 95% attendance means 50 lost lessons per year. 50 significant learning gaps. 50 things students don’t know which they need to know in order to learn new things. </a:t>
            </a:r>
          </a:p>
          <a:p>
            <a:r>
              <a:rPr lang="en-GB" dirty="0"/>
              <a:t>Attendance rate of 90% means 100 significant learning gaps per year. And over the 5 years at Wyvern, missing half an academic year – half of year 11. </a:t>
            </a:r>
          </a:p>
          <a:p>
            <a:r>
              <a:rPr lang="en-GB" dirty="0"/>
              <a:t>How can that not ruin students chances of doing their best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Please do not incentivise “sick days” by letting your child spend the day on their </a:t>
            </a:r>
            <a:r>
              <a:rPr lang="en-GB" sz="1200" kern="1200" dirty="0" err="1">
                <a:solidFill>
                  <a:schemeClr val="tx1"/>
                </a:solidFill>
                <a:effectLst/>
                <a:latin typeface="+mn-lt"/>
                <a:ea typeface="+mn-ea"/>
                <a:cs typeface="+mn-cs"/>
              </a:rPr>
              <a:t>xbox</a:t>
            </a:r>
            <a:r>
              <a:rPr lang="en-GB" sz="1200" kern="1200" dirty="0">
                <a:solidFill>
                  <a:schemeClr val="tx1"/>
                </a:solidFill>
                <a:effectLst/>
                <a:latin typeface="+mn-lt"/>
                <a:ea typeface="+mn-ea"/>
                <a:cs typeface="+mn-cs"/>
              </a:rPr>
              <a:t> or going out. This can encourage them to take more time off school. </a:t>
            </a:r>
          </a:p>
          <a:p>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15</a:t>
            </a:fld>
            <a:endParaRPr lang="en-GB" dirty="0"/>
          </a:p>
        </p:txBody>
      </p:sp>
    </p:spTree>
    <p:extLst>
      <p:ext uri="{BB962C8B-B14F-4D97-AF65-F5344CB8AC3E}">
        <p14:creationId xmlns:p14="http://schemas.microsoft.com/office/powerpoint/2010/main" val="297499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5">
                    <a:lumMod val="50000"/>
                  </a:schemeClr>
                </a:solidFill>
              </a:rPr>
              <a:t>In reception – you will see the quote, “Happiness is the new rich. Inner peace is the new success. Health is the new wealth. Kindness is the new cool.”</a:t>
            </a:r>
          </a:p>
          <a:p>
            <a:r>
              <a:rPr lang="en-GB" sz="1200" dirty="0">
                <a:solidFill>
                  <a:schemeClr val="accent5">
                    <a:lumMod val="50000"/>
                  </a:schemeClr>
                </a:solidFill>
              </a:rPr>
              <a:t>At some point, most children will feel anxious. A little anxiety if healthy but increasingly, </a:t>
            </a:r>
          </a:p>
          <a:p>
            <a:r>
              <a:rPr lang="en-GB" sz="1200" dirty="0">
                <a:solidFill>
                  <a:schemeClr val="accent5">
                    <a:lumMod val="50000"/>
                  </a:schemeClr>
                </a:solidFill>
              </a:rPr>
              <a:t>But mental health is something we cannot take for granted. </a:t>
            </a:r>
          </a:p>
          <a:p>
            <a:r>
              <a:rPr lang="en-GB" sz="1200" dirty="0">
                <a:solidFill>
                  <a:schemeClr val="accent5">
                    <a:lumMod val="50000"/>
                  </a:schemeClr>
                </a:solidFill>
              </a:rPr>
              <a:t>Most of your child will feel </a:t>
            </a:r>
            <a:r>
              <a:rPr lang="en-GB" sz="1200" dirty="0" err="1">
                <a:solidFill>
                  <a:schemeClr val="accent5">
                    <a:lumMod val="50000"/>
                  </a:schemeClr>
                </a:solidFill>
              </a:rPr>
              <a:t>anity</a:t>
            </a:r>
            <a:r>
              <a:rPr lang="en-GB" sz="1200" dirty="0">
                <a:solidFill>
                  <a:schemeClr val="accent5">
                    <a:lumMod val="50000"/>
                  </a:schemeClr>
                </a:solidFill>
              </a:rPr>
              <a:t> that affects them in some of these ways. At some point in their 5 years with us. </a:t>
            </a:r>
          </a:p>
          <a:p>
            <a:r>
              <a:rPr lang="en-GB" sz="1200" dirty="0">
                <a:solidFill>
                  <a:schemeClr val="accent5">
                    <a:lumMod val="50000"/>
                  </a:schemeClr>
                </a:solidFill>
              </a:rPr>
              <a:t>Anxiety can be a crippling problem, prevents people living life to the full. </a:t>
            </a:r>
          </a:p>
          <a:p>
            <a:endParaRPr lang="en-GB" sz="1200" dirty="0">
              <a:solidFill>
                <a:schemeClr val="accent5">
                  <a:lumMod val="50000"/>
                </a:schemeClr>
              </a:solidFill>
            </a:endParaRPr>
          </a:p>
          <a:p>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16</a:t>
            </a:fld>
            <a:endParaRPr lang="en-GB" dirty="0"/>
          </a:p>
        </p:txBody>
      </p:sp>
    </p:spTree>
    <p:extLst>
      <p:ext uri="{BB962C8B-B14F-4D97-AF65-F5344CB8AC3E}">
        <p14:creationId xmlns:p14="http://schemas.microsoft.com/office/powerpoint/2010/main" val="1591614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most obvious thing is to avoid the situation, person or thing that makes your child anxious. However, this “solution” does more harm than good. It is true that your child will feel a strong sense of relief when you avoid what makes them anxious. But that relief is only short lived and the problem is that this short term relief makes them always want to avoid the thing. This approach means they swap feelings of anxiety for feelings of relief. The sense of relief that comes from avoiding the situation acts as a powerful re-enforcer for the avoidance of anxiety. The relief ‘rewards’ the avoidance behaviour while at the same time convincing them that they do not have the ability to handle the situation.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Over time, this increases the fear of the thing they are avoiding. What was once a genuine but small concern or worry about something grows out of all proportion to a huge dread where they have convinced themselves of the awfulness of the thing were once only were a bit worried about. When parents say things like, “I’m keeping my child off school until the college sort this out,” this simply makes their child anxious. Don’t promise a child that what they fear won’t happen — e.g. that you know they won’t fail the test — but do express confidence that they’ll be able to manage whatever happens.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process of facing fears is called EXPOSURE, which involves gradually and repeatedly going into feared situations until your child feel less anxious. However, this needs to be stepped. If they face something too scary too soon, they will simply make their fear worse, not better. The key is to take small steps which build up towards overcoming what makes them anxious. So, for example, if they’re anxious about swimming, you could break things down for your child into these steps, with each step taking place on a different day:</a:t>
            </a:r>
          </a:p>
          <a:p>
            <a:pPr lvl="0"/>
            <a:r>
              <a:rPr lang="en-GB" sz="1200" kern="1200" dirty="0">
                <a:solidFill>
                  <a:schemeClr val="tx1"/>
                </a:solidFill>
                <a:effectLst/>
                <a:latin typeface="+mn-lt"/>
                <a:ea typeface="+mn-ea"/>
                <a:cs typeface="+mn-cs"/>
              </a:rPr>
              <a:t>Step 1: : get changed into swim wear and watch others swimming in the pool.</a:t>
            </a:r>
          </a:p>
          <a:p>
            <a:pPr lvl="0"/>
            <a:r>
              <a:rPr lang="en-GB" sz="1200" kern="1200" dirty="0">
                <a:solidFill>
                  <a:schemeClr val="tx1"/>
                </a:solidFill>
                <a:effectLst/>
                <a:latin typeface="+mn-lt"/>
                <a:ea typeface="+mn-ea"/>
                <a:cs typeface="+mn-cs"/>
              </a:rPr>
              <a:t>Step 2: get changed and sit on the side of the pool, with their legs in the water, watching others.</a:t>
            </a:r>
          </a:p>
          <a:p>
            <a:pPr lvl="0"/>
            <a:r>
              <a:rPr lang="en-GB" sz="1200" kern="1200" dirty="0">
                <a:solidFill>
                  <a:schemeClr val="tx1"/>
                </a:solidFill>
                <a:effectLst/>
                <a:latin typeface="+mn-lt"/>
                <a:ea typeface="+mn-ea"/>
                <a:cs typeface="+mn-cs"/>
              </a:rPr>
              <a:t>Step 3: stand in the shallow end of the pool, keeping the top half of themselves dry.</a:t>
            </a:r>
          </a:p>
          <a:p>
            <a:r>
              <a:rPr lang="en-GB" sz="1200" kern="1200" dirty="0">
                <a:solidFill>
                  <a:schemeClr val="tx1"/>
                </a:solidFill>
                <a:effectLst/>
                <a:latin typeface="+mn-lt"/>
                <a:ea typeface="+mn-ea"/>
                <a:cs typeface="+mn-cs"/>
              </a:rPr>
              <a:t>Then discuss with them what step 4 or 5 might be.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College staff will be keen to listen to your child’s anxieties and discuss these with them or you. We will acknowledge without validating their anxiety. We will listen to how they are feeling and be keen to plan with them, how we can support them to do the thing that makes them anxious. We will be prepared to offer them a stepped approach to doing the things that make them anxious. We will encourage them by reminding them they can overcome their anxiety. </a:t>
            </a:r>
          </a:p>
          <a:p>
            <a:r>
              <a:rPr lang="en-GB" sz="1200" kern="1200" dirty="0">
                <a:solidFill>
                  <a:schemeClr val="tx1"/>
                </a:solidFill>
                <a:effectLst/>
                <a:latin typeface="+mn-lt"/>
                <a:ea typeface="+mn-ea"/>
                <a:cs typeface="+mn-cs"/>
              </a:rPr>
              <a:t>What we wont do is remove the source of your child’s anxiety. We will not remove a child form a subject, change their class or teacher or exempt them from an event which they feel anxious about unless there is a safeguarding reason or issue to address</a:t>
            </a:r>
          </a:p>
          <a:p>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17</a:t>
            </a:fld>
            <a:endParaRPr lang="en-GB" dirty="0"/>
          </a:p>
        </p:txBody>
      </p:sp>
    </p:spTree>
    <p:extLst>
      <p:ext uri="{BB962C8B-B14F-4D97-AF65-F5344CB8AC3E}">
        <p14:creationId xmlns:p14="http://schemas.microsoft.com/office/powerpoint/2010/main" val="3562838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have seen and the research is showing that more teenagers have social media addiction – one of the biggest causes of poor mental health. Quickly takes the place of all the things that lead to good mental health. Leads to a lack of physical activity, limited real life social activity and poor sleep. But also low self-esteem, negative body image, feelings of inadequacy – not being good enough; friendship issue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Social media platforms have set age restrictions. Children should be 13 to use Facebook, </a:t>
            </a:r>
            <a:r>
              <a:rPr lang="en-GB" sz="1200" b="0" i="0" kern="1200" dirty="0" err="1">
                <a:solidFill>
                  <a:schemeClr val="tx1"/>
                </a:solidFill>
                <a:effectLst/>
                <a:latin typeface="+mn-lt"/>
                <a:ea typeface="+mn-ea"/>
                <a:cs typeface="+mn-cs"/>
              </a:rPr>
              <a:t>instagram</a:t>
            </a:r>
            <a:r>
              <a:rPr lang="en-GB" sz="1200" b="0" i="0" kern="1200" dirty="0">
                <a:solidFill>
                  <a:schemeClr val="tx1"/>
                </a:solidFill>
                <a:effectLst/>
                <a:latin typeface="+mn-lt"/>
                <a:ea typeface="+mn-ea"/>
                <a:cs typeface="+mn-cs"/>
              </a:rPr>
              <a:t> twitter, Snapchat and </a:t>
            </a:r>
            <a:r>
              <a:rPr lang="en-GB" sz="1200" b="0" i="0" kern="1200" dirty="0" err="1">
                <a:solidFill>
                  <a:schemeClr val="tx1"/>
                </a:solidFill>
                <a:effectLst/>
                <a:latin typeface="+mn-lt"/>
                <a:ea typeface="+mn-ea"/>
                <a:cs typeface="+mn-cs"/>
              </a:rPr>
              <a:t>Tik</a:t>
            </a:r>
            <a:r>
              <a:rPr lang="en-GB" sz="1200" b="0" i="0" kern="1200" dirty="0">
                <a:solidFill>
                  <a:schemeClr val="tx1"/>
                </a:solidFill>
                <a:effectLst/>
                <a:latin typeface="+mn-lt"/>
                <a:ea typeface="+mn-ea"/>
                <a:cs typeface="+mn-cs"/>
              </a:rPr>
              <a:t> Tok. and </a:t>
            </a:r>
            <a:r>
              <a:rPr lang="en-GB" sz="1200" b="0" i="0" kern="1200" dirty="0" err="1">
                <a:solidFill>
                  <a:schemeClr val="tx1"/>
                </a:solidFill>
                <a:effectLst/>
                <a:latin typeface="+mn-lt"/>
                <a:ea typeface="+mn-ea"/>
                <a:cs typeface="+mn-cs"/>
              </a:rPr>
              <a:t>and</a:t>
            </a:r>
            <a:r>
              <a:rPr lang="en-GB" sz="1200" b="0" i="0" kern="1200" dirty="0">
                <a:solidFill>
                  <a:schemeClr val="tx1"/>
                </a:solidFill>
                <a:effectLst/>
                <a:latin typeface="+mn-lt"/>
                <a:ea typeface="+mn-ea"/>
                <a:cs typeface="+mn-cs"/>
              </a:rPr>
              <a:t> 16 to use WhatsApp.. This is because these platforms are often unsafe for children to use. To allow your child to use these sites is to expose them to all these dangers….</a:t>
            </a:r>
          </a:p>
          <a:p>
            <a:r>
              <a:rPr lang="en-GB" sz="1200" b="0" i="0" kern="1200" dirty="0">
                <a:solidFill>
                  <a:schemeClr val="tx1"/>
                </a:solidFill>
                <a:effectLst/>
                <a:latin typeface="+mn-lt"/>
                <a:ea typeface="+mn-ea"/>
                <a:cs typeface="+mn-cs"/>
              </a:rPr>
              <a:t>If you’ve made the decision to allow your child to access these sites, despite the age restrictions, then I’d like to politely and respectfully ask you 3 questions. Do you know what all of these dangers are? Does your child know what they are? Because these are the dangers they are now exposed to. What are you doing to protect your child from these dangers?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These things can happen here. They do happen here.  You might say, well every child uses them. That is an excuse not a reason for your child to. I am not exaggerating the risks and dangers. Every week, my safeguarding team deals with the effects of them. They deal with students who are addicted to social media. Who have poor self esteem, low mood, depression, anxiety,  self harm, Suicidal thoughts, eating disorders, harmful sexual behaviours, social isolation, loneliness, social comparison, feelings of inadequacy, disturbed sleep. Our work with teenagers confirms what countless pieces of research will tell you: that unregulated social media use is creating a mental health crisis for young people. Without restrictions, that </a:t>
            </a:r>
            <a:r>
              <a:rPr lang="en-GB" sz="1200" b="1" i="0" kern="1200" dirty="0">
                <a:solidFill>
                  <a:schemeClr val="tx1"/>
                </a:solidFill>
                <a:effectLst/>
                <a:latin typeface="+mn-lt"/>
                <a:ea typeface="+mn-ea"/>
                <a:cs typeface="+mn-cs"/>
              </a:rPr>
              <a:t>will</a:t>
            </a:r>
            <a:r>
              <a:rPr lang="en-GB" sz="1200" b="0" i="0" kern="1200" dirty="0">
                <a:solidFill>
                  <a:schemeClr val="tx1"/>
                </a:solidFill>
                <a:effectLst/>
                <a:latin typeface="+mn-lt"/>
                <a:ea typeface="+mn-ea"/>
                <a:cs typeface="+mn-cs"/>
              </a:rPr>
              <a:t> be your child. We live that reality every week. And there is no type of child who is affected by these. All types of children including those whose parents would never think they would be the type to access dangerous content are vulnerable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Our policy on mobile phones and smart watches – we don’t want to see them or hear them. If we do, we will confiscate them till the end of the day. When we will return them. If students need to use them they simply need to ask staff. Students to have 6.5 hours a day when they are not living an online life with virtual friends and virtual experiences but where they can enjoy real life with real people.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Children want unregulated access to social media. They will resist and argue about you limiting screen time, putting blocks and controls on what they can access, checking what they have been saying and doing and stopping them from taking their phone to bed. They will talk about their rights and their privacy. They will tell you everyone else uses their phones all of the time. But as the responsible adult in their life, you must take control and set boundaries. For the sake of their mental health. </a:t>
            </a:r>
          </a:p>
          <a:p>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We are not responsible for what your child or other children post about each other on social media in the evenings or holidays and at weekends. It’s not our job to police that. We don’t have the staff, the time or the powers to police what 1350 students do with their phones 365 days of the year. </a:t>
            </a:r>
          </a:p>
          <a:p>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That is for you to do, in partnership with the social media providers and where appropriate, the police.</a:t>
            </a:r>
          </a:p>
          <a:p>
            <a:r>
              <a:rPr lang="en-GB" sz="1200" b="0" i="0" kern="1200" dirty="0">
                <a:solidFill>
                  <a:schemeClr val="tx1"/>
                </a:solidFill>
                <a:effectLst/>
                <a:latin typeface="+mn-lt"/>
                <a:ea typeface="+mn-ea"/>
                <a:cs typeface="+mn-cs"/>
              </a:rPr>
              <a:t>We are responsible for your children when they are at school and on their way to or from school. We will only have a role in online abuse and conflict when it is brought into college or is a continuation of conflict taking place in college. We will always provide safeguarding support for students, including educating them on the dangers of social media, but we need you to do your bit too please by regulating their phone use and limiting their screen time.</a:t>
            </a:r>
          </a:p>
          <a:p>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18</a:t>
            </a:fld>
            <a:endParaRPr lang="en-GB" dirty="0"/>
          </a:p>
        </p:txBody>
      </p:sp>
    </p:spTree>
    <p:extLst>
      <p:ext uri="{BB962C8B-B14F-4D97-AF65-F5344CB8AC3E}">
        <p14:creationId xmlns:p14="http://schemas.microsoft.com/office/powerpoint/2010/main" val="3759211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table below shows the 4 negative behaviours which we want you to report to us and which we will sanction. The first of these behaviours is bullying, which  has all the parts to the definition above – repeated, hurtful, intended. We distinguish between these 4 behaviours because how we respond to them will be different</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Each year, we see more of the four negative behaviours in year 7 than any other year group and we see these negative behaviours fall significantly as students go through the college. In some cases, groups of students have behaved like this in their junior school and this behaviour has become normalised. As students find their feet in a new school, some year 7s can sometimes feel they need to behave like this to be accepted: that to make themselves look good, they have to make others look bad; that to prove they do belong, they have to prove that others don’t; that to prove they do fit in they have to show that others don’t.</a:t>
            </a:r>
          </a:p>
          <a:p>
            <a:endParaRPr lang="en-GB" dirty="0"/>
          </a:p>
          <a:p>
            <a:r>
              <a:rPr lang="en-GB" sz="1200" kern="1200" dirty="0">
                <a:solidFill>
                  <a:schemeClr val="tx1"/>
                </a:solidFill>
                <a:effectLst/>
                <a:latin typeface="+mn-lt"/>
                <a:ea typeface="+mn-ea"/>
                <a:cs typeface="+mn-cs"/>
              </a:rPr>
              <a:t>We work hard on preventing bullying. In tutor time in the first term of year 7 we teach students how to identify, report and prevent bullying. This unit of work helps them develop a strong understanding of the following: what bullying is and the devastating effects it can have on victims; the ways in which good friends differ from toxic friends; how cliques, banter and peer pressure can lead to bullying within friendship groups; the reasons why bullies bully; how students can respond appropriately to it and report it safely without fear of reprisal; how by becoming upstanders rather than bystanders  students take away bullies’ power and opportunity to bully. </a:t>
            </a:r>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19</a:t>
            </a:fld>
            <a:endParaRPr lang="en-GB" dirty="0"/>
          </a:p>
        </p:txBody>
      </p:sp>
    </p:spTree>
    <p:extLst>
      <p:ext uri="{BB962C8B-B14F-4D97-AF65-F5344CB8AC3E}">
        <p14:creationId xmlns:p14="http://schemas.microsoft.com/office/powerpoint/2010/main" val="131691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me tell you what type of education we provide here at Wyvern. It is one based on developing character. Think. Grow. Care. You will have seen this vision in full display in reception. </a:t>
            </a:r>
            <a:r>
              <a:rPr lang="en-GB" sz="1200" kern="1200" dirty="0">
                <a:solidFill>
                  <a:schemeClr val="tx1"/>
                </a:solidFill>
                <a:effectLst/>
                <a:latin typeface="+mn-lt"/>
                <a:ea typeface="+mn-ea"/>
                <a:cs typeface="+mn-cs"/>
              </a:rPr>
              <a:t>It is our point of reference for all we do. It guides us in the decisions we make about what we do here at Wyvern and what we teach and how we treat each other.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t>
            </a:r>
            <a:r>
              <a:rPr lang="en-US" sz="1200" kern="1200" dirty="0" err="1">
                <a:solidFill>
                  <a:schemeClr val="tx1"/>
                </a:solidFill>
                <a:effectLst/>
                <a:latin typeface="+mn-lt"/>
                <a:ea typeface="+mn-ea"/>
                <a:cs typeface="+mn-cs"/>
              </a:rPr>
              <a:t>ofsted</a:t>
            </a:r>
            <a:r>
              <a:rPr lang="en-US" sz="1200" kern="1200" dirty="0">
                <a:solidFill>
                  <a:schemeClr val="tx1"/>
                </a:solidFill>
                <a:effectLst/>
                <a:latin typeface="+mn-lt"/>
                <a:ea typeface="+mn-ea"/>
                <a:cs typeface="+mn-cs"/>
              </a:rPr>
              <a:t> visited us this year they saw it on full display everywhere. They said: “</a:t>
            </a:r>
            <a:r>
              <a:rPr lang="en-GB" dirty="0"/>
              <a:t>Pupils respect diversity and feel confident to be different. Relationships are very positive. As one parent said, ‘My daughter has flourished due to the positive role models and encouraging culture at this school.’ Pupils feel safe and enjoy attending. The school’s values of ‘think, grow, care’ underpin all aspects of school life.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proud to say that</a:t>
            </a:r>
          </a:p>
          <a:p>
            <a:r>
              <a:rPr lang="en-US" sz="1200" kern="1200" dirty="0">
                <a:solidFill>
                  <a:schemeClr val="tx1"/>
                </a:solidFill>
                <a:effectLst/>
                <a:latin typeface="+mn-lt"/>
                <a:ea typeface="+mn-ea"/>
                <a:cs typeface="+mn-cs"/>
              </a:rPr>
              <a:t>This is a school where academic excellence is valued but not at the expense of sporting, creative and personal development. A school where every girl and boy can achieve success but not fear failure, where confidence and ambition are developed but with kindness and compassion. This is a school where the individual is given a chance to shine but reminded of their responsibility to others, </a:t>
            </a:r>
          </a:p>
          <a:p>
            <a:r>
              <a:rPr lang="en-US" sz="1200" kern="1200" dirty="0">
                <a:solidFill>
                  <a:schemeClr val="tx1"/>
                </a:solidFill>
                <a:effectLst/>
                <a:latin typeface="+mn-lt"/>
                <a:ea typeface="+mn-ea"/>
                <a:cs typeface="+mn-cs"/>
              </a:rPr>
              <a:t>where we know the importance of academic grades, but understand that the best in education cannot always be measured. </a:t>
            </a:r>
          </a:p>
          <a:p>
            <a:r>
              <a:rPr lang="en-US" sz="1200" kern="1200" dirty="0">
                <a:solidFill>
                  <a:schemeClr val="tx1"/>
                </a:solidFill>
                <a:effectLst/>
                <a:latin typeface="+mn-lt"/>
                <a:ea typeface="+mn-ea"/>
                <a:cs typeface="+mn-cs"/>
              </a:rPr>
              <a:t>My staff are passionate about what they do and, like me, get out of bed every morning because they want to make a difference in the lives of young people… to your children. </a:t>
            </a:r>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2</a:t>
            </a:fld>
            <a:endParaRPr lang="en-GB" dirty="0"/>
          </a:p>
        </p:txBody>
      </p:sp>
    </p:spTree>
    <p:extLst>
      <p:ext uri="{BB962C8B-B14F-4D97-AF65-F5344CB8AC3E}">
        <p14:creationId xmlns:p14="http://schemas.microsoft.com/office/powerpoint/2010/main" val="96700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Help your child understand the difference between “snitching” and “safeguarding”. We will teach them this and it is really helpful if you reinforce it. Bullies thrive when students believe that helping others is snitching. This word has been invented by bullies for this purpose. This is what we teach your child:</a:t>
            </a:r>
          </a:p>
          <a:p>
            <a:r>
              <a:rPr lang="en-GB" sz="1200" kern="1200" dirty="0">
                <a:solidFill>
                  <a:schemeClr val="tx1"/>
                </a:solidFill>
                <a:effectLst/>
                <a:latin typeface="+mn-lt"/>
                <a:ea typeface="+mn-ea"/>
                <a:cs typeface="+mn-cs"/>
              </a:rPr>
              <a:t> When students report bullying they are not snitching, they are safeguarding. Because the effects of bullying can harm ta child’s wellbeing. Encourage people to report bullying they see happening to others. Upstanders. Anti-bullying ambassadors. This means that when students who have bullied are challenged by us, we can say it  has been reported by other, not by the student whose been targeted. </a:t>
            </a:r>
          </a:p>
          <a:p>
            <a:r>
              <a:rPr lang="en-GB" sz="1200" kern="1200" dirty="0">
                <a:solidFill>
                  <a:schemeClr val="tx1"/>
                </a:solidFill>
                <a:effectLst/>
                <a:latin typeface="+mn-lt"/>
                <a:ea typeface="+mn-ea"/>
                <a:cs typeface="+mn-cs"/>
              </a:rPr>
              <a:t>We will follow up on reports of the 4 negative behaviours. With bullying we will do these things:</a:t>
            </a:r>
          </a:p>
          <a:p>
            <a:r>
              <a:rPr lang="en-GB" sz="1200" b="1" kern="1200" dirty="0">
                <a:solidFill>
                  <a:schemeClr val="tx1"/>
                </a:solidFill>
                <a:effectLst/>
                <a:latin typeface="+mn-lt"/>
                <a:ea typeface="+mn-ea"/>
                <a:cs typeface="+mn-cs"/>
              </a:rPr>
              <a:t>SANCTIONS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decide on sanctions depending on how serious and how repeated the bullying is. The sanctions are tough, including: 75 minute detentions, days sent in isolation (IER), suspensions and permanent exclusion (expulsion). We also can get the person doing the bullying behaviours to sign a behaviour contract and warn them of how the sanctions will get tougher and tougher until they stop the behaviour. We can, have, and will, permanently exclude any student who repeatedly bullies others and who has not responded to the support and help we have given them to change their behaviours. </a:t>
            </a:r>
          </a:p>
          <a:p>
            <a:endParaRPr lang="en-GB" dirty="0"/>
          </a:p>
          <a:p>
            <a:r>
              <a:rPr lang="en-GB" sz="1200" b="1" kern="1200" dirty="0">
                <a:solidFill>
                  <a:schemeClr val="tx1"/>
                </a:solidFill>
                <a:effectLst/>
                <a:latin typeface="+mn-lt"/>
                <a:ea typeface="+mn-ea"/>
                <a:cs typeface="+mn-cs"/>
              </a:rPr>
              <a:t>SUPPORT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support the person who is the target of the bullying behaviours by creating a safe and supportive environment around them. We provide safe spaces and safe people such as their Pastoral Leader, Pastoral Assistant and Anti-Bullying Ambassadors to help them. We may enforce a separation strategy where the person doing the bullying behaviour is not allowed in certain parts of the college and may be moved out of the target person’s classes. </a:t>
            </a:r>
          </a:p>
          <a:p>
            <a:endParaRPr lang="en-GB" dirty="0"/>
          </a:p>
          <a:p>
            <a:r>
              <a:rPr lang="en-GB" sz="1200" b="1" kern="1200" dirty="0">
                <a:solidFill>
                  <a:schemeClr val="tx1"/>
                </a:solidFill>
                <a:effectLst/>
                <a:latin typeface="+mn-lt"/>
                <a:ea typeface="+mn-ea"/>
                <a:cs typeface="+mn-cs"/>
              </a:rPr>
              <a:t>MONITOR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we have dealt with the reported incident of bullying, we make sure that we continue to monitor the situation so that we can act quickly and more firmly if it happens again. We ask people who have been the target of bullying behaviours, and their parents, to report any further instances. We also arrange for the target’s tutor to regularly check in with them to make sure that they bullying has stopped.</a:t>
            </a:r>
          </a:p>
          <a:p>
            <a:endParaRPr lang="en-GB" dirty="0"/>
          </a:p>
          <a:p>
            <a:r>
              <a:rPr lang="en-GB" sz="1200" b="1" kern="1200" dirty="0">
                <a:solidFill>
                  <a:schemeClr val="tx1"/>
                </a:solidFill>
                <a:effectLst/>
                <a:latin typeface="+mn-lt"/>
                <a:ea typeface="+mn-ea"/>
                <a:cs typeface="+mn-cs"/>
              </a:rPr>
              <a:t>EDUCATE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Often people bully others because there is a problem in their own life. We interview the person doing the bullying behaviour to try to understand why they acted the way they did and if they need support with a problem in their own life we help if we can. We also educate them on the negative effects that bullying can have on people. These are all things we do to try to prevent the bullying from happening again</a:t>
            </a:r>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20</a:t>
            </a:fld>
            <a:endParaRPr lang="en-GB" dirty="0"/>
          </a:p>
        </p:txBody>
      </p:sp>
    </p:spTree>
    <p:extLst>
      <p:ext uri="{BB962C8B-B14F-4D97-AF65-F5344CB8AC3E}">
        <p14:creationId xmlns:p14="http://schemas.microsoft.com/office/powerpoint/2010/main" val="3091878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21</a:t>
            </a:fld>
            <a:endParaRPr lang="en-GB" dirty="0"/>
          </a:p>
        </p:txBody>
      </p:sp>
    </p:spTree>
    <p:extLst>
      <p:ext uri="{BB962C8B-B14F-4D97-AF65-F5344CB8AC3E}">
        <p14:creationId xmlns:p14="http://schemas.microsoft.com/office/powerpoint/2010/main" val="195055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	All of these things can only make for success if parents and staff work together.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	You're the experts on your children.  We're the experts on education. </a:t>
            </a:r>
          </a:p>
          <a:p>
            <a:pPr marL="0" indent="0">
              <a:buFont typeface="Arial" panose="020B0604020202020204" pitchFamily="34" charset="0"/>
              <a:buNone/>
            </a:pPr>
            <a:r>
              <a:rPr lang="en-GB" dirty="0"/>
              <a:t>•	Between us, we have the knowledge to lead them to success. </a:t>
            </a:r>
          </a:p>
          <a:p>
            <a:pPr marL="0" indent="0">
              <a:buFont typeface="Arial" panose="020B0604020202020204" pitchFamily="34" charset="0"/>
              <a:buNone/>
            </a:pPr>
            <a:r>
              <a:rPr lang="en-GB" dirty="0"/>
              <a:t>•	The more we understand your child’s needs and interests, the better placed we are to support their learning at school. </a:t>
            </a:r>
          </a:p>
          <a:p>
            <a:pPr marL="0" indent="0">
              <a:buFont typeface="Arial" panose="020B0604020202020204" pitchFamily="34" charset="0"/>
              <a:buNone/>
            </a:pPr>
            <a:r>
              <a:rPr lang="en-GB" dirty="0"/>
              <a:t>•	The more you understand what we do at school and why we do it, the better placed you are to support their learning at home.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	Staff very keen and work very hard to meet your child's needs. </a:t>
            </a:r>
          </a:p>
          <a:p>
            <a:pPr marL="0" indent="0">
              <a:buFont typeface="Arial" panose="020B0604020202020204" pitchFamily="34" charset="0"/>
              <a:buNone/>
            </a:pPr>
            <a:r>
              <a:rPr lang="en-GB" dirty="0"/>
              <a:t>•	Relationship between home and school is different at 2ndry…c an seem more distant and remote</a:t>
            </a:r>
          </a:p>
          <a:p>
            <a:pPr marL="0" indent="0">
              <a:buFont typeface="Arial" panose="020B0604020202020204" pitchFamily="34" charset="0"/>
              <a:buNone/>
            </a:pPr>
            <a:r>
              <a:rPr lang="en-GB" dirty="0"/>
              <a:t>•	We Have a weekly parental newsletter that goes out on a Thursday to all parents: round up of news, key messages and information relevant to different year groups. Important decisions communicated in this.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	You will receive formal feedback on your child on 12 occasions: 5 attendance, 2 </a:t>
            </a:r>
            <a:r>
              <a:rPr lang="en-GB" dirty="0" err="1"/>
              <a:t>PRIDe</a:t>
            </a:r>
            <a:r>
              <a:rPr lang="en-GB" dirty="0"/>
              <a:t> and 2 parents eve, 2 academic reports. Start of year parents info evening</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	Log book – reference book for college life.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Booklet on what to do when things go wrong…. Anxiety, when your child is ill, when they refuse to come to school, when they say they have been bullied,  struggling to pay attention and concentrate, unwanted physical contact including fighting, encountering negative per pressure, experiencing online issue such as grooming. Reference booklet. Please keep it. Refer to to it as needed. </a:t>
            </a:r>
          </a:p>
          <a:p>
            <a:pPr marL="0" indent="0">
              <a:buFont typeface="Arial" panose="020B0604020202020204" pitchFamily="34" charset="0"/>
              <a:buNone/>
            </a:pPr>
            <a:r>
              <a:rPr lang="en-GB" dirty="0"/>
              <a:t>explains what we do and don’t do when issues and problems occur. What you can do as parents to prevent these things happening and what you can to </a:t>
            </a:r>
            <a:r>
              <a:rPr lang="en-GB" dirty="0" err="1"/>
              <a:t>to</a:t>
            </a:r>
            <a:r>
              <a:rPr lang="en-GB" dirty="0"/>
              <a:t> manage when they do. </a:t>
            </a:r>
          </a:p>
          <a:p>
            <a:pPr marL="0" indent="0">
              <a:buFont typeface="Arial" panose="020B0604020202020204" pitchFamily="34" charset="0"/>
              <a:buNone/>
            </a:pPr>
            <a:r>
              <a:rPr lang="en-GB" dirty="0"/>
              <a:t>Parental code of conduct on how to communicate with us. </a:t>
            </a:r>
          </a:p>
        </p:txBody>
      </p:sp>
      <p:sp>
        <p:nvSpPr>
          <p:cNvPr id="4" name="Slide Number Placeholder 3"/>
          <p:cNvSpPr>
            <a:spLocks noGrp="1"/>
          </p:cNvSpPr>
          <p:nvPr>
            <p:ph type="sldNum" sz="quarter" idx="5"/>
          </p:nvPr>
        </p:nvSpPr>
        <p:spPr/>
        <p:txBody>
          <a:bodyPr/>
          <a:lstStyle/>
          <a:p>
            <a:fld id="{09A1BF87-F565-40E1-8376-B310E2A831F3}" type="slidenum">
              <a:rPr lang="en-GB" smtClean="0"/>
              <a:t>3</a:t>
            </a:fld>
            <a:endParaRPr lang="en-GB" dirty="0"/>
          </a:p>
        </p:txBody>
      </p:sp>
    </p:spTree>
    <p:extLst>
      <p:ext uri="{BB962C8B-B14F-4D97-AF65-F5344CB8AC3E}">
        <p14:creationId xmlns:p14="http://schemas.microsoft.com/office/powerpoint/2010/main" val="211989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dirty="0">
                <a:effectLst/>
                <a:latin typeface="Acumin Pro"/>
                <a:ea typeface="Acumin Pro"/>
                <a:cs typeface="Acumin Pro"/>
              </a:rPr>
              <a:t>The achievement is where you can view information on positive achievements that have been awarded to your child</a:t>
            </a:r>
            <a:r>
              <a:rPr lang="en-GB" dirty="0"/>
              <a:t>	</a:t>
            </a:r>
          </a:p>
          <a:p>
            <a:pPr marL="0" indent="0">
              <a:buFont typeface="Arial" panose="020B0604020202020204" pitchFamily="34" charset="0"/>
              <a:buNone/>
            </a:pPr>
            <a:endParaRPr lang="en-GB" dirty="0"/>
          </a:p>
          <a:p>
            <a:pPr marL="0" indent="0">
              <a:buFont typeface="Arial" panose="020B0604020202020204" pitchFamily="34" charset="0"/>
              <a:buNone/>
            </a:pPr>
            <a:r>
              <a:rPr lang="en-GB" sz="1800" dirty="0">
                <a:effectLst/>
                <a:latin typeface="Acumin Pro"/>
                <a:ea typeface="Acumin Pro"/>
                <a:cs typeface="Acumin Pro"/>
              </a:rPr>
              <a:t>The behaviour button will give you access to </a:t>
            </a:r>
            <a:r>
              <a:rPr lang="en-GB" sz="1800" b="1" dirty="0">
                <a:effectLst/>
                <a:latin typeface="Acumin Pro"/>
                <a:ea typeface="Acumin Pro"/>
                <a:cs typeface="Acumin Pro"/>
              </a:rPr>
              <a:t>view behaviour records, detentions and lesson behaviour,</a:t>
            </a:r>
          </a:p>
          <a:p>
            <a:pPr marL="0" indent="0">
              <a:buFont typeface="Arial" panose="020B0604020202020204" pitchFamily="34" charset="0"/>
              <a:buNone/>
            </a:pPr>
            <a:endParaRPr lang="en-GB" sz="1800" b="1" dirty="0">
              <a:effectLst/>
              <a:latin typeface="Acumin Pro"/>
              <a:ea typeface="Acumin Pro"/>
              <a:cs typeface="Acumin Pro"/>
            </a:endParaRPr>
          </a:p>
          <a:p>
            <a:pPr marL="0" indent="0">
              <a:buFont typeface="Arial" panose="020B0604020202020204" pitchFamily="34" charset="0"/>
              <a:buNone/>
            </a:pPr>
            <a:r>
              <a:rPr lang="en-GB" sz="1800" dirty="0">
                <a:effectLst/>
                <a:latin typeface="Acumin Pro"/>
                <a:ea typeface="Acumin Pro"/>
                <a:cs typeface="Acumin Pro"/>
              </a:rPr>
              <a:t>The detentions tab will show you any detentions which have been assigned to your child, including the date, start and finish times, the location </a:t>
            </a:r>
          </a:p>
          <a:p>
            <a:pPr marL="0" indent="0">
              <a:buFont typeface="Arial" panose="020B0604020202020204" pitchFamily="34" charset="0"/>
              <a:buNone/>
            </a:pPr>
            <a:endParaRPr lang="en-GB" sz="1800" dirty="0">
              <a:effectLst/>
              <a:latin typeface="Acumin Pro"/>
              <a:ea typeface="Acumin Pro"/>
              <a:cs typeface="Acumin Pro"/>
            </a:endParaRPr>
          </a:p>
          <a:p>
            <a:pPr marL="0" indent="0">
              <a:buFont typeface="Arial" panose="020B0604020202020204" pitchFamily="34" charset="0"/>
              <a:buNone/>
            </a:pPr>
            <a:r>
              <a:rPr lang="en-GB" sz="1800" dirty="0">
                <a:effectLst/>
                <a:latin typeface="Acumin Pro"/>
                <a:ea typeface="Acumin Pro"/>
                <a:cs typeface="Acumin Pro"/>
              </a:rPr>
              <a:t>The timetable section shows you information on what lessons your child has each day and who the teachers are for those lessons</a:t>
            </a:r>
          </a:p>
          <a:p>
            <a:pPr marL="0" indent="0">
              <a:buFont typeface="Arial" panose="020B0604020202020204" pitchFamily="34" charset="0"/>
              <a:buNone/>
            </a:pPr>
            <a:endParaRPr lang="en-GB" sz="1800" dirty="0">
              <a:effectLst/>
              <a:latin typeface="Acumin Pro"/>
            </a:endParaRPr>
          </a:p>
          <a:p>
            <a:pPr marL="0" indent="0">
              <a:buFont typeface="Arial" panose="020B0604020202020204" pitchFamily="34" charset="0"/>
              <a:buNone/>
            </a:pPr>
            <a:r>
              <a:rPr lang="en-GB" sz="1800" dirty="0">
                <a:effectLst/>
                <a:highlight>
                  <a:srgbClr val="FFFFFF"/>
                </a:highlight>
                <a:latin typeface="Acumin Pro"/>
                <a:ea typeface="Acumin Pro"/>
                <a:cs typeface="Acumin Pro"/>
              </a:rPr>
              <a:t>The homework section is where teachers set homework tasks. Students can see what homework has been set when it is due and they can also mark it as completed</a:t>
            </a:r>
          </a:p>
          <a:p>
            <a:pPr marL="0" indent="0">
              <a:buFont typeface="Arial" panose="020B0604020202020204" pitchFamily="34" charset="0"/>
              <a:buNone/>
            </a:pPr>
            <a:endParaRPr lang="en-GB" sz="1800" dirty="0">
              <a:effectLst/>
              <a:highlight>
                <a:srgbClr val="FFFFFF"/>
              </a:highlight>
              <a:latin typeface="Acumin Pro"/>
            </a:endParaRPr>
          </a:p>
          <a:p>
            <a:pPr marL="0" indent="0">
              <a:buFont typeface="Arial" panose="020B0604020202020204" pitchFamily="34" charset="0"/>
              <a:buNone/>
            </a:pPr>
            <a:r>
              <a:rPr lang="en-GB" sz="1800" dirty="0">
                <a:effectLst/>
                <a:latin typeface="Acumin Pro"/>
                <a:ea typeface="Acumin Pro"/>
                <a:cs typeface="Acumin Pro"/>
              </a:rPr>
              <a:t>You can fill out a form sent by the school in the Forms icon. Schools will send out forms for many reasons: school trips, meal selection, permission forms etc</a:t>
            </a:r>
          </a:p>
          <a:p>
            <a:pPr marL="0" indent="0">
              <a:buFont typeface="Arial" panose="020B0604020202020204" pitchFamily="34" charset="0"/>
              <a:buNone/>
            </a:pPr>
            <a:r>
              <a:rPr lang="en-GB" sz="1800" dirty="0">
                <a:effectLst/>
                <a:latin typeface="Acumin Pro"/>
                <a:ea typeface="Acumin Pro"/>
                <a:cs typeface="Acumin Pro"/>
              </a:rPr>
              <a:t>The noticeboard is where parents can see news and upcoming announcements from the school. The schools newsletter ‘This Week @ Wyvern’ will appear here.</a:t>
            </a:r>
          </a:p>
          <a:p>
            <a:pPr marL="0" indent="0">
              <a:buFont typeface="Arial" panose="020B0604020202020204" pitchFamily="34" charset="0"/>
              <a:buNone/>
            </a:pPr>
            <a:endParaRPr lang="en-GB" sz="1800" dirty="0">
              <a:effectLst/>
              <a:latin typeface="Acumin Pro"/>
            </a:endParaRPr>
          </a:p>
          <a:p>
            <a:pPr marL="0" indent="0">
              <a:buFont typeface="Arial" panose="020B0604020202020204" pitchFamily="34" charset="0"/>
              <a:buNone/>
            </a:pPr>
            <a:r>
              <a:rPr lang="en-GB" sz="1800" dirty="0">
                <a:effectLst/>
                <a:latin typeface="Acumin Pro"/>
              </a:rPr>
              <a:t>Calendar section - </a:t>
            </a:r>
            <a:r>
              <a:rPr lang="en-GB" sz="1800" dirty="0">
                <a:effectLst/>
                <a:latin typeface="Acumin Pro"/>
                <a:ea typeface="Acumin Pro"/>
                <a:cs typeface="Acumin Pro"/>
              </a:rPr>
              <a:t>Here you can see the events that are going on at the school, such as term dates, staff training days, school events and more</a:t>
            </a:r>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4</a:t>
            </a:fld>
            <a:endParaRPr lang="en-GB" dirty="0"/>
          </a:p>
        </p:txBody>
      </p:sp>
    </p:spTree>
    <p:extLst>
      <p:ext uri="{BB962C8B-B14F-4D97-AF65-F5344CB8AC3E}">
        <p14:creationId xmlns:p14="http://schemas.microsoft.com/office/powerpoint/2010/main" val="316174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Curriculum. 13 different subjects</a:t>
            </a:r>
          </a:p>
          <a:p>
            <a:r>
              <a:rPr lang="en-GB" dirty="0"/>
              <a:t>2 week TT of 50 lessons. See how many lessons students get for each subjects over the 2 weeks. </a:t>
            </a:r>
          </a:p>
          <a:p>
            <a:r>
              <a:rPr lang="en-GB" dirty="0"/>
              <a:t>MFL – allocated either French or German but if you have a family reason for one then let us know. </a:t>
            </a:r>
          </a:p>
          <a:p>
            <a:r>
              <a:rPr lang="en-GB" dirty="0"/>
              <a:t>D&amp;T – one lesson per week will be food and textiles; one will be workshop. </a:t>
            </a:r>
          </a:p>
          <a:p>
            <a:r>
              <a:rPr lang="en-GB" dirty="0"/>
              <a:t>RPS – explain </a:t>
            </a:r>
          </a:p>
          <a:p>
            <a:r>
              <a:rPr lang="en-GB" dirty="0"/>
              <a:t>Key stage 3 Y7 and y8. Students choose their options in y8 and then have 3 years to study the subjects they have chosen in their options. </a:t>
            </a:r>
          </a:p>
          <a:p>
            <a:r>
              <a:rPr lang="en-GB" dirty="0"/>
              <a:t>Try everything and see where their interests and talents lie. </a:t>
            </a:r>
          </a:p>
          <a:p>
            <a:r>
              <a:rPr lang="en-GB" dirty="0"/>
              <a:t>Subject specialists – well staffed. Specialist rooms. </a:t>
            </a:r>
          </a:p>
          <a:p>
            <a:r>
              <a:rPr lang="en-GB" dirty="0"/>
              <a:t>Big difference form junior school – lots of different subjects and lots of different places. </a:t>
            </a:r>
          </a:p>
          <a:p>
            <a:endParaRPr lang="en-GB" dirty="0"/>
          </a:p>
          <a:p>
            <a:r>
              <a:rPr lang="en-GB" dirty="0"/>
              <a:t>Some students join us well below age related expectations in reading and writing. Already been testing students in Y6 in their junior schools. </a:t>
            </a:r>
          </a:p>
          <a:p>
            <a:r>
              <a:rPr lang="en-GB" dirty="0"/>
              <a:t>Work in our transition groups English, </a:t>
            </a:r>
            <a:r>
              <a:rPr lang="en-GB" dirty="0" err="1"/>
              <a:t>Geog</a:t>
            </a:r>
            <a:r>
              <a:rPr lang="en-GB" dirty="0"/>
              <a:t> and History lessons with Mrs moon and Mrs harder. </a:t>
            </a:r>
          </a:p>
          <a:p>
            <a:r>
              <a:rPr lang="en-GB" dirty="0"/>
              <a:t>First introduced this two years ago – students in Y8 – remarkable progress and made significant difference to their reading and writing. Proud of them. </a:t>
            </a:r>
          </a:p>
          <a:p>
            <a:endParaRPr lang="en-GB" dirty="0"/>
          </a:p>
          <a:p>
            <a:r>
              <a:rPr lang="en-GB" dirty="0"/>
              <a:t>Most subjects – mixed ability classing. </a:t>
            </a:r>
          </a:p>
          <a:p>
            <a:r>
              <a:rPr lang="en-GB" dirty="0"/>
              <a:t>Maths and MFL do set based on attainment. </a:t>
            </a:r>
          </a:p>
        </p:txBody>
      </p:sp>
      <p:sp>
        <p:nvSpPr>
          <p:cNvPr id="4" name="Slide Number Placeholder 3"/>
          <p:cNvSpPr>
            <a:spLocks noGrp="1"/>
          </p:cNvSpPr>
          <p:nvPr>
            <p:ph type="sldNum" sz="quarter" idx="5"/>
          </p:nvPr>
        </p:nvSpPr>
        <p:spPr/>
        <p:txBody>
          <a:bodyPr/>
          <a:lstStyle/>
          <a:p>
            <a:fld id="{09A1BF87-F565-40E1-8376-B310E2A831F3}" type="slidenum">
              <a:rPr lang="en-GB" smtClean="0"/>
              <a:t>5</a:t>
            </a:fld>
            <a:endParaRPr lang="en-GB" dirty="0"/>
          </a:p>
        </p:txBody>
      </p:sp>
    </p:spTree>
    <p:extLst>
      <p:ext uri="{BB962C8B-B14F-4D97-AF65-F5344CB8AC3E}">
        <p14:creationId xmlns:p14="http://schemas.microsoft.com/office/powerpoint/2010/main" val="388815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that passion which drives them to offer every possible opportunity to them. </a:t>
            </a:r>
          </a:p>
          <a:p>
            <a:r>
              <a:rPr lang="en-GB" dirty="0"/>
              <a:t>Here are just some of the clubs on offer. </a:t>
            </a:r>
          </a:p>
          <a:p>
            <a:endParaRPr lang="en-GB" dirty="0"/>
          </a:p>
          <a:p>
            <a:pPr lvl="0"/>
            <a:r>
              <a:rPr lang="en-GB" sz="1200" kern="1200" dirty="0">
                <a:solidFill>
                  <a:schemeClr val="tx1"/>
                </a:solidFill>
                <a:effectLst/>
                <a:latin typeface="+mn-lt"/>
                <a:ea typeface="+mn-ea"/>
                <a:cs typeface="+mn-cs"/>
              </a:rPr>
              <a:t>Getting your child involved in extra curricular activities – whether it is inside school or outside gives them confidence, a sense of self worth, sense of achievement, positive friendships across ages built on common interests; gets them positive attention from those who share their interests and  all these things enables them to resist – to protect themselves- from negative peer pressure. It is the best way to bully-proof your child. </a:t>
            </a:r>
          </a:p>
          <a:p>
            <a:pPr lvl="0"/>
            <a:r>
              <a:rPr lang="en-GB" sz="1200" kern="1200" dirty="0">
                <a:solidFill>
                  <a:schemeClr val="tx1"/>
                </a:solidFill>
                <a:effectLst/>
                <a:latin typeface="+mn-lt"/>
                <a:ea typeface="+mn-ea"/>
                <a:cs typeface="+mn-cs"/>
              </a:rPr>
              <a:t>Students cant just expect to turn up in Sept and fit in. they have to work at it. And the work they need to do is to get involved. By getting involved in clubs and activities they will develop a positive sense of belonging. </a:t>
            </a:r>
          </a:p>
          <a:p>
            <a:pPr lvl="0"/>
            <a:r>
              <a:rPr lang="en-GB" sz="1200" kern="1200" dirty="0">
                <a:solidFill>
                  <a:schemeClr val="tx1"/>
                </a:solidFill>
                <a:effectLst/>
                <a:latin typeface="+mn-lt"/>
                <a:ea typeface="+mn-ea"/>
                <a:cs typeface="+mn-cs"/>
              </a:rPr>
              <a:t>If they give nothing they will get nothing; if they do nothing positive, they will feel nothing positive. </a:t>
            </a:r>
          </a:p>
          <a:p>
            <a:pPr lvl="0"/>
            <a:r>
              <a:rPr lang="en-GB" sz="1200" kern="1200" dirty="0">
                <a:solidFill>
                  <a:schemeClr val="tx1"/>
                </a:solidFill>
                <a:effectLst/>
                <a:latin typeface="+mn-lt"/>
                <a:ea typeface="+mn-ea"/>
                <a:cs typeface="+mn-cs"/>
              </a:rPr>
              <a:t>I have seen shy and unsure children join us in Y7 and transform into actors of great stage presence, public speakers with a confidence and character way beyond their years; sportsmen and women of fearless endeavour; </a:t>
            </a:r>
          </a:p>
          <a:p>
            <a:pPr lvl="0"/>
            <a:r>
              <a:rPr lang="en-GB" sz="1200" kern="1200" dirty="0">
                <a:solidFill>
                  <a:schemeClr val="tx1"/>
                </a:solidFill>
                <a:effectLst/>
                <a:latin typeface="+mn-lt"/>
                <a:ea typeface="+mn-ea"/>
                <a:cs typeface="+mn-cs"/>
              </a:rPr>
              <a:t>We run lots of clubs. We have activities in sport and the performing arts (dance, drama, music) which lead to public performance. We have Teams and tournaments; choirs, ensembles bands. School production – Shrek this year, Lion the witch and wardrobe next year. </a:t>
            </a:r>
          </a:p>
          <a:p>
            <a:pPr lvl="0"/>
            <a:r>
              <a:rPr lang="en-GB" sz="1200" kern="1200" dirty="0">
                <a:solidFill>
                  <a:schemeClr val="tx1"/>
                </a:solidFill>
                <a:effectLst/>
                <a:latin typeface="+mn-lt"/>
                <a:ea typeface="+mn-ea"/>
                <a:cs typeface="+mn-cs"/>
              </a:rPr>
              <a:t>Also Subject specific clubs like History club, Science club, Art club, IT club.</a:t>
            </a:r>
          </a:p>
          <a:p>
            <a:pPr lvl="0"/>
            <a:r>
              <a:rPr lang="en-GB" sz="1200" kern="1200" dirty="0">
                <a:solidFill>
                  <a:schemeClr val="tx1"/>
                </a:solidFill>
                <a:effectLst/>
                <a:latin typeface="+mn-lt"/>
                <a:ea typeface="+mn-ea"/>
                <a:cs typeface="+mn-cs"/>
              </a:rPr>
              <a:t> Clubs for special interests – dungeons and dragons, Warhammer, chess, </a:t>
            </a:r>
            <a:r>
              <a:rPr lang="en-GB" sz="1200" kern="1200" dirty="0" err="1">
                <a:solidFill>
                  <a:schemeClr val="tx1"/>
                </a:solidFill>
                <a:effectLst/>
                <a:latin typeface="+mn-lt"/>
                <a:ea typeface="+mn-ea"/>
                <a:cs typeface="+mn-cs"/>
              </a:rPr>
              <a:t>pokemon</a:t>
            </a:r>
            <a:r>
              <a:rPr lang="en-GB" sz="1200" kern="1200" dirty="0">
                <a:solidFill>
                  <a:schemeClr val="tx1"/>
                </a:solidFill>
                <a:effectLst/>
                <a:latin typeface="+mn-lt"/>
                <a:ea typeface="+mn-ea"/>
                <a:cs typeface="+mn-cs"/>
              </a:rPr>
              <a:t>, gardening; creative writing, photoshop, debate club. </a:t>
            </a:r>
          </a:p>
          <a:p>
            <a:pPr lvl="0"/>
            <a:r>
              <a:rPr lang="en-GB" sz="1200" kern="1200" dirty="0">
                <a:solidFill>
                  <a:schemeClr val="tx1"/>
                </a:solidFill>
                <a:effectLst/>
                <a:latin typeface="+mn-lt"/>
                <a:ea typeface="+mn-ea"/>
                <a:cs typeface="+mn-cs"/>
              </a:rPr>
              <a:t>So, please encourage your child to take part and get involved. For the sake of their happiness at college. For the sake of their personal development. </a:t>
            </a: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6</a:t>
            </a:fld>
            <a:endParaRPr lang="en-GB" dirty="0"/>
          </a:p>
        </p:txBody>
      </p:sp>
    </p:spTree>
    <p:extLst>
      <p:ext uri="{BB962C8B-B14F-4D97-AF65-F5344CB8AC3E}">
        <p14:creationId xmlns:p14="http://schemas.microsoft.com/office/powerpoint/2010/main" val="117332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25 minutes of every day is tutor time. </a:t>
            </a:r>
          </a:p>
          <a:p>
            <a:r>
              <a:rPr lang="en-GB" dirty="0"/>
              <a:t>On Mondays, they will meet here for assembly. </a:t>
            </a:r>
          </a:p>
          <a:p>
            <a:r>
              <a:rPr lang="en-GB" dirty="0"/>
              <a:t>On Tuesdays they will time for the tutor group to spend some informal time together, </a:t>
            </a:r>
          </a:p>
          <a:p>
            <a:r>
              <a:rPr lang="en-GB" dirty="0"/>
              <a:t>On Wednesdays they will do their STRIVE work </a:t>
            </a:r>
          </a:p>
          <a:p>
            <a:r>
              <a:rPr lang="en-GB" dirty="0"/>
              <a:t>On Thursdays they will do their respecting rights discussion on rules, behaviour, friendship choices, bullying, peer pressure </a:t>
            </a:r>
          </a:p>
          <a:p>
            <a:r>
              <a:rPr lang="en-GB" dirty="0"/>
              <a:t>On Fridays they will do a series of different units of work on current affairs, on careers education and literacy. </a:t>
            </a:r>
          </a:p>
          <a:p>
            <a:endParaRPr lang="en-GB" dirty="0"/>
          </a:p>
          <a:p>
            <a:pPr lvl="0"/>
            <a:r>
              <a:rPr lang="en-GB" sz="1200" kern="1200" dirty="0">
                <a:solidFill>
                  <a:schemeClr val="tx1"/>
                </a:solidFill>
                <a:effectLst/>
                <a:latin typeface="+mn-lt"/>
                <a:ea typeface="+mn-ea"/>
                <a:cs typeface="+mn-cs"/>
              </a:rPr>
              <a:t>STRIVE – one day a week in tutor time. Students will spend time working on the 6 units. </a:t>
            </a:r>
          </a:p>
          <a:p>
            <a:pPr lvl="0"/>
            <a:r>
              <a:rPr lang="en-GB" sz="1200" kern="1200" dirty="0">
                <a:solidFill>
                  <a:schemeClr val="tx1"/>
                </a:solidFill>
                <a:effectLst/>
                <a:latin typeface="+mn-lt"/>
                <a:ea typeface="+mn-ea"/>
                <a:cs typeface="+mn-cs"/>
              </a:rPr>
              <a:t>Learn about these 6 personal qualities. Students then set personal challenges to do that will allow them to demonstrate them and then get accredited for them. Bronze Strive award in Y7.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enrichment - Way of promoting, monitoring and rewarding their involvement in extra-curricular activities – both those that take place in college and those they do outside of college.</a:t>
            </a:r>
          </a:p>
          <a:p>
            <a:r>
              <a:rPr lang="en-GB" sz="1200" kern="1200" dirty="0">
                <a:solidFill>
                  <a:schemeClr val="tx1"/>
                </a:solidFill>
                <a:effectLst/>
                <a:latin typeface="+mn-lt"/>
                <a:ea typeface="+mn-ea"/>
                <a:cs typeface="+mn-cs"/>
              </a:rPr>
              <a:t>Recently students completed their volunteering section: coaching football; working in special school on INSET days; community litter picking; fundraising for charity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Tutor time – ABL. Adventure based learning. </a:t>
            </a:r>
          </a:p>
          <a:p>
            <a:r>
              <a:rPr lang="en-GB" sz="1200" kern="1200" dirty="0">
                <a:solidFill>
                  <a:schemeClr val="tx1"/>
                </a:solidFill>
                <a:effectLst/>
                <a:latin typeface="+mn-lt"/>
                <a:ea typeface="+mn-ea"/>
                <a:cs typeface="+mn-cs"/>
              </a:rPr>
              <a:t>Physical games and challenges to develop team work. gym, using gym equipment. Problem solving, </a:t>
            </a:r>
            <a:r>
              <a:rPr lang="en-GB" sz="1200" kern="1200" dirty="0" err="1">
                <a:solidFill>
                  <a:schemeClr val="tx1"/>
                </a:solidFill>
                <a:effectLst/>
                <a:latin typeface="+mn-lt"/>
                <a:ea typeface="+mn-ea"/>
                <a:cs typeface="+mn-cs"/>
              </a:rPr>
              <a:t>iniative</a:t>
            </a:r>
            <a:r>
              <a:rPr lang="en-GB" sz="1200" kern="1200" dirty="0">
                <a:solidFill>
                  <a:schemeClr val="tx1"/>
                </a:solidFill>
                <a:effectLst/>
                <a:latin typeface="+mn-lt"/>
                <a:ea typeface="+mn-ea"/>
                <a:cs typeface="+mn-cs"/>
              </a:rPr>
              <a:t>. Great fun. </a:t>
            </a:r>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7</a:t>
            </a:fld>
            <a:endParaRPr lang="en-GB" dirty="0"/>
          </a:p>
        </p:txBody>
      </p:sp>
    </p:spTree>
    <p:extLst>
      <p:ext uri="{BB962C8B-B14F-4D97-AF65-F5344CB8AC3E}">
        <p14:creationId xmlns:p14="http://schemas.microsoft.com/office/powerpoint/2010/main" val="108982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Form tutors  </a:t>
            </a:r>
            <a:r>
              <a:rPr lang="en-GB" dirty="0"/>
              <a:t>- </a:t>
            </a:r>
          </a:p>
          <a:p>
            <a:pPr lvl="0"/>
            <a:r>
              <a:rPr lang="en-US" sz="1200" kern="1200" dirty="0">
                <a:solidFill>
                  <a:schemeClr val="tx1"/>
                </a:solidFill>
                <a:effectLst/>
                <a:latin typeface="+mn-lt"/>
                <a:ea typeface="+mn-ea"/>
                <a:cs typeface="+mn-cs"/>
              </a:rPr>
              <a:t>Establishing and maintaining the relationship between the child and the school, Make students feel cared for, listened to, and valued</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Encourage positive contributions to the school community</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Set high expectations for behavior and academic performance, adopting a mentoring approach</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point of contact for parental concerns and information sharing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Maintaining standards for equipment, behavior, and uniform - Conduct equipment and uniform checks regularly and work with parents to quickly address issues before they become bad habits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Supporting the school in maintaining high levels of attendance and punctuality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Supporting tutee personal development through delivering high-quality PSHE/SMSC/careers content via the tutor time curriculum </a:t>
            </a: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Pastoral Leader and Pastoral Assistant </a:t>
            </a:r>
          </a:p>
          <a:p>
            <a:pPr lvl="0"/>
            <a:r>
              <a:rPr lang="en-GB" sz="1200" kern="1200" dirty="0">
                <a:solidFill>
                  <a:schemeClr val="tx1"/>
                </a:solidFill>
                <a:effectLst/>
                <a:latin typeface="+mn-lt"/>
                <a:ea typeface="+mn-ea"/>
                <a:cs typeface="+mn-cs"/>
              </a:rPr>
              <a:t>Mrs Goss and Mrs Munday have just finished being the pastoral leader and pastoral assistant for Y11. Their year group achieved over 250,0000 achievement or praise points in their 5 years at Wyvern – the best any year group has ever achieved. </a:t>
            </a:r>
          </a:p>
          <a:p>
            <a:pPr lvl="0"/>
            <a:r>
              <a:rPr lang="en-GB" sz="1200" kern="1200" dirty="0">
                <a:solidFill>
                  <a:schemeClr val="tx1"/>
                </a:solidFill>
                <a:effectLst/>
                <a:latin typeface="+mn-lt"/>
                <a:ea typeface="+mn-ea"/>
                <a:cs typeface="+mn-cs"/>
              </a:rPr>
              <a:t>Normally they would both now become PL and PA for Year 7 but Mrs Goss is now my Assistant Head teacher for pastoral. </a:t>
            </a:r>
          </a:p>
          <a:p>
            <a:pPr lvl="0"/>
            <a:r>
              <a:rPr lang="en-GB" sz="1200" kern="1200" dirty="0">
                <a:solidFill>
                  <a:schemeClr val="tx1"/>
                </a:solidFill>
                <a:effectLst/>
                <a:latin typeface="+mn-lt"/>
                <a:ea typeface="+mn-ea"/>
                <a:cs typeface="+mn-cs"/>
              </a:rPr>
              <a:t>And I am very pleased to have recruited Mrs Taylor Waterson from another school. She is an experienced pastoral leader.  </a:t>
            </a:r>
          </a:p>
          <a:p>
            <a:pPr lvl="0"/>
            <a:r>
              <a:rPr lang="en-GB" sz="1200" kern="1200" dirty="0">
                <a:solidFill>
                  <a:schemeClr val="tx1"/>
                </a:solidFill>
                <a:effectLst/>
                <a:latin typeface="+mn-lt"/>
                <a:ea typeface="+mn-ea"/>
                <a:cs typeface="+mn-cs"/>
              </a:rPr>
              <a:t>Mrs Munday has been TA PA and a parent of students at Wyvern. </a:t>
            </a:r>
          </a:p>
          <a:p>
            <a:pPr lvl="0"/>
            <a:r>
              <a:rPr lang="en-GB" sz="1200" kern="1200" dirty="0">
                <a:solidFill>
                  <a:schemeClr val="tx1"/>
                </a:solidFill>
                <a:effectLst/>
                <a:latin typeface="+mn-lt"/>
                <a:ea typeface="+mn-ea"/>
                <a:cs typeface="+mn-cs"/>
              </a:rPr>
              <a:t>All three are experienced safeguarding members of staff. </a:t>
            </a:r>
          </a:p>
          <a:p>
            <a:pPr lvl="0"/>
            <a:r>
              <a:rPr lang="en-GB" sz="1200" kern="1200" dirty="0">
                <a:solidFill>
                  <a:schemeClr val="tx1"/>
                </a:solidFill>
                <a:effectLst/>
                <a:latin typeface="+mn-lt"/>
                <a:ea typeface="+mn-ea"/>
                <a:cs typeface="+mn-cs"/>
              </a:rPr>
              <a:t>Strong pastoral team. </a:t>
            </a:r>
          </a:p>
          <a:p>
            <a:pPr lvl="0"/>
            <a:r>
              <a:rPr lang="en-GB" sz="1200" kern="1200" dirty="0">
                <a:solidFill>
                  <a:schemeClr val="tx1"/>
                </a:solidFill>
                <a:effectLst/>
                <a:latin typeface="+mn-lt"/>
                <a:ea typeface="+mn-ea"/>
                <a:cs typeface="+mn-cs"/>
              </a:rPr>
              <a:t>Who do you contact for what?</a:t>
            </a:r>
          </a:p>
          <a:p>
            <a:pPr lvl="0"/>
            <a:r>
              <a:rPr lang="en-GB" sz="1200" kern="1200" dirty="0">
                <a:solidFill>
                  <a:schemeClr val="tx1"/>
                </a:solidFill>
                <a:effectLst/>
                <a:latin typeface="+mn-lt"/>
                <a:ea typeface="+mn-ea"/>
                <a:cs typeface="+mn-cs"/>
              </a:rPr>
              <a:t>Tutors – first port of call. Contact them initially. </a:t>
            </a:r>
          </a:p>
          <a:p>
            <a:pPr lvl="0"/>
            <a:r>
              <a:rPr lang="en-GB" sz="1200" kern="1200" dirty="0">
                <a:solidFill>
                  <a:srgbClr val="FF0000"/>
                </a:solidFill>
                <a:effectLst/>
                <a:latin typeface="+mn-lt"/>
                <a:ea typeface="+mn-ea"/>
                <a:cs typeface="+mn-cs"/>
              </a:rPr>
              <a:t>When to contact PA and PL</a:t>
            </a:r>
          </a:p>
          <a:p>
            <a:endParaRPr lang="en-GB" dirty="0"/>
          </a:p>
        </p:txBody>
      </p:sp>
      <p:sp>
        <p:nvSpPr>
          <p:cNvPr id="4" name="Slide Number Placeholder 3"/>
          <p:cNvSpPr>
            <a:spLocks noGrp="1"/>
          </p:cNvSpPr>
          <p:nvPr>
            <p:ph type="sldNum" sz="quarter" idx="5"/>
          </p:nvPr>
        </p:nvSpPr>
        <p:spPr/>
        <p:txBody>
          <a:bodyPr/>
          <a:lstStyle/>
          <a:p>
            <a:fld id="{09A1BF87-F565-40E1-8376-B310E2A831F3}" type="slidenum">
              <a:rPr lang="en-GB" smtClean="0"/>
              <a:t>8</a:t>
            </a:fld>
            <a:endParaRPr lang="en-GB" dirty="0"/>
          </a:p>
        </p:txBody>
      </p:sp>
    </p:spTree>
    <p:extLst>
      <p:ext uri="{BB962C8B-B14F-4D97-AF65-F5344CB8AC3E}">
        <p14:creationId xmlns:p14="http://schemas.microsoft.com/office/powerpoint/2010/main" val="35911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House system is new. </a:t>
            </a:r>
          </a:p>
          <a:p>
            <a:r>
              <a:rPr lang="en-GB" dirty="0"/>
              <a:t>Introducing it to create an even stronger sense of community, identity and  belonging – lots of activities planned not just in sport but in all curriculum areas. </a:t>
            </a:r>
          </a:p>
          <a:p>
            <a:r>
              <a:rPr lang="en-GB" dirty="0"/>
              <a:t>We hope it will incentivise students to achieve more praise points and rewards. Foster co-operation, team work, friendly competition. </a:t>
            </a:r>
          </a:p>
          <a:p>
            <a:r>
              <a:rPr lang="en-GB" dirty="0"/>
              <a:t>Two tutor groups in y7 will belong to Phoenix, 2 to Gryphon, 2 to centaur, 2 to Dragon and 2 to hippogriff. </a:t>
            </a:r>
          </a:p>
          <a:p>
            <a:r>
              <a:rPr lang="en-GB" dirty="0"/>
              <a:t>That is the same in years 8, 9 10 and 11. </a:t>
            </a:r>
          </a:p>
          <a:p>
            <a:r>
              <a:rPr lang="en-GB" dirty="0"/>
              <a:t>Competition to design the logos for the houses. </a:t>
            </a:r>
          </a:p>
          <a:p>
            <a:endParaRPr lang="en-GB" dirty="0"/>
          </a:p>
          <a:p>
            <a:endParaRPr lang="en-GB" dirty="0"/>
          </a:p>
          <a:p>
            <a:endParaRPr lang="en-GB" dirty="0"/>
          </a:p>
          <a:p>
            <a:r>
              <a:rPr lang="en-GB" dirty="0"/>
              <a:t> </a:t>
            </a:r>
          </a:p>
        </p:txBody>
      </p:sp>
      <p:sp>
        <p:nvSpPr>
          <p:cNvPr id="4" name="Slide Number Placeholder 3"/>
          <p:cNvSpPr>
            <a:spLocks noGrp="1"/>
          </p:cNvSpPr>
          <p:nvPr>
            <p:ph type="sldNum" sz="quarter" idx="5"/>
          </p:nvPr>
        </p:nvSpPr>
        <p:spPr/>
        <p:txBody>
          <a:bodyPr/>
          <a:lstStyle/>
          <a:p>
            <a:fld id="{09A1BF87-F565-40E1-8376-B310E2A831F3}" type="slidenum">
              <a:rPr lang="en-GB" smtClean="0"/>
              <a:t>9</a:t>
            </a:fld>
            <a:endParaRPr lang="en-GB" dirty="0"/>
          </a:p>
        </p:txBody>
      </p:sp>
    </p:spTree>
    <p:extLst>
      <p:ext uri="{BB962C8B-B14F-4D97-AF65-F5344CB8AC3E}">
        <p14:creationId xmlns:p14="http://schemas.microsoft.com/office/powerpoint/2010/main" val="216770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51B24F-1DB3-427D-8F86-FB3D97878289}"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9A4678-C742-4B25-B1B3-D7A4B480BDDA}" type="slidenum">
              <a:rPr lang="en-GB" smtClean="0"/>
              <a:t>‹#›</a:t>
            </a:fld>
            <a:endParaRPr lang="en-GB" dirty="0"/>
          </a:p>
        </p:txBody>
      </p:sp>
    </p:spTree>
    <p:extLst>
      <p:ext uri="{BB962C8B-B14F-4D97-AF65-F5344CB8AC3E}">
        <p14:creationId xmlns:p14="http://schemas.microsoft.com/office/powerpoint/2010/main" val="146363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51B24F-1DB3-427D-8F86-FB3D97878289}"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9A4678-C742-4B25-B1B3-D7A4B480BDDA}" type="slidenum">
              <a:rPr lang="en-GB" smtClean="0"/>
              <a:t>‹#›</a:t>
            </a:fld>
            <a:endParaRPr lang="en-GB" dirty="0"/>
          </a:p>
        </p:txBody>
      </p:sp>
    </p:spTree>
    <p:extLst>
      <p:ext uri="{BB962C8B-B14F-4D97-AF65-F5344CB8AC3E}">
        <p14:creationId xmlns:p14="http://schemas.microsoft.com/office/powerpoint/2010/main" val="143407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51B24F-1DB3-427D-8F86-FB3D97878289}"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9A4678-C742-4B25-B1B3-D7A4B480BDDA}" type="slidenum">
              <a:rPr lang="en-GB" smtClean="0"/>
              <a:t>‹#›</a:t>
            </a:fld>
            <a:endParaRPr lang="en-GB" dirty="0"/>
          </a:p>
        </p:txBody>
      </p:sp>
    </p:spTree>
    <p:extLst>
      <p:ext uri="{BB962C8B-B14F-4D97-AF65-F5344CB8AC3E}">
        <p14:creationId xmlns:p14="http://schemas.microsoft.com/office/powerpoint/2010/main" val="296640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51B24F-1DB3-427D-8F86-FB3D97878289}"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9A4678-C742-4B25-B1B3-D7A4B480BDDA}" type="slidenum">
              <a:rPr lang="en-GB" smtClean="0"/>
              <a:t>‹#›</a:t>
            </a:fld>
            <a:endParaRPr lang="en-GB" dirty="0"/>
          </a:p>
        </p:txBody>
      </p:sp>
    </p:spTree>
    <p:extLst>
      <p:ext uri="{BB962C8B-B14F-4D97-AF65-F5344CB8AC3E}">
        <p14:creationId xmlns:p14="http://schemas.microsoft.com/office/powerpoint/2010/main" val="313086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51B24F-1DB3-427D-8F86-FB3D97878289}"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9A4678-C742-4B25-B1B3-D7A4B480BDDA}" type="slidenum">
              <a:rPr lang="en-GB" smtClean="0"/>
              <a:t>‹#›</a:t>
            </a:fld>
            <a:endParaRPr lang="en-GB" dirty="0"/>
          </a:p>
        </p:txBody>
      </p:sp>
    </p:spTree>
    <p:extLst>
      <p:ext uri="{BB962C8B-B14F-4D97-AF65-F5344CB8AC3E}">
        <p14:creationId xmlns:p14="http://schemas.microsoft.com/office/powerpoint/2010/main" val="221764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51B24F-1DB3-427D-8F86-FB3D97878289}" type="datetimeFigureOut">
              <a:rPr lang="en-GB" smtClean="0"/>
              <a:t>08/07/2024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9A4678-C742-4B25-B1B3-D7A4B480BDDA}" type="slidenum">
              <a:rPr lang="en-GB" smtClean="0"/>
              <a:t>‹#›</a:t>
            </a:fld>
            <a:endParaRPr lang="en-GB" dirty="0"/>
          </a:p>
        </p:txBody>
      </p:sp>
    </p:spTree>
    <p:extLst>
      <p:ext uri="{BB962C8B-B14F-4D97-AF65-F5344CB8AC3E}">
        <p14:creationId xmlns:p14="http://schemas.microsoft.com/office/powerpoint/2010/main" val="166256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51B24F-1DB3-427D-8F86-FB3D97878289}" type="datetimeFigureOut">
              <a:rPr lang="en-GB" smtClean="0"/>
              <a:t>08/07/2024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59A4678-C742-4B25-B1B3-D7A4B480BDDA}" type="slidenum">
              <a:rPr lang="en-GB" smtClean="0"/>
              <a:t>‹#›</a:t>
            </a:fld>
            <a:endParaRPr lang="en-GB" dirty="0"/>
          </a:p>
        </p:txBody>
      </p:sp>
    </p:spTree>
    <p:extLst>
      <p:ext uri="{BB962C8B-B14F-4D97-AF65-F5344CB8AC3E}">
        <p14:creationId xmlns:p14="http://schemas.microsoft.com/office/powerpoint/2010/main" val="31172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51B24F-1DB3-427D-8F86-FB3D97878289}" type="datetimeFigureOut">
              <a:rPr lang="en-GB" smtClean="0"/>
              <a:t>08/07/2024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59A4678-C742-4B25-B1B3-D7A4B480BDDA}" type="slidenum">
              <a:rPr lang="en-GB" smtClean="0"/>
              <a:t>‹#›</a:t>
            </a:fld>
            <a:endParaRPr lang="en-GB" dirty="0"/>
          </a:p>
        </p:txBody>
      </p:sp>
    </p:spTree>
    <p:extLst>
      <p:ext uri="{BB962C8B-B14F-4D97-AF65-F5344CB8AC3E}">
        <p14:creationId xmlns:p14="http://schemas.microsoft.com/office/powerpoint/2010/main" val="275855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1B24F-1DB3-427D-8F86-FB3D97878289}" type="datetimeFigureOut">
              <a:rPr lang="en-GB" smtClean="0"/>
              <a:t>08/07/2024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59A4678-C742-4B25-B1B3-D7A4B480BDDA}" type="slidenum">
              <a:rPr lang="en-GB" smtClean="0"/>
              <a:t>‹#›</a:t>
            </a:fld>
            <a:endParaRPr lang="en-GB" dirty="0"/>
          </a:p>
        </p:txBody>
      </p:sp>
    </p:spTree>
    <p:extLst>
      <p:ext uri="{BB962C8B-B14F-4D97-AF65-F5344CB8AC3E}">
        <p14:creationId xmlns:p14="http://schemas.microsoft.com/office/powerpoint/2010/main" val="247765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51B24F-1DB3-427D-8F86-FB3D97878289}" type="datetimeFigureOut">
              <a:rPr lang="en-GB" smtClean="0"/>
              <a:t>08/07/2024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9A4678-C742-4B25-B1B3-D7A4B480BDDA}" type="slidenum">
              <a:rPr lang="en-GB" smtClean="0"/>
              <a:t>‹#›</a:t>
            </a:fld>
            <a:endParaRPr lang="en-GB" dirty="0"/>
          </a:p>
        </p:txBody>
      </p:sp>
    </p:spTree>
    <p:extLst>
      <p:ext uri="{BB962C8B-B14F-4D97-AF65-F5344CB8AC3E}">
        <p14:creationId xmlns:p14="http://schemas.microsoft.com/office/powerpoint/2010/main" val="141151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51B24F-1DB3-427D-8F86-FB3D97878289}" type="datetimeFigureOut">
              <a:rPr lang="en-GB" smtClean="0"/>
              <a:t>08/07/2024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9A4678-C742-4B25-B1B3-D7A4B480BDDA}" type="slidenum">
              <a:rPr lang="en-GB" smtClean="0"/>
              <a:t>‹#›</a:t>
            </a:fld>
            <a:endParaRPr lang="en-GB" dirty="0"/>
          </a:p>
        </p:txBody>
      </p:sp>
    </p:spTree>
    <p:extLst>
      <p:ext uri="{BB962C8B-B14F-4D97-AF65-F5344CB8AC3E}">
        <p14:creationId xmlns:p14="http://schemas.microsoft.com/office/powerpoint/2010/main" val="222529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1B24F-1DB3-427D-8F86-FB3D97878289}" type="datetimeFigureOut">
              <a:rPr lang="en-GB" smtClean="0"/>
              <a:t>08/07/2024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A4678-C742-4B25-B1B3-D7A4B480BDDA}" type="slidenum">
              <a:rPr lang="en-GB" smtClean="0"/>
              <a:t>‹#›</a:t>
            </a:fld>
            <a:endParaRPr lang="en-GB" dirty="0"/>
          </a:p>
        </p:txBody>
      </p:sp>
    </p:spTree>
    <p:extLst>
      <p:ext uri="{BB962C8B-B14F-4D97-AF65-F5344CB8AC3E}">
        <p14:creationId xmlns:p14="http://schemas.microsoft.com/office/powerpoint/2010/main" val="1586038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97870"/>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8" name="TextBox 7">
            <a:extLst>
              <a:ext uri="{FF2B5EF4-FFF2-40B4-BE49-F238E27FC236}">
                <a16:creationId xmlns:a16="http://schemas.microsoft.com/office/drawing/2014/main" id="{0522647B-0850-4F1B-AD14-A423EA841D97}"/>
              </a:ext>
            </a:extLst>
          </p:cNvPr>
          <p:cNvSpPr txBox="1"/>
          <p:nvPr/>
        </p:nvSpPr>
        <p:spPr>
          <a:xfrm>
            <a:off x="1717964" y="2092036"/>
            <a:ext cx="8645236" cy="1569660"/>
          </a:xfrm>
          <a:prstGeom prst="rect">
            <a:avLst/>
          </a:prstGeom>
          <a:noFill/>
        </p:spPr>
        <p:txBody>
          <a:bodyPr wrap="square" rtlCol="0">
            <a:spAutoFit/>
          </a:bodyPr>
          <a:lstStyle/>
          <a:p>
            <a:pPr algn="ctr"/>
            <a:r>
              <a:rPr lang="en-GB" sz="4800" b="1" dirty="0">
                <a:solidFill>
                  <a:srgbClr val="002060"/>
                </a:solidFill>
              </a:rPr>
              <a:t>Welcome to Wyvern College</a:t>
            </a:r>
          </a:p>
          <a:p>
            <a:pPr algn="ctr"/>
            <a:r>
              <a:rPr lang="en-GB" sz="4800" dirty="0">
                <a:solidFill>
                  <a:srgbClr val="002060"/>
                </a:solidFill>
              </a:rPr>
              <a:t>New Year 7 Parents’ Evening </a:t>
            </a:r>
          </a:p>
        </p:txBody>
      </p:sp>
    </p:spTree>
    <p:extLst>
      <p:ext uri="{BB962C8B-B14F-4D97-AF65-F5344CB8AC3E}">
        <p14:creationId xmlns:p14="http://schemas.microsoft.com/office/powerpoint/2010/main" val="1210660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60925"/>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177637" y="471054"/>
            <a:ext cx="10474036" cy="1569660"/>
          </a:xfrm>
          <a:prstGeom prst="rect">
            <a:avLst/>
          </a:prstGeom>
          <a:noFill/>
        </p:spPr>
        <p:txBody>
          <a:bodyPr wrap="square" rtlCol="0">
            <a:spAutoFit/>
          </a:bodyPr>
          <a:lstStyle/>
          <a:p>
            <a:pPr algn="ctr"/>
            <a:r>
              <a:rPr lang="en-GB" sz="4800" b="1" dirty="0">
                <a:solidFill>
                  <a:srgbClr val="002060"/>
                </a:solidFill>
              </a:rPr>
              <a:t>A Wyvern Education </a:t>
            </a:r>
          </a:p>
          <a:p>
            <a:pPr algn="ctr"/>
            <a:r>
              <a:rPr lang="en-GB" sz="4800" dirty="0">
                <a:solidFill>
                  <a:srgbClr val="002060"/>
                </a:solidFill>
              </a:rPr>
              <a:t>POW Cards   </a:t>
            </a:r>
            <a:endParaRPr lang="en-GB" sz="4400" dirty="0">
              <a:solidFill>
                <a:srgbClr val="002060"/>
              </a:solidFill>
            </a:endParaRPr>
          </a:p>
        </p:txBody>
      </p:sp>
      <p:pic>
        <p:nvPicPr>
          <p:cNvPr id="10" name="Picture 9">
            <a:extLst>
              <a:ext uri="{FF2B5EF4-FFF2-40B4-BE49-F238E27FC236}">
                <a16:creationId xmlns:a16="http://schemas.microsoft.com/office/drawing/2014/main" id="{ADD43BA8-C16B-41B1-9BC2-598837BA7DE7}"/>
              </a:ext>
            </a:extLst>
          </p:cNvPr>
          <p:cNvPicPr/>
          <p:nvPr/>
        </p:nvPicPr>
        <p:blipFill>
          <a:blip r:embed="rId4"/>
          <a:stretch>
            <a:fillRect/>
          </a:stretch>
        </p:blipFill>
        <p:spPr>
          <a:xfrm>
            <a:off x="1798730" y="2014406"/>
            <a:ext cx="8606511" cy="4293710"/>
          </a:xfrm>
          <a:prstGeom prst="rect">
            <a:avLst/>
          </a:prstGeom>
        </p:spPr>
      </p:pic>
    </p:spTree>
    <p:extLst>
      <p:ext uri="{BB962C8B-B14F-4D97-AF65-F5344CB8AC3E}">
        <p14:creationId xmlns:p14="http://schemas.microsoft.com/office/powerpoint/2010/main" val="48285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60925"/>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177637" y="471054"/>
            <a:ext cx="10474036" cy="1569660"/>
          </a:xfrm>
          <a:prstGeom prst="rect">
            <a:avLst/>
          </a:prstGeom>
          <a:noFill/>
        </p:spPr>
        <p:txBody>
          <a:bodyPr wrap="square" rtlCol="0">
            <a:spAutoFit/>
          </a:bodyPr>
          <a:lstStyle/>
          <a:p>
            <a:pPr algn="ctr"/>
            <a:r>
              <a:rPr lang="en-GB" sz="4800" b="1" dirty="0">
                <a:solidFill>
                  <a:srgbClr val="002060"/>
                </a:solidFill>
              </a:rPr>
              <a:t>A Wyvern Education </a:t>
            </a:r>
          </a:p>
          <a:p>
            <a:pPr algn="ctr"/>
            <a:r>
              <a:rPr lang="en-GB" sz="4800" dirty="0">
                <a:solidFill>
                  <a:srgbClr val="002060"/>
                </a:solidFill>
              </a:rPr>
              <a:t>Uniform</a:t>
            </a:r>
            <a:r>
              <a:rPr lang="en-GB" sz="4800" b="1" dirty="0">
                <a:solidFill>
                  <a:srgbClr val="002060"/>
                </a:solidFill>
              </a:rPr>
              <a:t> </a:t>
            </a:r>
            <a:r>
              <a:rPr lang="en-GB" sz="4800" dirty="0">
                <a:solidFill>
                  <a:srgbClr val="002060"/>
                </a:solidFill>
              </a:rPr>
              <a:t>  </a:t>
            </a:r>
            <a:endParaRPr lang="en-GB" sz="4400" dirty="0">
              <a:solidFill>
                <a:srgbClr val="002060"/>
              </a:solidFill>
            </a:endParaRPr>
          </a:p>
        </p:txBody>
      </p:sp>
      <p:pic>
        <p:nvPicPr>
          <p:cNvPr id="8" name="Picture 7">
            <a:extLst>
              <a:ext uri="{FF2B5EF4-FFF2-40B4-BE49-F238E27FC236}">
                <a16:creationId xmlns:a16="http://schemas.microsoft.com/office/drawing/2014/main" id="{AD991141-49BB-D4AC-1710-6EB7C6BC21D6}"/>
              </a:ext>
            </a:extLst>
          </p:cNvPr>
          <p:cNvPicPr>
            <a:picLocks noChangeAspect="1"/>
          </p:cNvPicPr>
          <p:nvPr/>
        </p:nvPicPr>
        <p:blipFill>
          <a:blip r:embed="rId4"/>
          <a:stretch>
            <a:fillRect/>
          </a:stretch>
        </p:blipFill>
        <p:spPr>
          <a:xfrm>
            <a:off x="2772696" y="1962357"/>
            <a:ext cx="6929439" cy="4397829"/>
          </a:xfrm>
          <a:prstGeom prst="rect">
            <a:avLst/>
          </a:prstGeom>
        </p:spPr>
      </p:pic>
    </p:spTree>
    <p:extLst>
      <p:ext uri="{BB962C8B-B14F-4D97-AF65-F5344CB8AC3E}">
        <p14:creationId xmlns:p14="http://schemas.microsoft.com/office/powerpoint/2010/main" val="349992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97870"/>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177637" y="471054"/>
            <a:ext cx="10474036" cy="1508105"/>
          </a:xfrm>
          <a:prstGeom prst="rect">
            <a:avLst/>
          </a:prstGeom>
          <a:noFill/>
        </p:spPr>
        <p:txBody>
          <a:bodyPr wrap="square" rtlCol="0">
            <a:spAutoFit/>
          </a:bodyPr>
          <a:lstStyle/>
          <a:p>
            <a:pPr algn="ctr"/>
            <a:r>
              <a:rPr lang="en-GB" sz="4800" b="1" dirty="0">
                <a:solidFill>
                  <a:srgbClr val="FF0000"/>
                </a:solidFill>
              </a:rPr>
              <a:t>PRIDe: </a:t>
            </a:r>
            <a:r>
              <a:rPr lang="en-GB" sz="4800" b="1" dirty="0">
                <a:solidFill>
                  <a:schemeClr val="accent5">
                    <a:lumMod val="50000"/>
                  </a:schemeClr>
                </a:solidFill>
              </a:rPr>
              <a:t>Behaviour Expectations   </a:t>
            </a:r>
          </a:p>
          <a:p>
            <a:pPr algn="ctr"/>
            <a:r>
              <a:rPr lang="en-GB" sz="4400" dirty="0">
                <a:solidFill>
                  <a:schemeClr val="accent5">
                    <a:lumMod val="50000"/>
                  </a:schemeClr>
                </a:solidFill>
              </a:rPr>
              <a:t>Warm Strictness; Tough Care</a:t>
            </a:r>
          </a:p>
        </p:txBody>
      </p:sp>
      <p:graphicFrame>
        <p:nvGraphicFramePr>
          <p:cNvPr id="11" name="Table 10">
            <a:extLst>
              <a:ext uri="{FF2B5EF4-FFF2-40B4-BE49-F238E27FC236}">
                <a16:creationId xmlns:a16="http://schemas.microsoft.com/office/drawing/2014/main" id="{F60EB169-FAC6-4489-8A23-CCC05F137994}"/>
              </a:ext>
            </a:extLst>
          </p:cNvPr>
          <p:cNvGraphicFramePr>
            <a:graphicFrameLocks noGrp="1"/>
          </p:cNvGraphicFramePr>
          <p:nvPr>
            <p:extLst>
              <p:ext uri="{D42A27DB-BD31-4B8C-83A1-F6EECF244321}">
                <p14:modId xmlns:p14="http://schemas.microsoft.com/office/powerpoint/2010/main" val="426304748"/>
              </p:ext>
            </p:extLst>
          </p:nvPr>
        </p:nvGraphicFramePr>
        <p:xfrm>
          <a:off x="580309" y="2405672"/>
          <a:ext cx="11341530" cy="3795106"/>
        </p:xfrm>
        <a:graphic>
          <a:graphicData uri="http://schemas.openxmlformats.org/drawingml/2006/table">
            <a:tbl>
              <a:tblPr firstRow="1" firstCol="1" bandRow="1"/>
              <a:tblGrid>
                <a:gridCol w="2349265">
                  <a:extLst>
                    <a:ext uri="{9D8B030D-6E8A-4147-A177-3AD203B41FA5}">
                      <a16:colId xmlns:a16="http://schemas.microsoft.com/office/drawing/2014/main" val="2273171143"/>
                    </a:ext>
                  </a:extLst>
                </a:gridCol>
                <a:gridCol w="469644">
                  <a:extLst>
                    <a:ext uri="{9D8B030D-6E8A-4147-A177-3AD203B41FA5}">
                      <a16:colId xmlns:a16="http://schemas.microsoft.com/office/drawing/2014/main" val="744179129"/>
                    </a:ext>
                  </a:extLst>
                </a:gridCol>
                <a:gridCol w="2347171">
                  <a:extLst>
                    <a:ext uri="{9D8B030D-6E8A-4147-A177-3AD203B41FA5}">
                      <a16:colId xmlns:a16="http://schemas.microsoft.com/office/drawing/2014/main" val="588558993"/>
                    </a:ext>
                  </a:extLst>
                </a:gridCol>
                <a:gridCol w="442448">
                  <a:extLst>
                    <a:ext uri="{9D8B030D-6E8A-4147-A177-3AD203B41FA5}">
                      <a16:colId xmlns:a16="http://schemas.microsoft.com/office/drawing/2014/main" val="1904247423"/>
                    </a:ext>
                  </a:extLst>
                </a:gridCol>
                <a:gridCol w="2398427">
                  <a:extLst>
                    <a:ext uri="{9D8B030D-6E8A-4147-A177-3AD203B41FA5}">
                      <a16:colId xmlns:a16="http://schemas.microsoft.com/office/drawing/2014/main" val="2477263336"/>
                    </a:ext>
                  </a:extLst>
                </a:gridCol>
                <a:gridCol w="444541">
                  <a:extLst>
                    <a:ext uri="{9D8B030D-6E8A-4147-A177-3AD203B41FA5}">
                      <a16:colId xmlns:a16="http://schemas.microsoft.com/office/drawing/2014/main" val="3064633010"/>
                    </a:ext>
                  </a:extLst>
                </a:gridCol>
                <a:gridCol w="2369138">
                  <a:extLst>
                    <a:ext uri="{9D8B030D-6E8A-4147-A177-3AD203B41FA5}">
                      <a16:colId xmlns:a16="http://schemas.microsoft.com/office/drawing/2014/main" val="1892884513"/>
                    </a:ext>
                  </a:extLst>
                </a:gridCol>
                <a:gridCol w="520896">
                  <a:extLst>
                    <a:ext uri="{9D8B030D-6E8A-4147-A177-3AD203B41FA5}">
                      <a16:colId xmlns:a16="http://schemas.microsoft.com/office/drawing/2014/main" val="1622710306"/>
                    </a:ext>
                  </a:extLst>
                </a:gridCol>
              </a:tblGrid>
              <a:tr h="437629">
                <a:tc>
                  <a:txBody>
                    <a:bodyPr/>
                    <a:lstStyle/>
                    <a:p>
                      <a:pPr marL="20955" algn="ctr">
                        <a:lnSpc>
                          <a:spcPct val="115000"/>
                        </a:lnSpc>
                        <a:spcAft>
                          <a:spcPts val="0"/>
                        </a:spcAft>
                      </a:pPr>
                      <a:r>
                        <a:rPr lang="en-US" sz="2400" b="1" u="sng" dirty="0">
                          <a:effectLst/>
                          <a:latin typeface="Calibri" panose="020F0502020204030204" pitchFamily="34" charset="0"/>
                          <a:ea typeface="Arial" panose="020B0604020202020204" pitchFamily="34" charset="0"/>
                          <a:cs typeface="Arial" panose="020B0604020202020204" pitchFamily="34" charset="0"/>
                        </a:rPr>
                        <a:t>P</a:t>
                      </a:r>
                      <a:r>
                        <a:rPr lang="en-US" sz="2400" b="1" dirty="0">
                          <a:effectLst/>
                          <a:latin typeface="Calibri" panose="020F0502020204030204" pitchFamily="34" charset="0"/>
                          <a:ea typeface="Arial" panose="020B0604020202020204" pitchFamily="34" charset="0"/>
                          <a:cs typeface="Arial" panose="020B0604020202020204" pitchFamily="34" charset="0"/>
                        </a:rPr>
                        <a:t>repared</a:t>
                      </a:r>
                      <a:endParaRPr lang="en-GB" sz="2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100" dirty="0">
                          <a:effectLst/>
                          <a:latin typeface="Calibri" panose="020F0502020204030204" pitchFamily="34" charset="0"/>
                          <a:ea typeface="Arial" panose="020B0604020202020204" pitchFamily="34" charset="0"/>
                          <a:cs typeface="Arial" panose="020B0604020202020204" pitchFamily="34" charset="0"/>
                        </a:rPr>
                        <a:t> </a:t>
                      </a:r>
                      <a:endParaRPr lang="en-GB" sz="1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0320" algn="ctr">
                        <a:lnSpc>
                          <a:spcPct val="115000"/>
                        </a:lnSpc>
                        <a:spcAft>
                          <a:spcPts val="0"/>
                        </a:spcAft>
                      </a:pPr>
                      <a:r>
                        <a:rPr lang="en-US" sz="2400" b="1" u="sng" dirty="0">
                          <a:effectLst/>
                          <a:latin typeface="Calibri" panose="020F0502020204030204" pitchFamily="34" charset="0"/>
                          <a:ea typeface="Arial" panose="020B0604020202020204" pitchFamily="34" charset="0"/>
                          <a:cs typeface="Arial" panose="020B0604020202020204" pitchFamily="34" charset="0"/>
                        </a:rPr>
                        <a:t>R</a:t>
                      </a:r>
                      <a:r>
                        <a:rPr lang="en-US" sz="2400" b="1" dirty="0">
                          <a:effectLst/>
                          <a:latin typeface="Calibri" panose="020F0502020204030204" pitchFamily="34" charset="0"/>
                          <a:ea typeface="Arial" panose="020B0604020202020204" pitchFamily="34" charset="0"/>
                          <a:cs typeface="Arial" panose="020B0604020202020204" pitchFamily="34" charset="0"/>
                        </a:rPr>
                        <a:t>espectful </a:t>
                      </a:r>
                      <a:endParaRPr lang="en-GB" sz="2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100" dirty="0">
                          <a:effectLst/>
                          <a:latin typeface="Calibri" panose="020F0502020204030204" pitchFamily="34" charset="0"/>
                          <a:ea typeface="Arial" panose="020B0604020202020204" pitchFamily="34" charset="0"/>
                          <a:cs typeface="Arial" panose="020B0604020202020204" pitchFamily="34" charset="0"/>
                        </a:rPr>
                        <a:t> </a:t>
                      </a:r>
                      <a:endParaRPr lang="en-GB" sz="1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400" b="1" u="sng" dirty="0">
                          <a:effectLst/>
                          <a:latin typeface="Calibri" panose="020F0502020204030204" pitchFamily="34" charset="0"/>
                          <a:ea typeface="Arial" panose="020B0604020202020204" pitchFamily="34" charset="0"/>
                          <a:cs typeface="Arial" panose="020B0604020202020204" pitchFamily="34" charset="0"/>
                        </a:rPr>
                        <a:t>I</a:t>
                      </a:r>
                      <a:r>
                        <a:rPr lang="en-US" sz="2400" b="1" dirty="0">
                          <a:effectLst/>
                          <a:latin typeface="Calibri" panose="020F0502020204030204" pitchFamily="34" charset="0"/>
                          <a:ea typeface="Arial" panose="020B0604020202020204" pitchFamily="34" charset="0"/>
                          <a:cs typeface="Arial" panose="020B0604020202020204" pitchFamily="34" charset="0"/>
                        </a:rPr>
                        <a:t>nvolved </a:t>
                      </a:r>
                      <a:endParaRPr lang="en-GB" sz="2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100" dirty="0">
                          <a:effectLst/>
                          <a:latin typeface="Calibri" panose="020F0502020204030204" pitchFamily="34" charset="0"/>
                          <a:ea typeface="Arial" panose="020B0604020202020204" pitchFamily="34" charset="0"/>
                          <a:cs typeface="Arial" panose="020B0604020202020204" pitchFamily="34" charset="0"/>
                        </a:rPr>
                        <a:t> </a:t>
                      </a:r>
                      <a:endParaRPr lang="en-GB" sz="1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5400" algn="ctr">
                        <a:lnSpc>
                          <a:spcPct val="115000"/>
                        </a:lnSpc>
                        <a:spcAft>
                          <a:spcPts val="0"/>
                        </a:spcAft>
                      </a:pPr>
                      <a:r>
                        <a:rPr lang="en-US" sz="2400" b="1" u="sng" dirty="0">
                          <a:effectLst/>
                          <a:latin typeface="Calibri" panose="020F0502020204030204" pitchFamily="34" charset="0"/>
                          <a:ea typeface="Arial" panose="020B0604020202020204" pitchFamily="34" charset="0"/>
                          <a:cs typeface="Arial" panose="020B0604020202020204" pitchFamily="34" charset="0"/>
                        </a:rPr>
                        <a:t>DE</a:t>
                      </a:r>
                      <a:r>
                        <a:rPr lang="en-US" sz="2400" b="1" dirty="0">
                          <a:effectLst/>
                          <a:latin typeface="Calibri" panose="020F0502020204030204" pitchFamily="34" charset="0"/>
                          <a:ea typeface="Arial" panose="020B0604020202020204" pitchFamily="34" charset="0"/>
                          <a:cs typeface="Arial" panose="020B0604020202020204" pitchFamily="34" charset="0"/>
                        </a:rPr>
                        <a:t>dicated</a:t>
                      </a:r>
                      <a:endParaRPr lang="en-GB" sz="2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100" dirty="0">
                          <a:effectLst/>
                          <a:latin typeface="Calibri" panose="020F0502020204030204" pitchFamily="34" charset="0"/>
                          <a:ea typeface="Arial" panose="020B0604020202020204" pitchFamily="34" charset="0"/>
                          <a:cs typeface="Arial" panose="020B0604020202020204" pitchFamily="34" charset="0"/>
                        </a:rPr>
                        <a:t> </a:t>
                      </a:r>
                      <a:endParaRPr lang="en-GB" sz="1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3176193"/>
                  </a:ext>
                </a:extLst>
              </a:tr>
              <a:tr h="3357477">
                <a:tc>
                  <a:txBody>
                    <a:bodyPr/>
                    <a:lstStyle/>
                    <a:p>
                      <a:pP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On time, correct seat</a:t>
                      </a:r>
                      <a:endParaRPr lang="en-GB" sz="1800" dirty="0">
                        <a:effectLst/>
                        <a:latin typeface="Arial" panose="020B0604020202020204" pitchFamily="34" charset="0"/>
                        <a:ea typeface="Arial" panose="020B0604020202020204" pitchFamily="34" charset="0"/>
                      </a:endParaRPr>
                    </a:p>
                    <a:p>
                      <a:pPr marL="20955" algn="ctr">
                        <a:lnSpc>
                          <a:spcPct val="115000"/>
                        </a:lnSpc>
                        <a:spcAft>
                          <a:spcPts val="0"/>
                        </a:spcAft>
                      </a:pPr>
                      <a:r>
                        <a:rPr lang="en-US" sz="1800" b="1" u="none" strike="noStrike"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Correct uniform </a:t>
                      </a:r>
                      <a:endParaRPr lang="en-GB" sz="1800" dirty="0">
                        <a:effectLst/>
                        <a:latin typeface="Arial" panose="020B0604020202020204" pitchFamily="34" charset="0"/>
                        <a:ea typeface="Arial" panose="020B0604020202020204" pitchFamily="34" charset="0"/>
                      </a:endParaRPr>
                    </a:p>
                    <a:p>
                      <a:pPr marL="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Correct equipment </a:t>
                      </a:r>
                      <a:endParaRPr lang="en-GB" sz="1800" dirty="0">
                        <a:effectLst/>
                        <a:latin typeface="Arial" panose="020B0604020202020204" pitchFamily="34" charset="0"/>
                        <a:ea typeface="Arial" panose="020B0604020202020204" pitchFamily="34" charset="0"/>
                      </a:endParaRPr>
                    </a:p>
                    <a:p>
                      <a:pPr marL="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Prepare the page </a:t>
                      </a:r>
                      <a:endParaRPr lang="en-GB" sz="1800" dirty="0">
                        <a:effectLst/>
                        <a:latin typeface="Arial" panose="020B0604020202020204" pitchFamily="34" charset="0"/>
                        <a:ea typeface="Arial" panose="020B0604020202020204" pitchFamily="34" charset="0"/>
                      </a:endParaRPr>
                    </a:p>
                    <a:p>
                      <a:pPr marL="20955" algn="ctr">
                        <a:lnSpc>
                          <a:spcPct val="115000"/>
                        </a:lnSpc>
                        <a:spcAft>
                          <a:spcPts val="0"/>
                        </a:spcAft>
                      </a:pPr>
                      <a:r>
                        <a:rPr lang="en-US" sz="1800" b="1" u="none" strike="noStrike"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100" dirty="0">
                          <a:effectLst/>
                          <a:latin typeface="Calibri" panose="020F0502020204030204" pitchFamily="34" charset="0"/>
                          <a:ea typeface="Arial" panose="020B0604020202020204" pitchFamily="34" charset="0"/>
                          <a:cs typeface="Arial" panose="020B0604020202020204" pitchFamily="34" charset="0"/>
                        </a:rPr>
                        <a:t> </a:t>
                      </a:r>
                      <a:endParaRPr lang="en-GB" sz="1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20320"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20320"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Follow instructions first time, every time</a:t>
                      </a:r>
                      <a:endParaRPr lang="en-GB" sz="1800" dirty="0">
                        <a:effectLst/>
                        <a:latin typeface="Arial" panose="020B0604020202020204" pitchFamily="34" charset="0"/>
                        <a:ea typeface="Arial" panose="020B0604020202020204" pitchFamily="34" charset="0"/>
                      </a:endParaRPr>
                    </a:p>
                    <a:p>
                      <a:pPr marL="20320"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20320"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Listen in silence</a:t>
                      </a:r>
                      <a:endParaRPr lang="en-GB" sz="1800" dirty="0">
                        <a:effectLst/>
                        <a:latin typeface="Arial" panose="020B0604020202020204" pitchFamily="34" charset="0"/>
                        <a:ea typeface="Arial" panose="020B0604020202020204" pitchFamily="34" charset="0"/>
                      </a:endParaRPr>
                    </a:p>
                    <a:p>
                      <a:pPr marL="20320"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20320"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Wait your turn </a:t>
                      </a:r>
                      <a:endParaRPr lang="en-GB" sz="1800" dirty="0">
                        <a:effectLst/>
                        <a:latin typeface="Arial" panose="020B0604020202020204" pitchFamily="34" charset="0"/>
                        <a:ea typeface="Arial" panose="020B0604020202020204" pitchFamily="34" charset="0"/>
                      </a:endParaRPr>
                    </a:p>
                    <a:p>
                      <a:pPr marL="20320"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L="20320"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Be polite and kind </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100" dirty="0">
                          <a:effectLst/>
                          <a:latin typeface="Calibri" panose="020F0502020204030204" pitchFamily="34" charset="0"/>
                          <a:ea typeface="Arial" panose="020B0604020202020204" pitchFamily="34" charset="0"/>
                          <a:cs typeface="Arial" panose="020B0604020202020204" pitchFamily="34" charset="0"/>
                        </a:rPr>
                        <a:t> </a:t>
                      </a:r>
                      <a:endParaRPr lang="en-GB" sz="1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Sit up, listen, focus</a:t>
                      </a:r>
                      <a:endParaRPr lang="en-GB" sz="1800" dirty="0">
                        <a:effectLst/>
                        <a:latin typeface="Arial" panose="020B0604020202020204" pitchFamily="34" charset="0"/>
                        <a:ea typeface="Arial" panose="020B0604020202020204" pitchFamily="34" charset="0"/>
                      </a:endParaRPr>
                    </a:p>
                    <a:p>
                      <a:pPr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Ask/answer questions</a:t>
                      </a:r>
                      <a:endParaRPr lang="en-GB" sz="1800" dirty="0">
                        <a:effectLst/>
                        <a:latin typeface="Arial" panose="020B0604020202020204" pitchFamily="34" charset="0"/>
                        <a:ea typeface="Arial" panose="020B0604020202020204" pitchFamily="34" charset="0"/>
                      </a:endParaRPr>
                    </a:p>
                    <a:p>
                      <a:pPr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Actively contribute </a:t>
                      </a:r>
                      <a:endParaRPr lang="en-GB" sz="1800" dirty="0">
                        <a:effectLst/>
                        <a:latin typeface="Arial" panose="020B0604020202020204" pitchFamily="34" charset="0"/>
                        <a:ea typeface="Arial" panose="020B0604020202020204" pitchFamily="34" charset="0"/>
                      </a:endParaRPr>
                    </a:p>
                    <a:p>
                      <a:pPr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Help each other </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100" dirty="0">
                          <a:effectLst/>
                          <a:latin typeface="Calibri" panose="020F0502020204030204" pitchFamily="34" charset="0"/>
                          <a:ea typeface="Arial" panose="020B0604020202020204" pitchFamily="34" charset="0"/>
                          <a:cs typeface="Arial" panose="020B0604020202020204" pitchFamily="34" charset="0"/>
                        </a:rPr>
                        <a:t> </a:t>
                      </a:r>
                      <a:endParaRPr lang="en-GB" sz="1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R="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Stay work focused</a:t>
                      </a:r>
                      <a:endParaRPr lang="en-GB" sz="1800" dirty="0">
                        <a:effectLst/>
                        <a:latin typeface="Arial" panose="020B0604020202020204" pitchFamily="34" charset="0"/>
                        <a:ea typeface="Arial" panose="020B0604020202020204" pitchFamily="34" charset="0"/>
                      </a:endParaRPr>
                    </a:p>
                    <a:p>
                      <a:pPr marR="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R="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Neat presentation </a:t>
                      </a:r>
                      <a:endParaRPr lang="en-GB" sz="1800" dirty="0">
                        <a:effectLst/>
                        <a:latin typeface="Arial" panose="020B0604020202020204" pitchFamily="34" charset="0"/>
                        <a:ea typeface="Arial" panose="020B0604020202020204" pitchFamily="34" charset="0"/>
                      </a:endParaRPr>
                    </a:p>
                    <a:p>
                      <a:pPr marR="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R="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Persevere: keep trying</a:t>
                      </a:r>
                      <a:endParaRPr lang="en-GB" sz="1800" dirty="0">
                        <a:effectLst/>
                        <a:latin typeface="Arial" panose="020B0604020202020204" pitchFamily="34" charset="0"/>
                        <a:ea typeface="Arial" panose="020B0604020202020204" pitchFamily="34" charset="0"/>
                      </a:endParaRPr>
                    </a:p>
                    <a:p>
                      <a:pPr marR="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marR="20955" algn="ctr">
                        <a:lnSpc>
                          <a:spcPct val="115000"/>
                        </a:lnSpc>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Act on feedback</a:t>
                      </a:r>
                      <a:endParaRPr lang="en-GB"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100" dirty="0">
                          <a:effectLst/>
                          <a:latin typeface="Calibri" panose="020F0502020204030204" pitchFamily="34" charset="0"/>
                          <a:ea typeface="Arial" panose="020B0604020202020204" pitchFamily="34" charset="0"/>
                          <a:cs typeface="Arial" panose="020B0604020202020204" pitchFamily="34" charset="0"/>
                        </a:rPr>
                        <a:t> </a:t>
                      </a:r>
                      <a:endParaRPr lang="en-GB" sz="1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14859870"/>
                  </a:ext>
                </a:extLst>
              </a:tr>
            </a:tbl>
          </a:graphicData>
        </a:graphic>
      </p:graphicFrame>
    </p:spTree>
    <p:extLst>
      <p:ext uri="{BB962C8B-B14F-4D97-AF65-F5344CB8AC3E}">
        <p14:creationId xmlns:p14="http://schemas.microsoft.com/office/powerpoint/2010/main" val="305028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60922"/>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24690" y="4592771"/>
            <a:ext cx="5417126" cy="1569660"/>
          </a:xfrm>
          <a:prstGeom prst="rect">
            <a:avLst/>
          </a:prstGeom>
          <a:noFill/>
        </p:spPr>
        <p:txBody>
          <a:bodyPr wrap="square" rtlCol="0">
            <a:spAutoFit/>
          </a:bodyPr>
          <a:lstStyle/>
          <a:p>
            <a:pPr algn="ctr"/>
            <a:r>
              <a:rPr lang="en-GB" sz="4800" b="1" dirty="0">
                <a:solidFill>
                  <a:srgbClr val="002060"/>
                </a:solidFill>
              </a:rPr>
              <a:t>Sanctions</a:t>
            </a:r>
          </a:p>
          <a:p>
            <a:pPr algn="ctr"/>
            <a:r>
              <a:rPr lang="en-GB" sz="4800" dirty="0">
                <a:solidFill>
                  <a:srgbClr val="002060"/>
                </a:solidFill>
              </a:rPr>
              <a:t>The 4 Point Plan    </a:t>
            </a:r>
            <a:endParaRPr lang="en-GB" sz="4400" dirty="0">
              <a:solidFill>
                <a:srgbClr val="002060"/>
              </a:solidFill>
            </a:endParaRPr>
          </a:p>
        </p:txBody>
      </p:sp>
      <p:grpSp>
        <p:nvGrpSpPr>
          <p:cNvPr id="10" name="Group 9">
            <a:extLst>
              <a:ext uri="{FF2B5EF4-FFF2-40B4-BE49-F238E27FC236}">
                <a16:creationId xmlns:a16="http://schemas.microsoft.com/office/drawing/2014/main" id="{02B01627-0901-41FF-BF4F-F384B4B08309}"/>
              </a:ext>
            </a:extLst>
          </p:cNvPr>
          <p:cNvGrpSpPr/>
          <p:nvPr/>
        </p:nvGrpSpPr>
        <p:grpSpPr>
          <a:xfrm>
            <a:off x="2812473" y="503917"/>
            <a:ext cx="8761848" cy="5975393"/>
            <a:chOff x="564094" y="1307475"/>
            <a:chExt cx="7648995" cy="5030938"/>
          </a:xfrm>
        </p:grpSpPr>
        <p:grpSp>
          <p:nvGrpSpPr>
            <p:cNvPr id="11" name="Group 10">
              <a:extLst>
                <a:ext uri="{FF2B5EF4-FFF2-40B4-BE49-F238E27FC236}">
                  <a16:creationId xmlns:a16="http://schemas.microsoft.com/office/drawing/2014/main" id="{2EB5029D-76E4-4CB3-BBBA-3E3BA0437BA8}"/>
                </a:ext>
              </a:extLst>
            </p:cNvPr>
            <p:cNvGrpSpPr/>
            <p:nvPr/>
          </p:nvGrpSpPr>
          <p:grpSpPr>
            <a:xfrm>
              <a:off x="564094" y="1307475"/>
              <a:ext cx="7648995" cy="5030938"/>
              <a:chOff x="5809" y="461665"/>
              <a:chExt cx="8934261" cy="6343802"/>
            </a:xfrm>
          </p:grpSpPr>
          <p:grpSp>
            <p:nvGrpSpPr>
              <p:cNvPr id="14" name="Group 13">
                <a:extLst>
                  <a:ext uri="{FF2B5EF4-FFF2-40B4-BE49-F238E27FC236}">
                    <a16:creationId xmlns:a16="http://schemas.microsoft.com/office/drawing/2014/main" id="{CA1D2182-8B50-41FB-9F5F-F76225203FBF}"/>
                  </a:ext>
                </a:extLst>
              </p:cNvPr>
              <p:cNvGrpSpPr/>
              <p:nvPr/>
            </p:nvGrpSpPr>
            <p:grpSpPr>
              <a:xfrm>
                <a:off x="4491284" y="461665"/>
                <a:ext cx="2238986" cy="5257799"/>
                <a:chOff x="4491284" y="461665"/>
                <a:chExt cx="2238986" cy="5257799"/>
              </a:xfrm>
            </p:grpSpPr>
            <p:sp>
              <p:nvSpPr>
                <p:cNvPr id="31" name="Text Box 5">
                  <a:extLst>
                    <a:ext uri="{FF2B5EF4-FFF2-40B4-BE49-F238E27FC236}">
                      <a16:creationId xmlns:a16="http://schemas.microsoft.com/office/drawing/2014/main" id="{8396FA76-7145-4468-8763-7D25D4928B88}"/>
                    </a:ext>
                  </a:extLst>
                </p:cNvPr>
                <p:cNvSpPr txBox="1">
                  <a:spLocks noChangeArrowheads="1"/>
                </p:cNvSpPr>
                <p:nvPr/>
              </p:nvSpPr>
              <p:spPr bwMode="auto">
                <a:xfrm>
                  <a:off x="4511040" y="766464"/>
                  <a:ext cx="2209800" cy="4953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mj-lt"/>
                      <a:ea typeface="Times New Roman" panose="02020603050405020304" pitchFamily="18" charset="0"/>
                      <a:cs typeface="Arial" panose="020B0604020202020204" pitchFamily="34" charset="0"/>
                    </a:rPr>
                    <a:t>Student choice: </a:t>
                  </a:r>
                  <a:r>
                    <a:rPr kumimoji="0" lang="en-GB" sz="14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Arial" panose="020B0604020202020204" pitchFamily="34" charset="0"/>
                    </a:rPr>
                    <a:t>a 3rd incident of behaviour which breaks PRIDE expectations.</a:t>
                  </a:r>
                  <a:endParaRPr kumimoji="0" lang="en-GB" sz="1400" b="0" i="0" u="none" strike="noStrike" kern="0" cap="none" spc="0" normalizeH="0" baseline="0" noProof="0" dirty="0">
                    <a:ln>
                      <a:noFill/>
                    </a:ln>
                    <a:solidFill>
                      <a:sysClr val="windowText" lastClr="000000"/>
                    </a:solidFill>
                    <a:effectLst/>
                    <a:uLnTx/>
                    <a:uFillTx/>
                    <a:latin typeface="+mj-lt"/>
                    <a:ea typeface="Times New Roman" panose="02020603050405020304" pitchFamily="18" charset="0"/>
                  </a:endParaRPr>
                </a:p>
                <a:p>
                  <a:pPr marL="0" marR="0" lvl="0" indent="0" defTabSz="914400" eaLnBrk="1" fontAlgn="base" latinLnBrk="0" hangingPunct="1">
                    <a:lnSpc>
                      <a:spcPct val="100000"/>
                    </a:lnSpc>
                    <a:spcBef>
                      <a:spcPts val="0"/>
                    </a:spcBef>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Have a phone out In class.</a:t>
                  </a:r>
                  <a:r>
                    <a:rPr lang="en-GB" sz="14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pPr marL="0" marR="0" lvl="0" indent="0" defTabSz="914400" eaLnBrk="1" fontAlgn="base" latinLnBrk="0" hangingPunct="1">
                    <a:lnSpc>
                      <a:spcPct val="100000"/>
                    </a:lnSpc>
                    <a:spcBef>
                      <a:spcPts val="0"/>
                    </a:spcBef>
                    <a:buClrTx/>
                    <a:buSzTx/>
                    <a:buFontTx/>
                    <a:buNone/>
                    <a:tabLst/>
                    <a:defRPr/>
                  </a:pPr>
                  <a:r>
                    <a:rPr lang="en-GB" sz="14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pPr marL="0" marR="0" lvl="0" indent="0" defTabSz="914400" eaLnBrk="1" fontAlgn="base" latinLnBrk="0" hangingPunct="1">
                    <a:lnSpc>
                      <a:spcPct val="100000"/>
                    </a:lnSpc>
                    <a:spcBef>
                      <a:spcPts val="0"/>
                    </a:spcBef>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0" defTabSz="914400" eaLnBrk="1" fontAlgn="base" latinLnBrk="0" hangingPunct="1">
                    <a:lnSpc>
                      <a:spcPct val="100000"/>
                    </a:lnSpc>
                    <a:spcBef>
                      <a:spcPts val="0"/>
                    </a:spcBef>
                    <a:buClrTx/>
                    <a:buSzTx/>
                    <a:buFontTx/>
                    <a:buNone/>
                    <a:tabLst/>
                    <a:defRPr/>
                  </a:pPr>
                  <a:endParaRPr lang="en-GB" sz="1400" b="1"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marR="0" lvl="0" indent="0" defTabSz="914400" eaLnBrk="1" fontAlgn="base" latinLnBrk="0" hangingPunct="1">
                    <a:lnSpc>
                      <a:spcPct val="100000"/>
                    </a:lnSpc>
                    <a:spcBef>
                      <a:spcPts val="0"/>
                    </a:spcBef>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0" defTabSz="914400" eaLnBrk="1" fontAlgn="base" latinLnBrk="0" hangingPunct="1">
                    <a:lnSpc>
                      <a:spcPct val="100000"/>
                    </a:lnSpc>
                    <a:spcBef>
                      <a:spcPts val="0"/>
                    </a:spcBef>
                    <a:buClrTx/>
                    <a:buSzTx/>
                    <a:buFontTx/>
                    <a:buNone/>
                    <a:tabLst/>
                    <a:defRPr/>
                  </a:pPr>
                  <a:endParaRPr lang="en-GB" sz="1400" b="1" noProof="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marR="0" lvl="0" indent="0" defTabSz="914400" eaLnBrk="1" fontAlgn="base" latinLnBrk="0" hangingPunct="1">
                    <a:lnSpc>
                      <a:spcPct val="100000"/>
                    </a:lnSpc>
                    <a:spcBef>
                      <a:spcPts val="0"/>
                    </a:spcBef>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90170" defTabSz="914400" eaLnBrk="1" fontAlgn="base" latinLnBrk="0" hangingPunct="1">
                    <a:lnSpc>
                      <a:spcPct val="100000"/>
                    </a:lnSpc>
                    <a:spcBef>
                      <a:spcPts val="0"/>
                    </a:spcBef>
                    <a:buClrTx/>
                    <a:buSzTx/>
                    <a:buFontTx/>
                    <a:buNone/>
                    <a:tabLst/>
                    <a:defRPr/>
                  </a:pPr>
                  <a:endParaRPr lang="en-GB" sz="1400" b="1"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marR="0" lvl="0" indent="0" defTabSz="914400" eaLnBrk="1" fontAlgn="base" latinLnBrk="0" hangingPunct="1">
                    <a:lnSpc>
                      <a:spcPct val="100000"/>
                    </a:lnSpc>
                    <a:spcBef>
                      <a:spcPts val="0"/>
                    </a:spcBef>
                    <a:spcAft>
                      <a:spcPts val="1000"/>
                    </a:spcAft>
                    <a:buClrTx/>
                    <a:buSzTx/>
                    <a:buFontTx/>
                    <a:buNone/>
                    <a:tabLst/>
                    <a:defRPr/>
                  </a:pPr>
                  <a:r>
                    <a:rPr lang="en-GB" sz="1400" kern="0" dirty="0">
                      <a:solidFill>
                        <a:srgbClr val="000000"/>
                      </a:solidFill>
                      <a:latin typeface="Calibri" panose="020F0502020204030204" pitchFamily="34" charset="0"/>
                      <a:ea typeface="Times New Roman" panose="02020603050405020304" pitchFamily="18" charset="0"/>
                      <a:cs typeface="Arial" panose="020B0604020202020204" pitchFamily="34" charset="0"/>
                    </a:rPr>
                    <a:t>N</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o show in C3 (30 mins) DT </a:t>
                  </a:r>
                  <a:r>
                    <a:rPr lang="en-GB" sz="1400" dirty="0">
                      <a:solidFill>
                        <a:srgbClr val="000000"/>
                      </a:solidFill>
                      <a:latin typeface="Calibri" panose="020F0502020204030204" pitchFamily="34" charset="0"/>
                      <a:ea typeface="Times New Roman" panose="02020603050405020304" pitchFamily="18" charset="0"/>
                      <a:cs typeface="Arial" panose="020B0604020202020204" pitchFamily="34" charset="0"/>
                    </a:rPr>
                    <a:t>C3 (75 mins)</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 detention.</a:t>
                  </a:r>
                </a:p>
                <a:p>
                  <a:pPr marL="0" marR="0" lvl="0" indent="0" defTabSz="914400" eaLnBrk="1" fontAlgn="base" latinLnBrk="0" hangingPunct="1">
                    <a:lnSpc>
                      <a:spcPct val="100000"/>
                    </a:lnSpc>
                    <a:spcBef>
                      <a:spcPts val="0"/>
                    </a:spcBef>
                    <a:buClrTx/>
                    <a:buSzTx/>
                    <a:buFontTx/>
                    <a:buNone/>
                    <a:tabLst/>
                    <a:defRPr/>
                  </a:pPr>
                  <a:endParaRPr lang="en-GB" sz="14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marR="0" lvl="0" indent="0" defTabSz="914400" eaLnBrk="1" fontAlgn="base" latinLnBrk="0" hangingPunct="1">
                    <a:lnSpc>
                      <a:spcPct val="100000"/>
                    </a:lnSpc>
                    <a:spcBef>
                      <a:spcPts val="0"/>
                    </a:spcBef>
                    <a:buClrTx/>
                    <a:buSzTx/>
                    <a:buFontTx/>
                    <a:buNone/>
                    <a:tabLst/>
                    <a:defRPr/>
                  </a:pPr>
                  <a:r>
                    <a:rPr lang="en-GB" sz="1400" dirty="0">
                      <a:solidFill>
                        <a:srgbClr val="000000"/>
                      </a:solidFill>
                      <a:latin typeface="Calibri" panose="020F0502020204030204" pitchFamily="34" charset="0"/>
                      <a:ea typeface="Times New Roman" panose="02020603050405020304" pitchFamily="18" charset="0"/>
                      <a:cs typeface="Arial" panose="020B0604020202020204" pitchFamily="34" charset="0"/>
                    </a:rPr>
                    <a:t>Defiance to staff</a:t>
                  </a:r>
                  <a:endParaRPr lang="en-GB" sz="1400" kern="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fontAlgn="base">
                    <a:spcAft>
                      <a:spcPts val="1000"/>
                    </a:spcAft>
                  </a:pPr>
                  <a:endParaRPr lang="en-GB" sz="1400" kern="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fontAlgn="base">
                    <a:spcAft>
                      <a:spcPts val="1000"/>
                    </a:spcAft>
                  </a:pPr>
                  <a:endParaRPr lang="en-GB" sz="1400" kern="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fontAlgn="base">
                    <a:spcAft>
                      <a:spcPts val="1000"/>
                    </a:spcAft>
                  </a:pPr>
                  <a:r>
                    <a:rPr lang="en-GB" sz="1400" kern="0" dirty="0">
                      <a:solidFill>
                        <a:srgbClr val="000000"/>
                      </a:solidFill>
                      <a:latin typeface="Calibri" panose="020F0502020204030204" pitchFamily="34" charset="0"/>
                      <a:ea typeface="Times New Roman" panose="02020603050405020304" pitchFamily="18" charset="0"/>
                      <a:cs typeface="Arial" panose="020B0604020202020204" pitchFamily="34" charset="0"/>
                    </a:rPr>
                    <a:t>No show at C3 (75 mins) DT</a:t>
                  </a:r>
                  <a:r>
                    <a:rPr lang="en-GB" sz="1400" kern="0" dirty="0">
                      <a:solidFill>
                        <a:sysClr val="windowText" lastClr="000000"/>
                      </a:solidFill>
                      <a:latin typeface="Calibri" panose="020F0502020204030204" pitchFamily="34" charset="0"/>
                      <a:ea typeface="Times New Roman" panose="02020603050405020304" pitchFamily="18" charset="0"/>
                    </a:rPr>
                    <a:t>  = day in Isolation</a:t>
                  </a:r>
                </a:p>
                <a:p>
                  <a:pPr fontAlgn="base">
                    <a:spcAft>
                      <a:spcPts val="1000"/>
                    </a:spcAft>
                  </a:pPr>
                  <a:r>
                    <a:rPr lang="en-GB" sz="1400" kern="0" dirty="0">
                      <a:solidFill>
                        <a:sysClr val="windowText" lastClr="000000"/>
                      </a:solidFill>
                      <a:latin typeface="Calibri" panose="020F0502020204030204" pitchFamily="34" charset="0"/>
                      <a:ea typeface="Times New Roman" panose="02020603050405020304" pitchFamily="18" charset="0"/>
                    </a:rPr>
                    <a:t> </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32" name="AutoShape 19">
                  <a:extLst>
                    <a:ext uri="{FF2B5EF4-FFF2-40B4-BE49-F238E27FC236}">
                      <a16:creationId xmlns:a16="http://schemas.microsoft.com/office/drawing/2014/main" id="{79326CEF-9608-475E-8530-AB4964E0D3DD}"/>
                    </a:ext>
                  </a:extLst>
                </p:cNvPr>
                <p:cNvSpPr>
                  <a:spLocks noChangeArrowheads="1"/>
                </p:cNvSpPr>
                <p:nvPr/>
              </p:nvSpPr>
              <p:spPr bwMode="auto">
                <a:xfrm>
                  <a:off x="4520470" y="2309862"/>
                  <a:ext cx="2209800" cy="1271187"/>
                </a:xfrm>
                <a:prstGeom prst="rightArrow">
                  <a:avLst>
                    <a:gd name="adj1" fmla="val 50000"/>
                    <a:gd name="adj2" fmla="val 47109"/>
                  </a:avLst>
                </a:prstGeom>
                <a:solidFill>
                  <a:srgbClr val="DA2A2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 name="Text Box 20">
                  <a:extLst>
                    <a:ext uri="{FF2B5EF4-FFF2-40B4-BE49-F238E27FC236}">
                      <a16:creationId xmlns:a16="http://schemas.microsoft.com/office/drawing/2014/main" id="{3EA39298-9ACC-4AB8-844E-DE2949DB0737}"/>
                    </a:ext>
                  </a:extLst>
                </p:cNvPr>
                <p:cNvSpPr txBox="1">
                  <a:spLocks noChangeArrowheads="1"/>
                </p:cNvSpPr>
                <p:nvPr/>
              </p:nvSpPr>
              <p:spPr bwMode="auto">
                <a:xfrm>
                  <a:off x="4491284" y="2665995"/>
                  <a:ext cx="2220127" cy="731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ts val="0"/>
                    </a:spcBef>
                    <a:spcAft>
                      <a:spcPts val="10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Arial" panose="020B0604020202020204" pitchFamily="34" charset="0"/>
                    </a:rPr>
                    <a:t>C3 (30 mins) detention; buddy roomed     </a:t>
                  </a:r>
                </a:p>
                <a:p>
                  <a:pPr marL="0" marR="0" lvl="0" indent="0" defTabSz="914400" eaLnBrk="1" fontAlgn="base" latinLnBrk="0" hangingPunct="1">
                    <a:lnSpc>
                      <a:spcPct val="100000"/>
                    </a:lnSpc>
                    <a:spcBef>
                      <a:spcPts val="0"/>
                    </a:spcBef>
                    <a:spcAft>
                      <a:spcPts val="1000"/>
                    </a:spcAft>
                    <a:buClrTx/>
                    <a:buSzTx/>
                    <a:buFontTx/>
                    <a:buNone/>
                    <a:tabLst/>
                    <a:defRPr/>
                  </a:pPr>
                  <a:r>
                    <a:rPr lang="en-GB" sz="16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kumimoji="0" lang="en-GB"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34" name="Text Box 21">
                  <a:extLst>
                    <a:ext uri="{FF2B5EF4-FFF2-40B4-BE49-F238E27FC236}">
                      <a16:creationId xmlns:a16="http://schemas.microsoft.com/office/drawing/2014/main" id="{138ECB42-C89A-4D3B-8B11-449B7FAD7376}"/>
                    </a:ext>
                  </a:extLst>
                </p:cNvPr>
                <p:cNvSpPr txBox="1">
                  <a:spLocks noChangeArrowheads="1"/>
                </p:cNvSpPr>
                <p:nvPr/>
              </p:nvSpPr>
              <p:spPr bwMode="auto">
                <a:xfrm>
                  <a:off x="4511040" y="461665"/>
                  <a:ext cx="2209800" cy="322263"/>
                </a:xfrm>
                <a:prstGeom prst="rect">
                  <a:avLst/>
                </a:prstGeom>
                <a:solidFill>
                  <a:srgbClr val="DA2A2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Arial" panose="020B0604020202020204" pitchFamily="34" charset="0"/>
                    </a:rPr>
                    <a:t>Serious disruption</a:t>
                  </a:r>
                  <a:endParaRPr kumimoji="0" lang="en-GB" sz="20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p:grpSp>
          <p:grpSp>
            <p:nvGrpSpPr>
              <p:cNvPr id="15" name="Group 14">
                <a:extLst>
                  <a:ext uri="{FF2B5EF4-FFF2-40B4-BE49-F238E27FC236}">
                    <a16:creationId xmlns:a16="http://schemas.microsoft.com/office/drawing/2014/main" id="{49848DDE-779B-429A-8A49-81059FAECE91}"/>
                  </a:ext>
                </a:extLst>
              </p:cNvPr>
              <p:cNvGrpSpPr/>
              <p:nvPr/>
            </p:nvGrpSpPr>
            <p:grpSpPr>
              <a:xfrm>
                <a:off x="2301236" y="461665"/>
                <a:ext cx="2286000" cy="4572000"/>
                <a:chOff x="2301236" y="461665"/>
                <a:chExt cx="2286000" cy="4572000"/>
              </a:xfrm>
            </p:grpSpPr>
            <p:sp>
              <p:nvSpPr>
                <p:cNvPr id="27" name="Text Box 4">
                  <a:extLst>
                    <a:ext uri="{FF2B5EF4-FFF2-40B4-BE49-F238E27FC236}">
                      <a16:creationId xmlns:a16="http://schemas.microsoft.com/office/drawing/2014/main" id="{C18C297A-3170-45B0-B14A-B9458D64B27E}"/>
                    </a:ext>
                  </a:extLst>
                </p:cNvPr>
                <p:cNvSpPr txBox="1">
                  <a:spLocks noChangeArrowheads="1"/>
                </p:cNvSpPr>
                <p:nvPr/>
              </p:nvSpPr>
              <p:spPr bwMode="auto">
                <a:xfrm>
                  <a:off x="2301240" y="766465"/>
                  <a:ext cx="2209800" cy="426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Student choice: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a 2nd incident of behaviour which breaks PRIDE expectations.</a:t>
                  </a:r>
                </a:p>
                <a:p>
                  <a:pPr marL="0" marR="0" lvl="0" indent="0" defTabSz="914400" eaLnBrk="1" fontAlgn="base" latinLnBrk="0" hangingPunct="1">
                    <a:lnSpc>
                      <a:spcPct val="100000"/>
                    </a:lnSpc>
                    <a:spcBef>
                      <a:spcPts val="0"/>
                    </a:spcBef>
                    <a:spcAft>
                      <a:spcPts val="1000"/>
                    </a:spcAft>
                    <a:buClrTx/>
                    <a:buSzTx/>
                    <a:buFontTx/>
                    <a:buNone/>
                    <a:tabLst/>
                    <a:defRPr/>
                  </a:pPr>
                  <a:endParaRPr lang="en-GB" sz="14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marR="0" lvl="0" indent="0" defTabSz="914400" eaLnBrk="1" fontAlgn="base" latinLnBrk="0" hangingPunct="1">
                    <a:lnSpc>
                      <a:spcPct val="100000"/>
                    </a:lnSpc>
                    <a:spcBef>
                      <a:spcPts val="0"/>
                    </a:spcBef>
                    <a:spcAft>
                      <a:spcPts val="1000"/>
                    </a:spcAft>
                    <a:buClrTx/>
                    <a:buSzTx/>
                    <a:buFontTx/>
                    <a:buNone/>
                    <a:tabLst/>
                    <a:defRPr/>
                  </a:pPr>
                  <a:endParaRPr lang="en-GB" sz="14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Consequence 2: </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rPr>
                    <a:t>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No show in break DT =  C3 (30 mins) detention.</a:t>
                  </a:r>
                </a:p>
                <a:p>
                  <a:pPr marL="0" marR="0" lvl="0" indent="0" defTabSz="914400" eaLnBrk="1" fontAlgn="base" latinLnBrk="0" hangingPunct="1">
                    <a:lnSpc>
                      <a:spcPct val="100000"/>
                    </a:lnSpc>
                    <a:spcBef>
                      <a:spcPts val="0"/>
                    </a:spcBef>
                    <a:buClrTx/>
                    <a:buSzTx/>
                    <a:buFontTx/>
                    <a:buNone/>
                    <a:tabLst/>
                    <a:defRPr/>
                  </a:pPr>
                  <a:r>
                    <a:rPr lang="en-GB" sz="1400" dirty="0">
                      <a:solidFill>
                        <a:srgbClr val="000000"/>
                      </a:solidFill>
                      <a:latin typeface="Calibri" panose="020F0502020204030204" pitchFamily="34" charset="0"/>
                      <a:ea typeface="Times New Roman" panose="02020603050405020304" pitchFamily="18" charset="0"/>
                      <a:cs typeface="Arial" panose="020B0604020202020204" pitchFamily="34" charset="0"/>
                    </a:rPr>
                    <a:t>No log book = C3 (30 mins) DT</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8" name="Text Box 12">
                  <a:extLst>
                    <a:ext uri="{FF2B5EF4-FFF2-40B4-BE49-F238E27FC236}">
                      <a16:creationId xmlns:a16="http://schemas.microsoft.com/office/drawing/2014/main" id="{C08457DC-09E2-4722-9D65-047431D272D6}"/>
                    </a:ext>
                  </a:extLst>
                </p:cNvPr>
                <p:cNvSpPr txBox="1">
                  <a:spLocks noChangeArrowheads="1"/>
                </p:cNvSpPr>
                <p:nvPr/>
              </p:nvSpPr>
              <p:spPr bwMode="auto">
                <a:xfrm>
                  <a:off x="2301240" y="461665"/>
                  <a:ext cx="2209800" cy="319087"/>
                </a:xfrm>
                <a:prstGeom prst="rect">
                  <a:avLst/>
                </a:prstGeom>
                <a:solidFill>
                  <a:srgbClr val="E66C6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Arial" panose="020B0604020202020204" pitchFamily="34" charset="0"/>
                    </a:rPr>
                    <a:t>Repeated disruption</a:t>
                  </a:r>
                  <a:endParaRPr kumimoji="0" lang="en-GB" sz="20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p:sp>
              <p:nvSpPr>
                <p:cNvPr id="29" name="AutoShape 17">
                  <a:extLst>
                    <a:ext uri="{FF2B5EF4-FFF2-40B4-BE49-F238E27FC236}">
                      <a16:creationId xmlns:a16="http://schemas.microsoft.com/office/drawing/2014/main" id="{816C0490-27F2-46E5-A70B-AA90DF7E7347}"/>
                    </a:ext>
                  </a:extLst>
                </p:cNvPr>
                <p:cNvSpPr>
                  <a:spLocks noChangeArrowheads="1"/>
                </p:cNvSpPr>
                <p:nvPr/>
              </p:nvSpPr>
              <p:spPr bwMode="auto">
                <a:xfrm>
                  <a:off x="2310669" y="1987962"/>
                  <a:ext cx="2209800" cy="1271187"/>
                </a:xfrm>
                <a:prstGeom prst="rightArrow">
                  <a:avLst>
                    <a:gd name="adj1" fmla="val 50000"/>
                    <a:gd name="adj2" fmla="val 46473"/>
                  </a:avLst>
                </a:prstGeom>
                <a:solidFill>
                  <a:srgbClr val="E66C6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0" name="Text Box 18">
                  <a:extLst>
                    <a:ext uri="{FF2B5EF4-FFF2-40B4-BE49-F238E27FC236}">
                      <a16:creationId xmlns:a16="http://schemas.microsoft.com/office/drawing/2014/main" id="{B992D97F-71EC-4D30-99A0-88631845E69A}"/>
                    </a:ext>
                  </a:extLst>
                </p:cNvPr>
                <p:cNvSpPr txBox="1">
                  <a:spLocks noChangeArrowheads="1"/>
                </p:cNvSpPr>
                <p:nvPr/>
              </p:nvSpPr>
              <p:spPr bwMode="auto">
                <a:xfrm>
                  <a:off x="2301236" y="2319346"/>
                  <a:ext cx="2286000" cy="51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ts val="0"/>
                    </a:spcBef>
                    <a:spcAft>
                      <a:spcPts val="10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Arial" panose="020B0604020202020204" pitchFamily="34" charset="0"/>
                    </a:rPr>
                    <a:t>C2 break detention                       (20 mins) in log book</a:t>
                  </a:r>
                  <a:endParaRPr kumimoji="0" lang="en-GB" sz="16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p:grpSp>
          <p:grpSp>
            <p:nvGrpSpPr>
              <p:cNvPr id="16" name="Group 15">
                <a:extLst>
                  <a:ext uri="{FF2B5EF4-FFF2-40B4-BE49-F238E27FC236}">
                    <a16:creationId xmlns:a16="http://schemas.microsoft.com/office/drawing/2014/main" id="{199CD84E-504B-4FF8-A9BB-5E34803E9746}"/>
                  </a:ext>
                </a:extLst>
              </p:cNvPr>
              <p:cNvGrpSpPr/>
              <p:nvPr/>
            </p:nvGrpSpPr>
            <p:grpSpPr>
              <a:xfrm>
                <a:off x="6692166" y="461665"/>
                <a:ext cx="2247904" cy="6343802"/>
                <a:chOff x="6692166" y="461665"/>
                <a:chExt cx="2247904" cy="6343802"/>
              </a:xfrm>
            </p:grpSpPr>
            <p:sp>
              <p:nvSpPr>
                <p:cNvPr id="23" name="Text Box 6">
                  <a:extLst>
                    <a:ext uri="{FF2B5EF4-FFF2-40B4-BE49-F238E27FC236}">
                      <a16:creationId xmlns:a16="http://schemas.microsoft.com/office/drawing/2014/main" id="{AFDE2D89-B677-4F50-B09A-AACC70785152}"/>
                    </a:ext>
                  </a:extLst>
                </p:cNvPr>
                <p:cNvSpPr txBox="1">
                  <a:spLocks noChangeArrowheads="1"/>
                </p:cNvSpPr>
                <p:nvPr/>
              </p:nvSpPr>
              <p:spPr bwMode="auto">
                <a:xfrm>
                  <a:off x="6720840" y="766465"/>
                  <a:ext cx="2209800" cy="603900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mj-lt"/>
                      <a:ea typeface="Times New Roman" panose="02020603050405020304" pitchFamily="18" charset="0"/>
                      <a:cs typeface="Arial" panose="020B0604020202020204" pitchFamily="34" charset="0"/>
                    </a:rPr>
                    <a:t>Student choice: </a:t>
                  </a:r>
                  <a:r>
                    <a:rPr kumimoji="0" lang="en-GB" sz="14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Arial" panose="020B0604020202020204" pitchFamily="34" charset="0"/>
                    </a:rPr>
                    <a:t>refusal to be parked in a buddy room </a:t>
                  </a:r>
                  <a:r>
                    <a:rPr kumimoji="0" lang="en-GB" sz="1400" b="0" i="0" u="none" strike="noStrike" kern="1200" cap="none" spc="0" normalizeH="0" baseline="0" noProof="0" dirty="0">
                      <a:ln>
                        <a:noFill/>
                      </a:ln>
                      <a:effectLst/>
                      <a:uLnTx/>
                      <a:uFillTx/>
                      <a:latin typeface="+mj-lt"/>
                      <a:ea typeface="Times New Roman" panose="02020603050405020304" pitchFamily="18" charset="0"/>
                      <a:cs typeface="Arial" panose="020B0604020202020204" pitchFamily="34" charset="0"/>
                    </a:rPr>
                    <a:t>for on-call </a:t>
                  </a:r>
                  <a:r>
                    <a:rPr kumimoji="0" lang="en-GB" sz="14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Arial" panose="020B0604020202020204" pitchFamily="34" charset="0"/>
                    </a:rPr>
                    <a:t>or disruption of the buddy room.</a:t>
                  </a:r>
                  <a:endParaRPr kumimoji="0" lang="en-GB" sz="1400" b="0" i="0" u="none" strike="noStrike" kern="0" cap="none" spc="0" normalizeH="0" baseline="0" noProof="0" dirty="0">
                    <a:ln>
                      <a:noFill/>
                    </a:ln>
                    <a:solidFill>
                      <a:sysClr val="windowText" lastClr="000000"/>
                    </a:solidFill>
                    <a:effectLst/>
                    <a:uLnTx/>
                    <a:uFillTx/>
                    <a:latin typeface="+mj-lt"/>
                    <a:ea typeface="Times New Roman" panose="02020603050405020304" pitchFamily="18" charset="0"/>
                  </a:endParaRPr>
                </a:p>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Swearing at a member of staff /their decision</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Conduct which directly endangers others’ safety.</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Non-attendance at C3 (75 mins) detention.</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defTabSz="914400" eaLnBrk="1" fontAlgn="base" latinLnBrk="0" hangingPunct="1">
                    <a:lnSpc>
                      <a:spcPct val="100000"/>
                    </a:lnSpc>
                    <a:spcBef>
                      <a:spcPts val="0"/>
                    </a:spcBef>
                    <a:spcAft>
                      <a:spcPts val="1000"/>
                    </a:spcAft>
                    <a:buClrTx/>
                    <a:buSzTx/>
                    <a:buFontTx/>
                    <a:buNone/>
                    <a:tabLst/>
                    <a:defRPr/>
                  </a:pPr>
                  <a:endParaRPr lang="en-GB" sz="500" b="1"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marR="0" lvl="0" indent="0" defTabSz="914400" eaLnBrk="1" fontAlgn="base" latinLnBrk="0" hangingPunct="1">
                    <a:lnSpc>
                      <a:spcPct val="100000"/>
                    </a:lnSpc>
                    <a:spcBef>
                      <a:spcPts val="0"/>
                    </a:spcBef>
                    <a:spcAft>
                      <a:spcPts val="1000"/>
                    </a:spcAft>
                    <a:buClrTx/>
                    <a:buSzTx/>
                    <a:buFontTx/>
                    <a:buNone/>
                    <a:tabLst/>
                    <a:defRPr/>
                  </a:pPr>
                  <a:endParaRPr kumimoji="0" lang="en-GB" sz="5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90170" defTabSz="914400" eaLnBrk="1" fontAlgn="base" latinLnBrk="0" hangingPunct="1">
                    <a:lnSpc>
                      <a:spcPct val="100000"/>
                    </a:lnSpc>
                    <a:spcBef>
                      <a:spcPts val="0"/>
                    </a:spcBef>
                    <a:spcAft>
                      <a:spcPts val="1000"/>
                    </a:spcAft>
                    <a:buClrTx/>
                    <a:buSzTx/>
                    <a:buFontTx/>
                    <a:buNone/>
                    <a:tabLst/>
                    <a:defRPr/>
                  </a:pPr>
                  <a:endParaRPr lang="en-GB" sz="500" kern="0" dirty="0">
                    <a:solidFill>
                      <a:sysClr val="windowText" lastClr="000000"/>
                    </a:solidFill>
                    <a:latin typeface="Times New Roman" panose="02020603050405020304" pitchFamily="18" charset="0"/>
                    <a:ea typeface="Times New Roman" panose="02020603050405020304" pitchFamily="18" charset="0"/>
                  </a:endParaRPr>
                </a:p>
                <a:p>
                  <a:pPr marL="0" marR="0" lvl="0" indent="-90170" defTabSz="914400" eaLnBrk="1" fontAlgn="base" latinLnBrk="0" hangingPunct="1">
                    <a:lnSpc>
                      <a:spcPct val="100000"/>
                    </a:lnSpc>
                    <a:spcBef>
                      <a:spcPts val="0"/>
                    </a:spcBef>
                    <a:spcAft>
                      <a:spcPts val="1000"/>
                    </a:spcAft>
                    <a:buClrTx/>
                    <a:buSzTx/>
                    <a:buFontTx/>
                    <a:buNone/>
                    <a:tabLst/>
                    <a:defRPr/>
                  </a:pPr>
                  <a:endParaRPr kumimoji="0" lang="en-GB" sz="5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90170" defTabSz="914400" eaLnBrk="1" fontAlgn="base" latinLnBrk="0" hangingPunct="1">
                    <a:lnSpc>
                      <a:spcPct val="100000"/>
                    </a:lnSpc>
                    <a:spcBef>
                      <a:spcPts val="0"/>
                    </a:spcBef>
                    <a:spcAft>
                      <a:spcPts val="1000"/>
                    </a:spcAft>
                    <a:buClrTx/>
                    <a:buSzTx/>
                    <a:buFontTx/>
                    <a:buNone/>
                    <a:tabLst/>
                    <a:defRPr/>
                  </a:pPr>
                  <a:endParaRPr lang="en-GB" sz="500" b="1" kern="0" dirty="0">
                    <a:solidFill>
                      <a:sysClr val="windowText" lastClr="000000"/>
                    </a:solidFill>
                    <a:latin typeface="Times New Roman" panose="02020603050405020304" pitchFamily="18" charset="0"/>
                    <a:ea typeface="Times New Roman" panose="02020603050405020304" pitchFamily="18" charset="0"/>
                    <a:cs typeface="Arial" panose="020B0604020202020204" pitchFamily="34" charset="0"/>
                  </a:endParaRPr>
                </a:p>
                <a:p>
                  <a:pPr marL="0" marR="0" lvl="0" indent="-90170" defTabSz="914400" eaLnBrk="1" fontAlgn="base" latinLnBrk="0" hangingPunct="1">
                    <a:lnSpc>
                      <a:spcPct val="100000"/>
                    </a:lnSpc>
                    <a:spcBef>
                      <a:spcPts val="0"/>
                    </a:spcBef>
                    <a:spcAft>
                      <a:spcPts val="1000"/>
                    </a:spcAft>
                    <a:buClrTx/>
                    <a:buSzTx/>
                    <a:buFontTx/>
                    <a:buNone/>
                    <a:tabLst/>
                    <a:defRPr/>
                  </a:pPr>
                  <a:endParaRPr kumimoji="0" lang="en-GB" sz="5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90170" defTabSz="914400" eaLnBrk="1" fontAlgn="base" latinLnBrk="0" hangingPunct="1">
                    <a:lnSpc>
                      <a:spcPct val="100000"/>
                    </a:lnSpc>
                    <a:spcBef>
                      <a:spcPts val="0"/>
                    </a:spcBef>
                    <a:spcAft>
                      <a:spcPts val="1000"/>
                    </a:spcAft>
                    <a:buClrTx/>
                    <a:buSzTx/>
                    <a:buFontTx/>
                    <a:buNone/>
                    <a:tabLst/>
                    <a:defRPr/>
                  </a:pPr>
                  <a:endParaRPr lang="en-GB" sz="500" b="1" kern="0" dirty="0">
                    <a:solidFill>
                      <a:sysClr val="windowText" lastClr="000000"/>
                    </a:solidFill>
                    <a:latin typeface="Times New Roman" panose="02020603050405020304" pitchFamily="18" charset="0"/>
                    <a:ea typeface="Times New Roman" panose="02020603050405020304" pitchFamily="18" charset="0"/>
                    <a:cs typeface="Arial" panose="020B0604020202020204" pitchFamily="34" charset="0"/>
                  </a:endParaRPr>
                </a:p>
                <a:p>
                  <a:pPr marL="0" marR="0" lvl="0" indent="-90170" defTabSz="914400" eaLnBrk="1" fontAlgn="base" latinLnBrk="0" hangingPunct="1">
                    <a:lnSpc>
                      <a:spcPct val="100000"/>
                    </a:lnSpc>
                    <a:spcBef>
                      <a:spcPts val="0"/>
                    </a:spcBef>
                    <a:spcAft>
                      <a:spcPts val="1000"/>
                    </a:spcAft>
                    <a:buClrTx/>
                    <a:buSzTx/>
                    <a:buFontTx/>
                    <a:buNone/>
                    <a:tabLst/>
                    <a:defRPr/>
                  </a:pPr>
                  <a:endParaRPr kumimoji="0" lang="en-GB" sz="5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90170" defTabSz="914400" eaLnBrk="1" fontAlgn="base" latinLnBrk="0" hangingPunct="1">
                    <a:lnSpc>
                      <a:spcPct val="100000"/>
                    </a:lnSpc>
                    <a:spcBef>
                      <a:spcPts val="0"/>
                    </a:spcBef>
                    <a:spcAft>
                      <a:spcPts val="10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Repeated incidents = removed from Wyvern</a:t>
                  </a:r>
                  <a:endParaRPr lang="en-GB" sz="1400" kern="0" dirty="0">
                    <a:solidFill>
                      <a:sysClr val="windowText" lastClr="000000"/>
                    </a:solidFill>
                    <a:latin typeface="Times New Roman" panose="02020603050405020304" pitchFamily="18" charset="0"/>
                    <a:ea typeface="Times New Roman" panose="02020603050405020304" pitchFamily="18" charset="0"/>
                    <a:cs typeface="Arial" panose="020B0604020202020204" pitchFamily="34" charset="0"/>
                  </a:endParaRPr>
                </a:p>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Repeated </a:t>
                  </a:r>
                  <a:r>
                    <a:rPr lang="en-GB" sz="1400" kern="0" dirty="0">
                      <a:solidFill>
                        <a:sysClr val="windowText" lastClr="000000"/>
                      </a:solidFill>
                      <a:latin typeface="Calibri" panose="020F0502020204030204" pitchFamily="34" charset="0"/>
                      <a:ea typeface="Times New Roman" panose="02020603050405020304" pitchFamily="18" charset="0"/>
                    </a:rPr>
                    <a:t>suspension </a:t>
                  </a:r>
                  <a:r>
                    <a:rPr kumimoji="0" lang="en-GB" sz="14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 </a:t>
                  </a:r>
                  <a:r>
                    <a:rPr lang="en-GB" sz="1400" kern="0" dirty="0">
                      <a:solidFill>
                        <a:sysClr val="windowText" lastClr="000000"/>
                      </a:solidFill>
                      <a:latin typeface="Calibri" panose="020F0502020204030204" pitchFamily="34" charset="0"/>
                      <a:ea typeface="Times New Roman" panose="02020603050405020304" pitchFamily="18" charset="0"/>
                    </a:rPr>
                    <a:t>         </a:t>
                  </a:r>
                  <a:r>
                    <a:rPr kumimoji="0" lang="en-GB" sz="14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leave Wyvern</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4" name="Text Box 15">
                  <a:extLst>
                    <a:ext uri="{FF2B5EF4-FFF2-40B4-BE49-F238E27FC236}">
                      <a16:creationId xmlns:a16="http://schemas.microsoft.com/office/drawing/2014/main" id="{CDB4D72E-BEA8-407E-9E31-369EDC7C6153}"/>
                    </a:ext>
                  </a:extLst>
                </p:cNvPr>
                <p:cNvSpPr txBox="1">
                  <a:spLocks noChangeArrowheads="1"/>
                </p:cNvSpPr>
                <p:nvPr/>
              </p:nvSpPr>
              <p:spPr bwMode="auto">
                <a:xfrm>
                  <a:off x="6720840" y="461665"/>
                  <a:ext cx="2209800" cy="320675"/>
                </a:xfrm>
                <a:prstGeom prst="rect">
                  <a:avLst/>
                </a:prstGeom>
                <a:solidFill>
                  <a:srgbClr val="9D131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Arial" panose="020B0604020202020204" pitchFamily="34" charset="0"/>
                    </a:rPr>
                    <a:t>Severe disruption </a:t>
                  </a:r>
                  <a:endParaRPr kumimoji="0" lang="en-GB" sz="20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p:sp>
              <p:nvSpPr>
                <p:cNvPr id="25" name="AutoShape 22">
                  <a:extLst>
                    <a:ext uri="{FF2B5EF4-FFF2-40B4-BE49-F238E27FC236}">
                      <a16:creationId xmlns:a16="http://schemas.microsoft.com/office/drawing/2014/main" id="{9360D898-FF61-4B1B-A54F-D3DFD47F3176}"/>
                    </a:ext>
                  </a:extLst>
                </p:cNvPr>
                <p:cNvSpPr>
                  <a:spLocks noChangeArrowheads="1"/>
                </p:cNvSpPr>
                <p:nvPr/>
              </p:nvSpPr>
              <p:spPr bwMode="auto">
                <a:xfrm>
                  <a:off x="6730270" y="4589267"/>
                  <a:ext cx="2209800" cy="1320950"/>
                </a:xfrm>
                <a:prstGeom prst="rightArrow">
                  <a:avLst>
                    <a:gd name="adj1" fmla="val 50000"/>
                    <a:gd name="adj2" fmla="val 48203"/>
                  </a:avLst>
                </a:prstGeom>
                <a:solidFill>
                  <a:srgbClr val="9D131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 name="Text Box 23">
                  <a:extLst>
                    <a:ext uri="{FF2B5EF4-FFF2-40B4-BE49-F238E27FC236}">
                      <a16:creationId xmlns:a16="http://schemas.microsoft.com/office/drawing/2014/main" id="{EFD494D3-EC70-4601-88C9-378E5F776CDF}"/>
                    </a:ext>
                  </a:extLst>
                </p:cNvPr>
                <p:cNvSpPr txBox="1">
                  <a:spLocks noChangeArrowheads="1"/>
                </p:cNvSpPr>
                <p:nvPr/>
              </p:nvSpPr>
              <p:spPr bwMode="auto">
                <a:xfrm>
                  <a:off x="6692166" y="4924903"/>
                  <a:ext cx="2110160" cy="7369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ts val="0"/>
                    </a:spcBef>
                    <a:spcAft>
                      <a:spcPts val="10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Arial" panose="020B0604020202020204" pitchFamily="34" charset="0"/>
                    </a:rPr>
                    <a:t>C4 Isolation, off-site direction, suspension</a:t>
                  </a:r>
                  <a:endParaRPr kumimoji="0" lang="en-GB" sz="24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p:grpSp>
          <p:grpSp>
            <p:nvGrpSpPr>
              <p:cNvPr id="17" name="Group 16">
                <a:extLst>
                  <a:ext uri="{FF2B5EF4-FFF2-40B4-BE49-F238E27FC236}">
                    <a16:creationId xmlns:a16="http://schemas.microsoft.com/office/drawing/2014/main" id="{8133417A-FEA8-4660-9879-0405D7A99C76}"/>
                  </a:ext>
                </a:extLst>
              </p:cNvPr>
              <p:cNvGrpSpPr/>
              <p:nvPr/>
            </p:nvGrpSpPr>
            <p:grpSpPr>
              <a:xfrm>
                <a:off x="5809" y="461665"/>
                <a:ext cx="2295431" cy="3733798"/>
                <a:chOff x="5809" y="461665"/>
                <a:chExt cx="2295431" cy="3733798"/>
              </a:xfrm>
            </p:grpSpPr>
            <p:sp>
              <p:nvSpPr>
                <p:cNvPr id="19" name="Text Box 2">
                  <a:extLst>
                    <a:ext uri="{FF2B5EF4-FFF2-40B4-BE49-F238E27FC236}">
                      <a16:creationId xmlns:a16="http://schemas.microsoft.com/office/drawing/2014/main" id="{9C7F88D5-5764-43FB-A202-098018A8AD87}"/>
                    </a:ext>
                  </a:extLst>
                </p:cNvPr>
                <p:cNvSpPr txBox="1">
                  <a:spLocks noChangeArrowheads="1"/>
                </p:cNvSpPr>
                <p:nvPr/>
              </p:nvSpPr>
              <p:spPr bwMode="auto">
                <a:xfrm>
                  <a:off x="15237" y="766464"/>
                  <a:ext cx="2286000" cy="34289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Student choice: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any behaviour which breaks </a:t>
                  </a:r>
                  <a:r>
                    <a:rPr lang="en-GB" sz="1400" dirty="0">
                      <a:solidFill>
                        <a:srgbClr val="000000"/>
                      </a:solidFill>
                      <a:latin typeface="Calibri" panose="020F0502020204030204" pitchFamily="34" charset="0"/>
                      <a:ea typeface="Times New Roman" panose="02020603050405020304" pitchFamily="18" charset="0"/>
                      <a:cs typeface="Arial" panose="020B0604020202020204" pitchFamily="34" charset="0"/>
                    </a:rPr>
                    <a:t>the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PRIDE expectations, interrupting the flow of the lesson.</a:t>
                  </a:r>
                </a:p>
                <a:p>
                  <a:pPr marL="0" marR="0" lvl="0" indent="0" defTabSz="914400" eaLnBrk="1" fontAlgn="base"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Consequence 1: </a:t>
                  </a:r>
                </a:p>
                <a:p>
                  <a:pPr marL="0" marR="0" lvl="0" indent="0" defTabSz="914400" eaLnBrk="1" fontAlgn="base" latinLnBrk="0" hangingPunct="1">
                    <a:lnSpc>
                      <a:spcPct val="100000"/>
                    </a:lnSpc>
                    <a:spcBef>
                      <a:spcPts val="0"/>
                    </a:spcBef>
                    <a:buClrTx/>
                    <a:buSzTx/>
                    <a:buFontTx/>
                    <a:buNone/>
                    <a:tabLst/>
                    <a:defRPr/>
                  </a:pPr>
                  <a:endParaRPr lang="en-GB" sz="1400" b="1"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marR="0" lvl="0" indent="0" defTabSz="914400" eaLnBrk="1" fontAlgn="base" latinLnBrk="0" hangingPunct="1">
                    <a:lnSpc>
                      <a:spcPct val="100000"/>
                    </a:lnSpc>
                    <a:spcBef>
                      <a:spcPts val="0"/>
                    </a:spcBef>
                    <a:spcAft>
                      <a:spcPts val="1000"/>
                    </a:spcAft>
                    <a:buClrTx/>
                    <a:buSzTx/>
                    <a:buFontTx/>
                    <a:buNone/>
                    <a:tabLst/>
                    <a:defRPr/>
                  </a:pPr>
                  <a:r>
                    <a:rPr lang="en-GB" sz="1400" kern="0" dirty="0">
                      <a:solidFill>
                        <a:srgbClr val="000000"/>
                      </a:solidFill>
                      <a:latin typeface="Calibri" panose="020F0502020204030204" pitchFamily="34" charset="0"/>
                      <a:ea typeface="Times New Roman" panose="02020603050405020304" pitchFamily="18" charset="0"/>
                      <a:cs typeface="Arial" panose="020B0604020202020204" pitchFamily="34" charset="0"/>
                    </a:rPr>
                    <a:t>No logbook =                                           reminder next step is C3 </a:t>
                  </a:r>
                  <a:endParaRPr kumimoji="0" lang="en-GB"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0" name="AutoShape 8">
                  <a:extLst>
                    <a:ext uri="{FF2B5EF4-FFF2-40B4-BE49-F238E27FC236}">
                      <a16:creationId xmlns:a16="http://schemas.microsoft.com/office/drawing/2014/main" id="{91451529-045B-44C1-9214-32DD0A88CEC6}"/>
                    </a:ext>
                  </a:extLst>
                </p:cNvPr>
                <p:cNvSpPr>
                  <a:spLocks noChangeArrowheads="1"/>
                </p:cNvSpPr>
                <p:nvPr/>
              </p:nvSpPr>
              <p:spPr bwMode="auto">
                <a:xfrm>
                  <a:off x="15239" y="1699415"/>
                  <a:ext cx="2285999" cy="1271187"/>
                </a:xfrm>
                <a:prstGeom prst="rightArrow">
                  <a:avLst>
                    <a:gd name="adj1" fmla="val 50000"/>
                    <a:gd name="adj2" fmla="val 46130"/>
                  </a:avLst>
                </a:prstGeom>
                <a:solidFill>
                  <a:srgbClr val="FDB5A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 name="Text Box 9">
                  <a:extLst>
                    <a:ext uri="{FF2B5EF4-FFF2-40B4-BE49-F238E27FC236}">
                      <a16:creationId xmlns:a16="http://schemas.microsoft.com/office/drawing/2014/main" id="{01183E26-7468-4C40-B0E9-2E0F7E59B0E9}"/>
                    </a:ext>
                  </a:extLst>
                </p:cNvPr>
                <p:cNvSpPr txBox="1">
                  <a:spLocks noChangeArrowheads="1"/>
                </p:cNvSpPr>
                <p:nvPr/>
              </p:nvSpPr>
              <p:spPr bwMode="auto">
                <a:xfrm>
                  <a:off x="15240" y="461665"/>
                  <a:ext cx="2286000" cy="323850"/>
                </a:xfrm>
                <a:prstGeom prst="rect">
                  <a:avLst/>
                </a:prstGeom>
                <a:solidFill>
                  <a:srgbClr val="FDB5A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Arial" panose="020B0604020202020204" pitchFamily="34" charset="0"/>
                    </a:rPr>
                    <a:t>Initial disruption</a:t>
                  </a:r>
                  <a:endParaRPr kumimoji="0" lang="en-GB" sz="20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p:sp>
              <p:nvSpPr>
                <p:cNvPr id="22" name="Text Box 11">
                  <a:extLst>
                    <a:ext uri="{FF2B5EF4-FFF2-40B4-BE49-F238E27FC236}">
                      <a16:creationId xmlns:a16="http://schemas.microsoft.com/office/drawing/2014/main" id="{DDA45034-5D73-405E-94E6-59DB9A3548BE}"/>
                    </a:ext>
                  </a:extLst>
                </p:cNvPr>
                <p:cNvSpPr txBox="1">
                  <a:spLocks noChangeArrowheads="1"/>
                </p:cNvSpPr>
                <p:nvPr/>
              </p:nvSpPr>
              <p:spPr bwMode="auto">
                <a:xfrm>
                  <a:off x="5809" y="2046949"/>
                  <a:ext cx="2209800" cy="51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ts val="0"/>
                    </a:spcBef>
                    <a:spcAft>
                      <a:spcPts val="10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Arial" panose="020B0604020202020204" pitchFamily="34" charset="0"/>
                    </a:rPr>
                    <a:t>C1 verbal warning;             logbook on front desk</a:t>
                  </a:r>
                  <a:endParaRPr kumimoji="0" lang="en-GB" sz="24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p:grpSp>
        </p:grpSp>
        <p:sp>
          <p:nvSpPr>
            <p:cNvPr id="12" name="AutoShape 19">
              <a:extLst>
                <a:ext uri="{FF2B5EF4-FFF2-40B4-BE49-F238E27FC236}">
                  <a16:creationId xmlns:a16="http://schemas.microsoft.com/office/drawing/2014/main" id="{2C3DE051-EC4A-449F-8D2E-A5FE05E319F1}"/>
                </a:ext>
              </a:extLst>
            </p:cNvPr>
            <p:cNvSpPr>
              <a:spLocks noChangeArrowheads="1"/>
            </p:cNvSpPr>
            <p:nvPr/>
          </p:nvSpPr>
          <p:spPr bwMode="auto">
            <a:xfrm>
              <a:off x="4421210" y="4362411"/>
              <a:ext cx="1859286" cy="933682"/>
            </a:xfrm>
            <a:prstGeom prst="rightArrow">
              <a:avLst>
                <a:gd name="adj1" fmla="val 50000"/>
                <a:gd name="adj2" fmla="val 47109"/>
              </a:avLst>
            </a:prstGeom>
            <a:solidFill>
              <a:srgbClr val="DA2A2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3" name="Text Box 20">
              <a:extLst>
                <a:ext uri="{FF2B5EF4-FFF2-40B4-BE49-F238E27FC236}">
                  <a16:creationId xmlns:a16="http://schemas.microsoft.com/office/drawing/2014/main" id="{E17A6CEA-7C7A-435A-B065-BF4EDB5D6B0B}"/>
                </a:ext>
              </a:extLst>
            </p:cNvPr>
            <p:cNvSpPr txBox="1">
              <a:spLocks noChangeArrowheads="1"/>
            </p:cNvSpPr>
            <p:nvPr/>
          </p:nvSpPr>
          <p:spPr bwMode="auto">
            <a:xfrm>
              <a:off x="4397028" y="4608001"/>
              <a:ext cx="1891901" cy="483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ts val="0"/>
                </a:spcBef>
                <a:spcAft>
                  <a:spcPts val="10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Arial" panose="020B0604020202020204" pitchFamily="34" charset="0"/>
                </a:rPr>
                <a:t>C3 (75 mins) detention;                       buddy roomed</a:t>
              </a:r>
              <a:endParaRPr kumimoji="0" lang="en-GB" sz="24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667186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67725"/>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2209801" y="520018"/>
            <a:ext cx="10474036" cy="1204689"/>
          </a:xfrm>
          <a:prstGeom prst="rect">
            <a:avLst/>
          </a:prstGeom>
          <a:noFill/>
        </p:spPr>
        <p:txBody>
          <a:bodyPr wrap="square" rtlCol="0">
            <a:spAutoFit/>
          </a:bodyPr>
          <a:lstStyle/>
          <a:p>
            <a:pPr algn="ctr"/>
            <a:r>
              <a:rPr lang="en-GB" sz="4800" b="1" dirty="0">
                <a:solidFill>
                  <a:srgbClr val="FF0000"/>
                </a:solidFill>
              </a:rPr>
              <a:t>Absence: </a:t>
            </a:r>
            <a:r>
              <a:rPr lang="en-GB" sz="4800" b="1" dirty="0">
                <a:solidFill>
                  <a:srgbClr val="002060"/>
                </a:solidFill>
              </a:rPr>
              <a:t>Every Lesson Counts   </a:t>
            </a:r>
          </a:p>
          <a:p>
            <a:pPr algn="ctr">
              <a:lnSpc>
                <a:spcPts val="2900"/>
              </a:lnSpc>
            </a:pPr>
            <a:r>
              <a:rPr lang="en-GB" sz="2800" dirty="0">
                <a:solidFill>
                  <a:schemeClr val="accent5">
                    <a:lumMod val="50000"/>
                  </a:schemeClr>
                </a:solidFill>
              </a:rPr>
              <a:t>  </a:t>
            </a:r>
            <a:endParaRPr lang="en-GB" sz="4800" dirty="0">
              <a:solidFill>
                <a:schemeClr val="accent5">
                  <a:lumMod val="50000"/>
                </a:schemeClr>
              </a:solidFill>
            </a:endParaRPr>
          </a:p>
        </p:txBody>
      </p:sp>
      <p:graphicFrame>
        <p:nvGraphicFramePr>
          <p:cNvPr id="11" name="Chart 10">
            <a:extLst>
              <a:ext uri="{FF2B5EF4-FFF2-40B4-BE49-F238E27FC236}">
                <a16:creationId xmlns:a16="http://schemas.microsoft.com/office/drawing/2014/main" id="{D46E87E7-DF29-4E8E-9464-D8042255EA17}"/>
              </a:ext>
            </a:extLst>
          </p:cNvPr>
          <p:cNvGraphicFramePr/>
          <p:nvPr>
            <p:extLst>
              <p:ext uri="{D42A27DB-BD31-4B8C-83A1-F6EECF244321}">
                <p14:modId xmlns:p14="http://schemas.microsoft.com/office/powerpoint/2010/main" val="4008208511"/>
              </p:ext>
            </p:extLst>
          </p:nvPr>
        </p:nvGraphicFramePr>
        <p:xfrm>
          <a:off x="1717963" y="1454850"/>
          <a:ext cx="8826063" cy="49910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510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67725"/>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2209801" y="520018"/>
            <a:ext cx="10474036" cy="1204689"/>
          </a:xfrm>
          <a:prstGeom prst="rect">
            <a:avLst/>
          </a:prstGeom>
          <a:noFill/>
        </p:spPr>
        <p:txBody>
          <a:bodyPr wrap="square" rtlCol="0">
            <a:spAutoFit/>
          </a:bodyPr>
          <a:lstStyle/>
          <a:p>
            <a:pPr algn="ctr"/>
            <a:r>
              <a:rPr lang="en-GB" sz="4800" b="1" dirty="0">
                <a:solidFill>
                  <a:srgbClr val="FF0000"/>
                </a:solidFill>
              </a:rPr>
              <a:t>Absence: </a:t>
            </a:r>
            <a:r>
              <a:rPr lang="en-GB" sz="4800" b="1" dirty="0">
                <a:solidFill>
                  <a:srgbClr val="002060"/>
                </a:solidFill>
              </a:rPr>
              <a:t>Every Lesson Counts   </a:t>
            </a:r>
          </a:p>
          <a:p>
            <a:pPr algn="ctr">
              <a:lnSpc>
                <a:spcPts val="2900"/>
              </a:lnSpc>
            </a:pPr>
            <a:r>
              <a:rPr lang="en-GB" sz="2800" dirty="0">
                <a:solidFill>
                  <a:schemeClr val="accent5">
                    <a:lumMod val="50000"/>
                  </a:schemeClr>
                </a:solidFill>
              </a:rPr>
              <a:t>  </a:t>
            </a:r>
            <a:endParaRPr lang="en-GB" sz="4800" dirty="0">
              <a:solidFill>
                <a:schemeClr val="accent5">
                  <a:lumMod val="50000"/>
                </a:schemeClr>
              </a:solidFill>
            </a:endParaRPr>
          </a:p>
        </p:txBody>
      </p:sp>
      <p:graphicFrame>
        <p:nvGraphicFramePr>
          <p:cNvPr id="10" name="Content Placeholder 6">
            <a:extLst>
              <a:ext uri="{FF2B5EF4-FFF2-40B4-BE49-F238E27FC236}">
                <a16:creationId xmlns:a16="http://schemas.microsoft.com/office/drawing/2014/main" id="{37DDA50C-8CF4-409C-95D2-065AED63617E}"/>
              </a:ext>
            </a:extLst>
          </p:cNvPr>
          <p:cNvGraphicFramePr>
            <a:graphicFrameLocks/>
          </p:cNvGraphicFramePr>
          <p:nvPr>
            <p:extLst>
              <p:ext uri="{D42A27DB-BD31-4B8C-83A1-F6EECF244321}">
                <p14:modId xmlns:p14="http://schemas.microsoft.com/office/powerpoint/2010/main" val="37084959"/>
              </p:ext>
            </p:extLst>
          </p:nvPr>
        </p:nvGraphicFramePr>
        <p:xfrm>
          <a:off x="618227" y="1890960"/>
          <a:ext cx="10806519" cy="2747519"/>
        </p:xfrm>
        <a:graphic>
          <a:graphicData uri="http://schemas.openxmlformats.org/drawingml/2006/table">
            <a:tbl>
              <a:tblPr firstRow="1" firstCol="1" bandRow="1"/>
              <a:tblGrid>
                <a:gridCol w="2225835">
                  <a:extLst>
                    <a:ext uri="{9D8B030D-6E8A-4147-A177-3AD203B41FA5}">
                      <a16:colId xmlns:a16="http://schemas.microsoft.com/office/drawing/2014/main" val="2136332531"/>
                    </a:ext>
                  </a:extLst>
                </a:gridCol>
                <a:gridCol w="2642214">
                  <a:extLst>
                    <a:ext uri="{9D8B030D-6E8A-4147-A177-3AD203B41FA5}">
                      <a16:colId xmlns:a16="http://schemas.microsoft.com/office/drawing/2014/main" val="1580490970"/>
                    </a:ext>
                  </a:extLst>
                </a:gridCol>
                <a:gridCol w="2969235">
                  <a:extLst>
                    <a:ext uri="{9D8B030D-6E8A-4147-A177-3AD203B41FA5}">
                      <a16:colId xmlns:a16="http://schemas.microsoft.com/office/drawing/2014/main" val="2210965871"/>
                    </a:ext>
                  </a:extLst>
                </a:gridCol>
                <a:gridCol w="2969235">
                  <a:extLst>
                    <a:ext uri="{9D8B030D-6E8A-4147-A177-3AD203B41FA5}">
                      <a16:colId xmlns:a16="http://schemas.microsoft.com/office/drawing/2014/main" val="3595291138"/>
                    </a:ext>
                  </a:extLst>
                </a:gridCol>
              </a:tblGrid>
              <a:tr h="825735">
                <a:tc>
                  <a:txBody>
                    <a:bodyPr/>
                    <a:lstStyle/>
                    <a:p>
                      <a:pPr algn="ctr">
                        <a:lnSpc>
                          <a:spcPct val="115000"/>
                        </a:lnSpc>
                        <a:spcAft>
                          <a:spcPts val="0"/>
                        </a:spcAft>
                      </a:pPr>
                      <a:r>
                        <a:rPr lang="en-GB" sz="2000" b="1" dirty="0">
                          <a:effectLst/>
                          <a:latin typeface="+mn-lt"/>
                          <a:ea typeface="Times New Roman" panose="02020603050405020304" pitchFamily="18" charset="0"/>
                          <a:cs typeface="Times New Roman" panose="02020603050405020304" pitchFamily="18" charset="0"/>
                        </a:rPr>
                        <a:t>Attendance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2000" b="1" dirty="0">
                          <a:effectLst/>
                          <a:latin typeface="+mn-lt"/>
                          <a:ea typeface="Times New Roman" panose="02020603050405020304" pitchFamily="18" charset="0"/>
                          <a:cs typeface="Times New Roman" panose="02020603050405020304" pitchFamily="18" charset="0"/>
                        </a:rPr>
                        <a:t>Number of</a:t>
                      </a:r>
                    </a:p>
                    <a:p>
                      <a:pPr algn="ctr">
                        <a:lnSpc>
                          <a:spcPct val="115000"/>
                        </a:lnSpc>
                        <a:spcAft>
                          <a:spcPts val="0"/>
                        </a:spcAft>
                      </a:pPr>
                      <a:r>
                        <a:rPr lang="en-GB" sz="2000" b="1" dirty="0">
                          <a:effectLst/>
                          <a:latin typeface="+mn-lt"/>
                          <a:ea typeface="Times New Roman" panose="02020603050405020304" pitchFamily="18" charset="0"/>
                          <a:cs typeface="Times New Roman" panose="02020603050405020304" pitchFamily="18" charset="0"/>
                        </a:rPr>
                        <a:t>weeks absent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2000" b="1" dirty="0">
                          <a:effectLst/>
                          <a:latin typeface="+mn-lt"/>
                          <a:ea typeface="Times New Roman" panose="02020603050405020304" pitchFamily="18" charset="0"/>
                          <a:cs typeface="Times New Roman" panose="02020603050405020304" pitchFamily="18" charset="0"/>
                        </a:rPr>
                        <a:t>Number</a:t>
                      </a:r>
                      <a:r>
                        <a:rPr lang="en-GB" sz="2000" b="1" baseline="0" dirty="0">
                          <a:effectLst/>
                          <a:latin typeface="+mn-lt"/>
                          <a:ea typeface="Times New Roman" panose="02020603050405020304" pitchFamily="18" charset="0"/>
                          <a:cs typeface="Times New Roman" panose="02020603050405020304" pitchFamily="18" charset="0"/>
                        </a:rPr>
                        <a:t> </a:t>
                      </a:r>
                      <a:r>
                        <a:rPr lang="en-GB" sz="2000" b="1" dirty="0">
                          <a:effectLst/>
                          <a:latin typeface="+mn-lt"/>
                          <a:ea typeface="Times New Roman" panose="02020603050405020304" pitchFamily="18" charset="0"/>
                          <a:cs typeface="Times New Roman" panose="02020603050405020304" pitchFamily="18" charset="0"/>
                        </a:rPr>
                        <a:t>of  </a:t>
                      </a:r>
                    </a:p>
                    <a:p>
                      <a:pPr algn="ctr">
                        <a:lnSpc>
                          <a:spcPct val="115000"/>
                        </a:lnSpc>
                        <a:spcAft>
                          <a:spcPts val="0"/>
                        </a:spcAft>
                      </a:pPr>
                      <a:r>
                        <a:rPr lang="en-GB" sz="2000" b="1" dirty="0">
                          <a:effectLst/>
                          <a:latin typeface="+mn-lt"/>
                          <a:ea typeface="Times New Roman" panose="02020603050405020304" pitchFamily="18" charset="0"/>
                          <a:cs typeface="Times New Roman" panose="02020603050405020304" pitchFamily="18" charset="0"/>
                        </a:rPr>
                        <a:t>lessons missed peer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2000" b="1" dirty="0">
                          <a:effectLst/>
                          <a:latin typeface="+mn-lt"/>
                          <a:ea typeface="Times New Roman" panose="02020603050405020304" pitchFamily="18" charset="0"/>
                          <a:cs typeface="Times New Roman" panose="02020603050405020304" pitchFamily="18" charset="0"/>
                        </a:rPr>
                        <a:t>Learning time missed across 5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16386089"/>
                  </a:ext>
                </a:extLst>
              </a:tr>
              <a:tr h="480446">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2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50 lessons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Almost 1 full term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325001"/>
                  </a:ext>
                </a:extLst>
              </a:tr>
              <a:tr h="480446">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4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100 lessons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1.5 terms (half a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519833"/>
                  </a:ext>
                </a:extLst>
              </a:tr>
              <a:tr h="480446">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6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150 lessons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Three quarters of 1 </a:t>
                      </a: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yr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307544"/>
                  </a:ext>
                </a:extLst>
              </a:tr>
              <a:tr h="480446">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8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200 lessons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3 terms; 1 whole year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645632"/>
                  </a:ext>
                </a:extLst>
              </a:tr>
            </a:tbl>
          </a:graphicData>
        </a:graphic>
      </p:graphicFrame>
    </p:spTree>
    <p:extLst>
      <p:ext uri="{BB962C8B-B14F-4D97-AF65-F5344CB8AC3E}">
        <p14:creationId xmlns:p14="http://schemas.microsoft.com/office/powerpoint/2010/main" val="137052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97870"/>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921327" y="495816"/>
            <a:ext cx="10474036" cy="1218282"/>
          </a:xfrm>
          <a:prstGeom prst="rect">
            <a:avLst/>
          </a:prstGeom>
          <a:noFill/>
        </p:spPr>
        <p:txBody>
          <a:bodyPr wrap="square" rtlCol="0">
            <a:spAutoFit/>
          </a:bodyPr>
          <a:lstStyle/>
          <a:p>
            <a:pPr algn="ctr"/>
            <a:r>
              <a:rPr lang="en-GB" sz="4800" b="1" dirty="0">
                <a:solidFill>
                  <a:srgbClr val="FF0000"/>
                </a:solidFill>
              </a:rPr>
              <a:t>Mental Health </a:t>
            </a:r>
            <a:r>
              <a:rPr lang="en-GB" sz="4800" b="1" dirty="0">
                <a:solidFill>
                  <a:srgbClr val="002060"/>
                </a:solidFill>
              </a:rPr>
              <a:t>Anxiety </a:t>
            </a:r>
          </a:p>
          <a:p>
            <a:pPr indent="457200" algn="ctr">
              <a:lnSpc>
                <a:spcPts val="2900"/>
              </a:lnSpc>
            </a:pPr>
            <a:endParaRPr lang="en-GB" sz="3200" dirty="0">
              <a:solidFill>
                <a:schemeClr val="accent5">
                  <a:lumMod val="50000"/>
                </a:schemeClr>
              </a:solidFill>
            </a:endParaRPr>
          </a:p>
        </p:txBody>
      </p:sp>
      <p:graphicFrame>
        <p:nvGraphicFramePr>
          <p:cNvPr id="8" name="Table 7">
            <a:extLst>
              <a:ext uri="{FF2B5EF4-FFF2-40B4-BE49-F238E27FC236}">
                <a16:creationId xmlns:a16="http://schemas.microsoft.com/office/drawing/2014/main" id="{AB079DF7-0398-4A37-9EF4-8BDBD6D8639B}"/>
              </a:ext>
            </a:extLst>
          </p:cNvPr>
          <p:cNvGraphicFramePr>
            <a:graphicFrameLocks noGrp="1"/>
          </p:cNvGraphicFramePr>
          <p:nvPr>
            <p:extLst>
              <p:ext uri="{D42A27DB-BD31-4B8C-83A1-F6EECF244321}">
                <p14:modId xmlns:p14="http://schemas.microsoft.com/office/powerpoint/2010/main" val="2155683523"/>
              </p:ext>
            </p:extLst>
          </p:nvPr>
        </p:nvGraphicFramePr>
        <p:xfrm>
          <a:off x="852082" y="1933380"/>
          <a:ext cx="10474035" cy="4264798"/>
        </p:xfrm>
        <a:graphic>
          <a:graphicData uri="http://schemas.openxmlformats.org/drawingml/2006/table">
            <a:tbl>
              <a:tblPr firstRow="1" firstCol="1" bandRow="1">
                <a:tableStyleId>{5C22544A-7EE6-4342-B048-85BDC9FD1C3A}</a:tableStyleId>
              </a:tblPr>
              <a:tblGrid>
                <a:gridCol w="2157937">
                  <a:extLst>
                    <a:ext uri="{9D8B030D-6E8A-4147-A177-3AD203B41FA5}">
                      <a16:colId xmlns:a16="http://schemas.microsoft.com/office/drawing/2014/main" val="3006152103"/>
                    </a:ext>
                  </a:extLst>
                </a:gridCol>
                <a:gridCol w="2126255">
                  <a:extLst>
                    <a:ext uri="{9D8B030D-6E8A-4147-A177-3AD203B41FA5}">
                      <a16:colId xmlns:a16="http://schemas.microsoft.com/office/drawing/2014/main" val="3039278689"/>
                    </a:ext>
                  </a:extLst>
                </a:gridCol>
                <a:gridCol w="3196423">
                  <a:extLst>
                    <a:ext uri="{9D8B030D-6E8A-4147-A177-3AD203B41FA5}">
                      <a16:colId xmlns:a16="http://schemas.microsoft.com/office/drawing/2014/main" val="1355540153"/>
                    </a:ext>
                  </a:extLst>
                </a:gridCol>
                <a:gridCol w="2993420">
                  <a:extLst>
                    <a:ext uri="{9D8B030D-6E8A-4147-A177-3AD203B41FA5}">
                      <a16:colId xmlns:a16="http://schemas.microsoft.com/office/drawing/2014/main" val="1809437918"/>
                    </a:ext>
                  </a:extLst>
                </a:gridCol>
              </a:tblGrid>
              <a:tr h="407819">
                <a:tc>
                  <a:txBody>
                    <a:bodyPr/>
                    <a:lstStyle/>
                    <a:p>
                      <a:pPr algn="ctr">
                        <a:lnSpc>
                          <a:spcPct val="107000"/>
                        </a:lnSpc>
                        <a:spcAft>
                          <a:spcPts val="0"/>
                        </a:spcAft>
                      </a:pPr>
                      <a:r>
                        <a:rPr lang="en-GB" sz="2800" dirty="0">
                          <a:solidFill>
                            <a:schemeClr val="tx1"/>
                          </a:solidFill>
                          <a:effectLst/>
                        </a:rPr>
                        <a:t>Emotional</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0"/>
                        </a:spcAft>
                      </a:pPr>
                      <a:r>
                        <a:rPr lang="en-GB" sz="2800" dirty="0">
                          <a:solidFill>
                            <a:schemeClr val="tx1"/>
                          </a:solidFill>
                          <a:effectLst/>
                        </a:rPr>
                        <a:t>Physical</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0"/>
                        </a:spcAft>
                      </a:pPr>
                      <a:r>
                        <a:rPr lang="en-GB" sz="2800" dirty="0">
                          <a:solidFill>
                            <a:schemeClr val="tx1"/>
                          </a:solidFill>
                          <a:effectLst/>
                        </a:rPr>
                        <a:t>Thinking</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0"/>
                        </a:spcAft>
                      </a:pPr>
                      <a:r>
                        <a:rPr lang="en-GB" sz="2800" dirty="0">
                          <a:solidFill>
                            <a:schemeClr val="tx1"/>
                          </a:solidFill>
                          <a:effectLst/>
                        </a:rPr>
                        <a:t>Behavioural</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428511469"/>
                  </a:ext>
                </a:extLst>
              </a:tr>
              <a:tr h="3828489">
                <a:tc>
                  <a:txBody>
                    <a:bodyPr/>
                    <a:lstStyle/>
                    <a:p>
                      <a:pPr algn="ctr">
                        <a:lnSpc>
                          <a:spcPct val="107000"/>
                        </a:lnSpc>
                        <a:spcAft>
                          <a:spcPts val="0"/>
                        </a:spcAft>
                      </a:pPr>
                      <a:r>
                        <a:rPr lang="en-GB" sz="1800" b="0" dirty="0">
                          <a:solidFill>
                            <a:schemeClr val="tx1"/>
                          </a:solidFill>
                          <a:effectLst/>
                        </a:rPr>
                        <a:t>Panic</a:t>
                      </a:r>
                    </a:p>
                    <a:p>
                      <a:pPr algn="ctr">
                        <a:lnSpc>
                          <a:spcPct val="107000"/>
                        </a:lnSpc>
                        <a:spcAft>
                          <a:spcPts val="0"/>
                        </a:spcAft>
                      </a:pPr>
                      <a:r>
                        <a:rPr lang="en-GB" sz="1800" b="0" dirty="0">
                          <a:solidFill>
                            <a:schemeClr val="tx1"/>
                          </a:solidFill>
                          <a:effectLst/>
                        </a:rPr>
                        <a:t>Nervous</a:t>
                      </a:r>
                    </a:p>
                    <a:p>
                      <a:pPr algn="ctr">
                        <a:lnSpc>
                          <a:spcPct val="107000"/>
                        </a:lnSpc>
                        <a:spcAft>
                          <a:spcPts val="0"/>
                        </a:spcAft>
                      </a:pPr>
                      <a:r>
                        <a:rPr lang="en-GB" sz="1800" b="0" dirty="0">
                          <a:solidFill>
                            <a:schemeClr val="tx1"/>
                          </a:solidFill>
                          <a:effectLst/>
                        </a:rPr>
                        <a:t>Anger</a:t>
                      </a:r>
                    </a:p>
                    <a:p>
                      <a:pPr algn="ctr">
                        <a:lnSpc>
                          <a:spcPct val="107000"/>
                        </a:lnSpc>
                        <a:spcAft>
                          <a:spcPts val="0"/>
                        </a:spcAft>
                      </a:pPr>
                      <a:r>
                        <a:rPr lang="en-GB" sz="1800" b="0" dirty="0">
                          <a:solidFill>
                            <a:schemeClr val="tx1"/>
                          </a:solidFill>
                          <a:effectLst/>
                        </a:rPr>
                        <a:t>Fear</a:t>
                      </a:r>
                    </a:p>
                    <a:p>
                      <a:pPr algn="ctr">
                        <a:lnSpc>
                          <a:spcPct val="107000"/>
                        </a:lnSpc>
                        <a:spcAft>
                          <a:spcPts val="0"/>
                        </a:spcAft>
                      </a:pPr>
                      <a:r>
                        <a:rPr lang="en-GB" sz="1800" b="0" dirty="0">
                          <a:solidFill>
                            <a:schemeClr val="tx1"/>
                          </a:solidFill>
                          <a:effectLst/>
                        </a:rPr>
                        <a:t>Sadness </a:t>
                      </a:r>
                    </a:p>
                    <a:p>
                      <a:pPr algn="ctr">
                        <a:lnSpc>
                          <a:spcPct val="107000"/>
                        </a:lnSpc>
                        <a:spcAft>
                          <a:spcPts val="0"/>
                        </a:spcAft>
                      </a:pPr>
                      <a:r>
                        <a:rPr lang="en-GB" sz="1800" b="0" dirty="0">
                          <a:solidFill>
                            <a:schemeClr val="tx1"/>
                          </a:solidFill>
                          <a:effectLst/>
                        </a:rPr>
                        <a:t>Shame </a:t>
                      </a:r>
                    </a:p>
                    <a:p>
                      <a:pPr algn="ctr">
                        <a:lnSpc>
                          <a:spcPct val="107000"/>
                        </a:lnSpc>
                        <a:spcAft>
                          <a:spcPts val="0"/>
                        </a:spcAft>
                      </a:pPr>
                      <a:r>
                        <a:rPr lang="en-GB" sz="1800" b="0" dirty="0">
                          <a:solidFill>
                            <a:schemeClr val="tx1"/>
                          </a:solidFill>
                          <a:effectLst/>
                        </a:rPr>
                        <a:t>Guilt </a:t>
                      </a:r>
                    </a:p>
                    <a:p>
                      <a:pPr algn="ctr">
                        <a:lnSpc>
                          <a:spcPct val="107000"/>
                        </a:lnSpc>
                        <a:spcAft>
                          <a:spcPts val="0"/>
                        </a:spcAft>
                      </a:pPr>
                      <a:r>
                        <a:rPr lang="en-GB" sz="1800" b="0" dirty="0">
                          <a:solidFill>
                            <a:schemeClr val="tx1"/>
                          </a:solidFill>
                          <a:effectLst/>
                        </a:rPr>
                        <a:t>Hate others</a:t>
                      </a:r>
                    </a:p>
                    <a:p>
                      <a:pPr algn="ctr">
                        <a:lnSpc>
                          <a:spcPct val="107000"/>
                        </a:lnSpc>
                        <a:spcAft>
                          <a:spcPts val="0"/>
                        </a:spcAft>
                      </a:pPr>
                      <a:r>
                        <a:rPr lang="en-GB" sz="1800" b="0" dirty="0">
                          <a:solidFill>
                            <a:schemeClr val="tx1"/>
                          </a:solidFill>
                          <a:effectLst/>
                        </a:rPr>
                        <a:t>Hate yourself </a:t>
                      </a:r>
                    </a:p>
                    <a:p>
                      <a:pPr algn="ctr">
                        <a:lnSpc>
                          <a:spcPct val="107000"/>
                        </a:lnSpc>
                        <a:spcAft>
                          <a:spcPts val="0"/>
                        </a:spcAft>
                      </a:pPr>
                      <a:r>
                        <a:rPr lang="en-GB" sz="1800" b="0" dirty="0">
                          <a:solidFill>
                            <a:schemeClr val="tx1"/>
                          </a:solidFill>
                          <a:effectLst/>
                        </a:rPr>
                        <a:t>Low mood </a:t>
                      </a:r>
                    </a:p>
                    <a:p>
                      <a:pPr algn="ctr">
                        <a:lnSpc>
                          <a:spcPct val="107000"/>
                        </a:lnSpc>
                        <a:spcAft>
                          <a:spcPts val="0"/>
                        </a:spcAft>
                      </a:pPr>
                      <a:r>
                        <a:rPr lang="en-GB" sz="1800" b="0" dirty="0">
                          <a:solidFill>
                            <a:schemeClr val="tx1"/>
                          </a:solidFill>
                          <a:effectLst/>
                        </a:rPr>
                        <a:t>Depression </a:t>
                      </a:r>
                    </a:p>
                    <a:p>
                      <a:pPr indent="-72390" algn="ctr">
                        <a:lnSpc>
                          <a:spcPct val="107000"/>
                        </a:lnSpc>
                        <a:spcAft>
                          <a:spcPts val="0"/>
                        </a:spcAft>
                      </a:pPr>
                      <a:r>
                        <a:rPr lang="en-GB" sz="1800" dirty="0">
                          <a:solidFill>
                            <a:schemeClr val="tx1"/>
                          </a:solidFill>
                          <a:effectLst/>
                        </a:rPr>
                        <a:t>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0"/>
                        </a:spcAft>
                      </a:pPr>
                      <a:r>
                        <a:rPr lang="en-GB" sz="1800">
                          <a:solidFill>
                            <a:schemeClr val="tx1"/>
                          </a:solidFill>
                          <a:effectLst/>
                        </a:rPr>
                        <a:t>Headache</a:t>
                      </a:r>
                    </a:p>
                    <a:p>
                      <a:pPr algn="ctr">
                        <a:lnSpc>
                          <a:spcPct val="107000"/>
                        </a:lnSpc>
                        <a:spcAft>
                          <a:spcPts val="0"/>
                        </a:spcAft>
                      </a:pPr>
                      <a:r>
                        <a:rPr lang="en-GB" sz="1800">
                          <a:solidFill>
                            <a:schemeClr val="tx1"/>
                          </a:solidFill>
                          <a:effectLst/>
                        </a:rPr>
                        <a:t>Feeling sick</a:t>
                      </a:r>
                    </a:p>
                    <a:p>
                      <a:pPr algn="ctr">
                        <a:lnSpc>
                          <a:spcPct val="107000"/>
                        </a:lnSpc>
                        <a:spcAft>
                          <a:spcPts val="0"/>
                        </a:spcAft>
                      </a:pPr>
                      <a:r>
                        <a:rPr lang="en-GB" sz="1800">
                          <a:solidFill>
                            <a:schemeClr val="tx1"/>
                          </a:solidFill>
                          <a:effectLst/>
                        </a:rPr>
                        <a:t>Loss of appetite</a:t>
                      </a:r>
                    </a:p>
                    <a:p>
                      <a:pPr algn="ctr">
                        <a:lnSpc>
                          <a:spcPct val="107000"/>
                        </a:lnSpc>
                        <a:spcAft>
                          <a:spcPts val="0"/>
                        </a:spcAft>
                      </a:pPr>
                      <a:r>
                        <a:rPr lang="en-GB" sz="1800">
                          <a:solidFill>
                            <a:schemeClr val="tx1"/>
                          </a:solidFill>
                          <a:effectLst/>
                        </a:rPr>
                        <a:t>Tense muscles</a:t>
                      </a:r>
                    </a:p>
                    <a:p>
                      <a:pPr algn="ctr">
                        <a:lnSpc>
                          <a:spcPct val="107000"/>
                        </a:lnSpc>
                        <a:spcAft>
                          <a:spcPts val="0"/>
                        </a:spcAft>
                      </a:pPr>
                      <a:r>
                        <a:rPr lang="en-GB" sz="1800">
                          <a:solidFill>
                            <a:schemeClr val="tx1"/>
                          </a:solidFill>
                          <a:effectLst/>
                        </a:rPr>
                        <a:t>Shallow breathing</a:t>
                      </a:r>
                    </a:p>
                    <a:p>
                      <a:pPr algn="ctr">
                        <a:lnSpc>
                          <a:spcPct val="107000"/>
                        </a:lnSpc>
                        <a:spcAft>
                          <a:spcPts val="0"/>
                        </a:spcAft>
                      </a:pPr>
                      <a:r>
                        <a:rPr lang="en-GB" sz="1800">
                          <a:solidFill>
                            <a:schemeClr val="tx1"/>
                          </a:solidFill>
                          <a:effectLst/>
                        </a:rPr>
                        <a:t>Feeling thirsty</a:t>
                      </a:r>
                    </a:p>
                    <a:p>
                      <a:pPr algn="ctr">
                        <a:lnSpc>
                          <a:spcPct val="107000"/>
                        </a:lnSpc>
                        <a:spcAft>
                          <a:spcPts val="0"/>
                        </a:spcAft>
                      </a:pPr>
                      <a:r>
                        <a:rPr lang="en-GB" sz="1800">
                          <a:solidFill>
                            <a:schemeClr val="tx1"/>
                          </a:solidFill>
                          <a:effectLst/>
                        </a:rPr>
                        <a:t>Increased heart beat</a:t>
                      </a:r>
                    </a:p>
                    <a:p>
                      <a:pPr algn="ctr">
                        <a:lnSpc>
                          <a:spcPct val="107000"/>
                        </a:lnSpc>
                        <a:spcAft>
                          <a:spcPts val="0"/>
                        </a:spcAft>
                      </a:pPr>
                      <a:r>
                        <a:rPr lang="en-GB" sz="1800">
                          <a:solidFill>
                            <a:schemeClr val="tx1"/>
                          </a:solidFill>
                          <a:effectLst/>
                        </a:rPr>
                        <a:t>Feeling dizzy</a:t>
                      </a:r>
                    </a:p>
                    <a:p>
                      <a:pPr algn="ctr">
                        <a:lnSpc>
                          <a:spcPct val="107000"/>
                        </a:lnSpc>
                        <a:spcAft>
                          <a:spcPts val="0"/>
                        </a:spcAft>
                      </a:pPr>
                      <a:r>
                        <a:rPr lang="en-GB" sz="1800">
                          <a:solidFill>
                            <a:schemeClr val="tx1"/>
                          </a:solidFill>
                          <a:effectLst/>
                        </a:rPr>
                        <a:t>Feeling hot or cold </a:t>
                      </a:r>
                    </a:p>
                    <a:p>
                      <a:pPr algn="ctr">
                        <a:lnSpc>
                          <a:spcPct val="107000"/>
                        </a:lnSpc>
                        <a:spcAft>
                          <a:spcPts val="0"/>
                        </a:spcAft>
                      </a:pPr>
                      <a:r>
                        <a:rPr lang="en-GB" sz="1800">
                          <a:solidFill>
                            <a:schemeClr val="tx1"/>
                          </a:solidFill>
                          <a:effectLst/>
                        </a:rPr>
                        <a:t>Sweating </a:t>
                      </a:r>
                    </a:p>
                    <a:p>
                      <a:pPr algn="ctr">
                        <a:lnSpc>
                          <a:spcPct val="107000"/>
                        </a:lnSpc>
                        <a:spcAft>
                          <a:spcPts val="0"/>
                        </a:spcAft>
                      </a:pPr>
                      <a:r>
                        <a:rPr lang="en-GB" sz="1800">
                          <a:solidFill>
                            <a:schemeClr val="tx1"/>
                          </a:solidFill>
                          <a:effectLst/>
                        </a:rPr>
                        <a:t>Shaking </a:t>
                      </a:r>
                    </a:p>
                    <a:p>
                      <a:pPr algn="ctr">
                        <a:lnSpc>
                          <a:spcPct val="107000"/>
                        </a:lnSpc>
                        <a:spcAft>
                          <a:spcPts val="0"/>
                        </a:spcAft>
                      </a:pPr>
                      <a:r>
                        <a:rPr lang="en-GB" sz="1800">
                          <a:solidFill>
                            <a:schemeClr val="tx1"/>
                          </a:solidFill>
                          <a:effectLst/>
                        </a:rPr>
                        <a:t>Tummy ache</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07000"/>
                        </a:lnSpc>
                        <a:spcAft>
                          <a:spcPts val="0"/>
                        </a:spcAft>
                      </a:pPr>
                      <a:r>
                        <a:rPr lang="en-GB" sz="1800" dirty="0">
                          <a:solidFill>
                            <a:schemeClr val="tx1"/>
                          </a:solidFill>
                          <a:effectLst/>
                        </a:rPr>
                        <a:t>Believing the worst </a:t>
                      </a:r>
                    </a:p>
                    <a:p>
                      <a:pPr algn="ctr">
                        <a:lnSpc>
                          <a:spcPct val="107000"/>
                        </a:lnSpc>
                        <a:spcAft>
                          <a:spcPts val="0"/>
                        </a:spcAft>
                      </a:pPr>
                      <a:r>
                        <a:rPr lang="en-GB" sz="1800" dirty="0">
                          <a:solidFill>
                            <a:schemeClr val="tx1"/>
                          </a:solidFill>
                          <a:effectLst/>
                        </a:rPr>
                        <a:t>You think “what if…?”</a:t>
                      </a:r>
                    </a:p>
                    <a:p>
                      <a:pPr algn="ctr">
                        <a:lnSpc>
                          <a:spcPct val="107000"/>
                        </a:lnSpc>
                        <a:spcAft>
                          <a:spcPts val="0"/>
                        </a:spcAft>
                      </a:pPr>
                      <a:r>
                        <a:rPr lang="en-GB" sz="1800" dirty="0">
                          <a:solidFill>
                            <a:schemeClr val="tx1"/>
                          </a:solidFill>
                          <a:effectLst/>
                        </a:rPr>
                        <a:t>Can’t think of anything else</a:t>
                      </a:r>
                    </a:p>
                    <a:p>
                      <a:pPr algn="ctr">
                        <a:lnSpc>
                          <a:spcPct val="107000"/>
                        </a:lnSpc>
                        <a:spcAft>
                          <a:spcPts val="0"/>
                        </a:spcAft>
                      </a:pPr>
                      <a:r>
                        <a:rPr lang="en-GB" sz="1800" dirty="0">
                          <a:solidFill>
                            <a:schemeClr val="tx1"/>
                          </a:solidFill>
                          <a:effectLst/>
                        </a:rPr>
                        <a:t>Pessimism: only see negatives</a:t>
                      </a:r>
                    </a:p>
                    <a:p>
                      <a:pPr algn="ctr">
                        <a:lnSpc>
                          <a:spcPct val="107000"/>
                        </a:lnSpc>
                        <a:spcAft>
                          <a:spcPts val="0"/>
                        </a:spcAft>
                      </a:pPr>
                      <a:r>
                        <a:rPr lang="en-GB" sz="1800" dirty="0">
                          <a:solidFill>
                            <a:schemeClr val="tx1"/>
                          </a:solidFill>
                          <a:effectLst/>
                        </a:rPr>
                        <a:t>Unable to enjoy things </a:t>
                      </a:r>
                    </a:p>
                    <a:p>
                      <a:pPr algn="ctr">
                        <a:lnSpc>
                          <a:spcPct val="107000"/>
                        </a:lnSpc>
                        <a:spcAft>
                          <a:spcPts val="0"/>
                        </a:spcAft>
                      </a:pPr>
                      <a:r>
                        <a:rPr lang="en-GB" sz="1800" dirty="0">
                          <a:solidFill>
                            <a:schemeClr val="tx1"/>
                          </a:solidFill>
                          <a:effectLst/>
                        </a:rPr>
                        <a:t>Seeing yourself negatively </a:t>
                      </a:r>
                    </a:p>
                    <a:p>
                      <a:pPr algn="ctr">
                        <a:lnSpc>
                          <a:spcPct val="107000"/>
                        </a:lnSpc>
                        <a:spcAft>
                          <a:spcPts val="0"/>
                        </a:spcAft>
                      </a:pPr>
                      <a:r>
                        <a:rPr lang="en-GB" sz="1800" dirty="0">
                          <a:solidFill>
                            <a:schemeClr val="tx1"/>
                          </a:solidFill>
                          <a:effectLst/>
                        </a:rPr>
                        <a:t> Needing to punish yourself </a:t>
                      </a:r>
                    </a:p>
                    <a:p>
                      <a:pPr algn="ctr">
                        <a:lnSpc>
                          <a:spcPct val="107000"/>
                        </a:lnSpc>
                        <a:spcAft>
                          <a:spcPts val="0"/>
                        </a:spcAft>
                      </a:pPr>
                      <a:r>
                        <a:rPr lang="en-GB" sz="1800" dirty="0">
                          <a:solidFill>
                            <a:schemeClr val="tx1"/>
                          </a:solidFill>
                          <a:effectLst/>
                        </a:rPr>
                        <a:t>Believing you are a failure</a:t>
                      </a:r>
                    </a:p>
                    <a:p>
                      <a:pPr algn="ctr">
                        <a:lnSpc>
                          <a:spcPct val="107000"/>
                        </a:lnSpc>
                        <a:spcAft>
                          <a:spcPts val="0"/>
                        </a:spcAft>
                      </a:pPr>
                      <a:r>
                        <a:rPr lang="en-GB" sz="1800" dirty="0">
                          <a:solidFill>
                            <a:schemeClr val="tx1"/>
                          </a:solidFill>
                          <a:effectLst/>
                        </a:rPr>
                        <a:t>Thinking others hate you</a:t>
                      </a:r>
                    </a:p>
                    <a:p>
                      <a:pPr algn="ctr">
                        <a:lnSpc>
                          <a:spcPct val="107000"/>
                        </a:lnSpc>
                        <a:spcAft>
                          <a:spcPts val="0"/>
                        </a:spcAft>
                      </a:pPr>
                      <a:r>
                        <a:rPr lang="en-GB" sz="1800" dirty="0">
                          <a:solidFill>
                            <a:schemeClr val="tx1"/>
                          </a:solidFill>
                          <a:effectLst/>
                        </a:rPr>
                        <a:t>Thinking you’re not good enough</a:t>
                      </a:r>
                    </a:p>
                    <a:p>
                      <a:pPr algn="ctr">
                        <a:lnSpc>
                          <a:spcPct val="107000"/>
                        </a:lnSpc>
                        <a:spcAft>
                          <a:spcPts val="0"/>
                        </a:spcAft>
                      </a:pPr>
                      <a:r>
                        <a:rPr lang="en-GB" sz="1800" dirty="0">
                          <a:solidFill>
                            <a:schemeClr val="tx1"/>
                          </a:solidFill>
                          <a:effectLst/>
                        </a:rPr>
                        <a:t> </a:t>
                      </a:r>
                    </a:p>
                  </a:txBody>
                  <a:tcPr marL="68580" marR="68580" marT="0" marB="0">
                    <a:solidFill>
                      <a:schemeClr val="accent5">
                        <a:lumMod val="20000"/>
                        <a:lumOff val="80000"/>
                      </a:schemeClr>
                    </a:solidFill>
                  </a:tcPr>
                </a:tc>
                <a:tc>
                  <a:txBody>
                    <a:bodyPr/>
                    <a:lstStyle/>
                    <a:p>
                      <a:pPr algn="ctr">
                        <a:lnSpc>
                          <a:spcPct val="107000"/>
                        </a:lnSpc>
                        <a:spcAft>
                          <a:spcPts val="0"/>
                        </a:spcAft>
                      </a:pPr>
                      <a:r>
                        <a:rPr lang="en-GB" sz="1800" dirty="0">
                          <a:solidFill>
                            <a:schemeClr val="tx1"/>
                          </a:solidFill>
                          <a:effectLst/>
                        </a:rPr>
                        <a:t>Unable to concentrate</a:t>
                      </a:r>
                    </a:p>
                    <a:p>
                      <a:pPr algn="ctr">
                        <a:lnSpc>
                          <a:spcPct val="107000"/>
                        </a:lnSpc>
                        <a:spcAft>
                          <a:spcPts val="0"/>
                        </a:spcAft>
                      </a:pPr>
                      <a:r>
                        <a:rPr lang="en-GB" sz="1800" dirty="0">
                          <a:solidFill>
                            <a:schemeClr val="tx1"/>
                          </a:solidFill>
                          <a:effectLst/>
                        </a:rPr>
                        <a:t>Biting nails, chewing lip</a:t>
                      </a:r>
                    </a:p>
                    <a:p>
                      <a:pPr algn="ctr">
                        <a:lnSpc>
                          <a:spcPct val="107000"/>
                        </a:lnSpc>
                        <a:spcAft>
                          <a:spcPts val="0"/>
                        </a:spcAft>
                      </a:pPr>
                      <a:r>
                        <a:rPr lang="en-GB" sz="1800" dirty="0">
                          <a:solidFill>
                            <a:schemeClr val="tx1"/>
                          </a:solidFill>
                          <a:effectLst/>
                        </a:rPr>
                        <a:t>Running away </a:t>
                      </a:r>
                    </a:p>
                    <a:p>
                      <a:pPr algn="ctr">
                        <a:lnSpc>
                          <a:spcPct val="107000"/>
                        </a:lnSpc>
                        <a:spcAft>
                          <a:spcPts val="0"/>
                        </a:spcAft>
                      </a:pPr>
                      <a:r>
                        <a:rPr lang="en-GB" sz="1800" dirty="0">
                          <a:solidFill>
                            <a:schemeClr val="tx1"/>
                          </a:solidFill>
                          <a:effectLst/>
                        </a:rPr>
                        <a:t>Hiding </a:t>
                      </a:r>
                    </a:p>
                    <a:p>
                      <a:pPr algn="ctr">
                        <a:lnSpc>
                          <a:spcPct val="107000"/>
                        </a:lnSpc>
                        <a:spcAft>
                          <a:spcPts val="0"/>
                        </a:spcAft>
                      </a:pPr>
                      <a:r>
                        <a:rPr lang="en-GB" sz="1800" dirty="0">
                          <a:solidFill>
                            <a:schemeClr val="tx1"/>
                          </a:solidFill>
                          <a:effectLst/>
                        </a:rPr>
                        <a:t>Self-harming</a:t>
                      </a:r>
                    </a:p>
                    <a:p>
                      <a:pPr algn="ctr">
                        <a:lnSpc>
                          <a:spcPct val="107000"/>
                        </a:lnSpc>
                        <a:spcAft>
                          <a:spcPts val="0"/>
                        </a:spcAft>
                      </a:pPr>
                      <a:r>
                        <a:rPr lang="en-GB" sz="1800" dirty="0">
                          <a:solidFill>
                            <a:schemeClr val="tx1"/>
                          </a:solidFill>
                          <a:effectLst/>
                        </a:rPr>
                        <a:t>Eating disorders </a:t>
                      </a:r>
                    </a:p>
                    <a:p>
                      <a:pPr algn="ctr">
                        <a:lnSpc>
                          <a:spcPct val="107000"/>
                        </a:lnSpc>
                        <a:spcAft>
                          <a:spcPts val="0"/>
                        </a:spcAft>
                      </a:pPr>
                      <a:r>
                        <a:rPr lang="en-GB" sz="1800" dirty="0">
                          <a:solidFill>
                            <a:schemeClr val="tx1"/>
                          </a:solidFill>
                          <a:effectLst/>
                        </a:rPr>
                        <a:t>Swearing </a:t>
                      </a:r>
                    </a:p>
                    <a:p>
                      <a:pPr algn="ctr">
                        <a:lnSpc>
                          <a:spcPct val="107000"/>
                        </a:lnSpc>
                        <a:spcAft>
                          <a:spcPts val="0"/>
                        </a:spcAft>
                      </a:pPr>
                      <a:r>
                        <a:rPr lang="en-GB" sz="1800" dirty="0">
                          <a:solidFill>
                            <a:schemeClr val="tx1"/>
                          </a:solidFill>
                          <a:effectLst/>
                        </a:rPr>
                        <a:t>Doing drugs or alcohol</a:t>
                      </a:r>
                    </a:p>
                    <a:p>
                      <a:pPr algn="ctr">
                        <a:lnSpc>
                          <a:spcPct val="107000"/>
                        </a:lnSpc>
                        <a:spcAft>
                          <a:spcPts val="0"/>
                        </a:spcAft>
                      </a:pPr>
                      <a:r>
                        <a:rPr lang="en-GB" sz="1800" dirty="0">
                          <a:solidFill>
                            <a:schemeClr val="tx1"/>
                          </a:solidFill>
                          <a:effectLst/>
                        </a:rPr>
                        <a:t>Hurting other people </a:t>
                      </a:r>
                    </a:p>
                    <a:p>
                      <a:pPr algn="ctr">
                        <a:lnSpc>
                          <a:spcPct val="107000"/>
                        </a:lnSpc>
                        <a:spcAft>
                          <a:spcPts val="0"/>
                        </a:spcAft>
                      </a:pPr>
                      <a:r>
                        <a:rPr lang="en-GB" sz="1800" dirty="0">
                          <a:solidFill>
                            <a:schemeClr val="tx1"/>
                          </a:solidFill>
                          <a:effectLst/>
                        </a:rPr>
                        <a:t>Being aggressive </a:t>
                      </a:r>
                    </a:p>
                    <a:p>
                      <a:pPr algn="ctr">
                        <a:lnSpc>
                          <a:spcPct val="107000"/>
                        </a:lnSpc>
                        <a:spcAft>
                          <a:spcPts val="0"/>
                        </a:spcAft>
                      </a:pPr>
                      <a:r>
                        <a:rPr lang="en-GB" sz="1800" dirty="0">
                          <a:solidFill>
                            <a:schemeClr val="tx1"/>
                          </a:solidFill>
                          <a:effectLst/>
                        </a:rPr>
                        <a:t>Freezing – can’t move</a:t>
                      </a:r>
                    </a:p>
                    <a:p>
                      <a:pPr algn="ctr">
                        <a:lnSpc>
                          <a:spcPct val="107000"/>
                        </a:lnSpc>
                        <a:spcAft>
                          <a:spcPts val="0"/>
                        </a:spcAft>
                      </a:pPr>
                      <a:r>
                        <a:rPr lang="en-GB" sz="1800" dirty="0">
                          <a:solidFill>
                            <a:schemeClr val="tx1"/>
                          </a:solidFill>
                          <a:effectLst/>
                        </a:rPr>
                        <a:t>Unable to speak</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929128911"/>
                  </a:ext>
                </a:extLst>
              </a:tr>
            </a:tbl>
          </a:graphicData>
        </a:graphic>
      </p:graphicFrame>
    </p:spTree>
    <p:extLst>
      <p:ext uri="{BB962C8B-B14F-4D97-AF65-F5344CB8AC3E}">
        <p14:creationId xmlns:p14="http://schemas.microsoft.com/office/powerpoint/2010/main" val="162863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97870"/>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921327" y="304801"/>
            <a:ext cx="10474036" cy="1218282"/>
          </a:xfrm>
          <a:prstGeom prst="rect">
            <a:avLst/>
          </a:prstGeom>
          <a:noFill/>
        </p:spPr>
        <p:txBody>
          <a:bodyPr wrap="square" rtlCol="0">
            <a:spAutoFit/>
          </a:bodyPr>
          <a:lstStyle/>
          <a:p>
            <a:pPr algn="ctr"/>
            <a:r>
              <a:rPr lang="en-GB" sz="4800" b="1" dirty="0">
                <a:solidFill>
                  <a:srgbClr val="FF0000"/>
                </a:solidFill>
              </a:rPr>
              <a:t>Mental Health </a:t>
            </a:r>
            <a:r>
              <a:rPr lang="en-GB" sz="4800" b="1" dirty="0">
                <a:solidFill>
                  <a:srgbClr val="002060"/>
                </a:solidFill>
              </a:rPr>
              <a:t>Anxiety </a:t>
            </a:r>
          </a:p>
          <a:p>
            <a:pPr indent="457200" algn="ctr">
              <a:lnSpc>
                <a:spcPts val="2900"/>
              </a:lnSpc>
            </a:pPr>
            <a:endParaRPr lang="en-GB" sz="3200" dirty="0">
              <a:solidFill>
                <a:schemeClr val="accent5">
                  <a:lumMod val="50000"/>
                </a:schemeClr>
              </a:solidFill>
            </a:endParaRPr>
          </a:p>
        </p:txBody>
      </p:sp>
      <p:pic>
        <p:nvPicPr>
          <p:cNvPr id="10" name="Picture 9">
            <a:extLst>
              <a:ext uri="{FF2B5EF4-FFF2-40B4-BE49-F238E27FC236}">
                <a16:creationId xmlns:a16="http://schemas.microsoft.com/office/drawing/2014/main" id="{6427AD24-A1C6-45CB-ABCB-353B743C900C}"/>
              </a:ext>
            </a:extLst>
          </p:cNvPr>
          <p:cNvPicPr>
            <a:picLocks noChangeAspect="1"/>
          </p:cNvPicPr>
          <p:nvPr/>
        </p:nvPicPr>
        <p:blipFill>
          <a:blip r:embed="rId4"/>
          <a:stretch>
            <a:fillRect/>
          </a:stretch>
        </p:blipFill>
        <p:spPr>
          <a:xfrm>
            <a:off x="2304561" y="1122363"/>
            <a:ext cx="7707567" cy="5341810"/>
          </a:xfrm>
          <a:prstGeom prst="rect">
            <a:avLst/>
          </a:prstGeom>
        </p:spPr>
      </p:pic>
    </p:spTree>
    <p:extLst>
      <p:ext uri="{BB962C8B-B14F-4D97-AF65-F5344CB8AC3E}">
        <p14:creationId xmlns:p14="http://schemas.microsoft.com/office/powerpoint/2010/main" val="79688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97870"/>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310209" y="430096"/>
            <a:ext cx="10474036" cy="1218282"/>
          </a:xfrm>
          <a:prstGeom prst="rect">
            <a:avLst/>
          </a:prstGeom>
          <a:noFill/>
        </p:spPr>
        <p:txBody>
          <a:bodyPr wrap="square" rtlCol="0">
            <a:spAutoFit/>
          </a:bodyPr>
          <a:lstStyle/>
          <a:p>
            <a:pPr algn="ctr"/>
            <a:r>
              <a:rPr lang="en-GB" sz="4800" b="1" dirty="0">
                <a:solidFill>
                  <a:srgbClr val="FF0000"/>
                </a:solidFill>
              </a:rPr>
              <a:t>Mental Health </a:t>
            </a:r>
            <a:r>
              <a:rPr lang="en-GB" sz="4800" b="1" dirty="0">
                <a:solidFill>
                  <a:srgbClr val="002060"/>
                </a:solidFill>
              </a:rPr>
              <a:t>Phones &amp; Social Media </a:t>
            </a:r>
          </a:p>
          <a:p>
            <a:pPr indent="457200" algn="ctr">
              <a:lnSpc>
                <a:spcPts val="2900"/>
              </a:lnSpc>
            </a:pPr>
            <a:endParaRPr lang="en-GB" sz="3200" dirty="0">
              <a:solidFill>
                <a:schemeClr val="accent5">
                  <a:lumMod val="50000"/>
                </a:schemeClr>
              </a:solidFill>
            </a:endParaRPr>
          </a:p>
        </p:txBody>
      </p:sp>
      <p:sp>
        <p:nvSpPr>
          <p:cNvPr id="8" name="TextBox 7">
            <a:extLst>
              <a:ext uri="{FF2B5EF4-FFF2-40B4-BE49-F238E27FC236}">
                <a16:creationId xmlns:a16="http://schemas.microsoft.com/office/drawing/2014/main" id="{B949964A-FF95-4A9E-836B-DB6F11C967A5}"/>
              </a:ext>
            </a:extLst>
          </p:cNvPr>
          <p:cNvSpPr txBox="1"/>
          <p:nvPr/>
        </p:nvSpPr>
        <p:spPr>
          <a:xfrm>
            <a:off x="914400" y="2028497"/>
            <a:ext cx="10300138" cy="3416320"/>
          </a:xfrm>
          <a:prstGeom prst="rect">
            <a:avLst/>
          </a:prstGeom>
          <a:noFill/>
        </p:spPr>
        <p:txBody>
          <a:bodyPr wrap="square" rtlCol="0">
            <a:spAutoFit/>
          </a:bodyPr>
          <a:lstStyle/>
          <a:p>
            <a:pPr algn="ctr"/>
            <a:r>
              <a:rPr lang="en-GB" sz="2400" dirty="0">
                <a:solidFill>
                  <a:schemeClr val="accent5">
                    <a:lumMod val="75000"/>
                  </a:schemeClr>
                </a:solidFill>
              </a:rPr>
              <a:t>Sexting              Sextortion               Predators               Grooming           Pornography </a:t>
            </a:r>
          </a:p>
          <a:p>
            <a:pPr algn="ctr"/>
            <a:endParaRPr lang="en-GB" sz="2400" dirty="0">
              <a:solidFill>
                <a:schemeClr val="accent5">
                  <a:lumMod val="75000"/>
                </a:schemeClr>
              </a:solidFill>
            </a:endParaRPr>
          </a:p>
          <a:p>
            <a:pPr algn="ctr"/>
            <a:r>
              <a:rPr lang="en-GB" sz="2400" dirty="0">
                <a:solidFill>
                  <a:schemeClr val="accent5">
                    <a:lumMod val="75000"/>
                  </a:schemeClr>
                </a:solidFill>
              </a:rPr>
              <a:t>  Extreme Pornography      Trolling        Criminal Exploitation          Cyber-bullying    </a:t>
            </a:r>
          </a:p>
          <a:p>
            <a:pPr algn="ctr"/>
            <a:endParaRPr lang="en-GB" sz="2400" dirty="0">
              <a:solidFill>
                <a:schemeClr val="accent5">
                  <a:lumMod val="75000"/>
                </a:schemeClr>
              </a:solidFill>
            </a:endParaRPr>
          </a:p>
          <a:p>
            <a:pPr algn="ctr"/>
            <a:r>
              <a:rPr lang="en-GB" sz="2400" dirty="0">
                <a:solidFill>
                  <a:schemeClr val="accent5">
                    <a:lumMod val="75000"/>
                  </a:schemeClr>
                </a:solidFill>
              </a:rPr>
              <a:t>Phishing           Hazing          Radicalisation           Fake News           Hate Speech </a:t>
            </a:r>
          </a:p>
          <a:p>
            <a:pPr algn="ctr"/>
            <a:endParaRPr lang="en-GB" sz="2400" dirty="0">
              <a:solidFill>
                <a:schemeClr val="accent5">
                  <a:lumMod val="75000"/>
                </a:schemeClr>
              </a:solidFill>
            </a:endParaRPr>
          </a:p>
          <a:p>
            <a:pPr algn="ctr"/>
            <a:r>
              <a:rPr lang="en-GB" sz="2400" dirty="0">
                <a:solidFill>
                  <a:schemeClr val="accent5">
                    <a:lumMod val="75000"/>
                  </a:schemeClr>
                </a:solidFill>
              </a:rPr>
              <a:t>       Misinformation      Self-harm  Glorification           Suicide Promotion         </a:t>
            </a:r>
          </a:p>
          <a:p>
            <a:pPr algn="ctr"/>
            <a:endParaRPr lang="en-GB" sz="2400" dirty="0">
              <a:solidFill>
                <a:schemeClr val="accent5">
                  <a:lumMod val="75000"/>
                </a:schemeClr>
              </a:solidFill>
            </a:endParaRPr>
          </a:p>
          <a:p>
            <a:pPr algn="ctr"/>
            <a:r>
              <a:rPr lang="en-GB" sz="2400" dirty="0">
                <a:solidFill>
                  <a:schemeClr val="accent5">
                    <a:lumMod val="75000"/>
                  </a:schemeClr>
                </a:solidFill>
              </a:rPr>
              <a:t>Identity theft         Prejudicial Influencers </a:t>
            </a:r>
          </a:p>
        </p:txBody>
      </p:sp>
    </p:spTree>
    <p:extLst>
      <p:ext uri="{BB962C8B-B14F-4D97-AF65-F5344CB8AC3E}">
        <p14:creationId xmlns:p14="http://schemas.microsoft.com/office/powerpoint/2010/main" val="1440929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97870"/>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921327" y="304801"/>
            <a:ext cx="10474036" cy="1218282"/>
          </a:xfrm>
          <a:prstGeom prst="rect">
            <a:avLst/>
          </a:prstGeom>
          <a:noFill/>
        </p:spPr>
        <p:txBody>
          <a:bodyPr wrap="square" rtlCol="0">
            <a:spAutoFit/>
          </a:bodyPr>
          <a:lstStyle/>
          <a:p>
            <a:pPr algn="ctr"/>
            <a:r>
              <a:rPr lang="en-GB" sz="4800" b="1" dirty="0">
                <a:solidFill>
                  <a:srgbClr val="FF0000"/>
                </a:solidFill>
              </a:rPr>
              <a:t>Mental Health </a:t>
            </a:r>
            <a:r>
              <a:rPr lang="en-GB" sz="4800" b="1" dirty="0">
                <a:solidFill>
                  <a:srgbClr val="002060"/>
                </a:solidFill>
              </a:rPr>
              <a:t>Bullying</a:t>
            </a:r>
          </a:p>
          <a:p>
            <a:pPr indent="457200" algn="ctr">
              <a:lnSpc>
                <a:spcPts val="2900"/>
              </a:lnSpc>
            </a:pPr>
            <a:endParaRPr lang="en-GB" sz="3200" dirty="0">
              <a:solidFill>
                <a:schemeClr val="accent5">
                  <a:lumMod val="50000"/>
                </a:schemeClr>
              </a:solidFill>
            </a:endParaRPr>
          </a:p>
        </p:txBody>
      </p:sp>
      <p:pic>
        <p:nvPicPr>
          <p:cNvPr id="12" name="Picture 11">
            <a:extLst>
              <a:ext uri="{FF2B5EF4-FFF2-40B4-BE49-F238E27FC236}">
                <a16:creationId xmlns:a16="http://schemas.microsoft.com/office/drawing/2014/main" id="{2B530E8F-C1EB-48E4-BEB1-0C57D23A22F3}"/>
              </a:ext>
            </a:extLst>
          </p:cNvPr>
          <p:cNvPicPr>
            <a:picLocks noChangeAspect="1"/>
          </p:cNvPicPr>
          <p:nvPr/>
        </p:nvPicPr>
        <p:blipFill>
          <a:blip r:embed="rId4"/>
          <a:stretch>
            <a:fillRect/>
          </a:stretch>
        </p:blipFill>
        <p:spPr>
          <a:xfrm>
            <a:off x="921327" y="3003427"/>
            <a:ext cx="9987597" cy="2924408"/>
          </a:xfrm>
          <a:prstGeom prst="rect">
            <a:avLst/>
          </a:prstGeom>
        </p:spPr>
      </p:pic>
      <p:sp>
        <p:nvSpPr>
          <p:cNvPr id="13" name="Text Box 2">
            <a:extLst>
              <a:ext uri="{FF2B5EF4-FFF2-40B4-BE49-F238E27FC236}">
                <a16:creationId xmlns:a16="http://schemas.microsoft.com/office/drawing/2014/main" id="{3DC02AFB-5E38-4BE8-8C22-72ACBE130366}"/>
              </a:ext>
            </a:extLst>
          </p:cNvPr>
          <p:cNvSpPr txBox="1">
            <a:spLocks noChangeArrowheads="1"/>
          </p:cNvSpPr>
          <p:nvPr/>
        </p:nvSpPr>
        <p:spPr bwMode="auto">
          <a:xfrm>
            <a:off x="1833255" y="1633919"/>
            <a:ext cx="8650179" cy="978214"/>
          </a:xfrm>
          <a:prstGeom prst="rect">
            <a:avLst/>
          </a:prstGeom>
          <a:solidFill>
            <a:srgbClr val="FFFFFF"/>
          </a:solidFill>
          <a:ln w="38100">
            <a:solidFill>
              <a:srgbClr val="000000"/>
            </a:solidFill>
            <a:prstDash val="sysDash"/>
            <a:miter lim="800000"/>
            <a:headEnd/>
            <a:tailEnd/>
          </a:ln>
        </p:spPr>
        <p:txBody>
          <a:bodyPr rot="0" vert="horz" wrap="square" lIns="91440" tIns="45720" rIns="91440" bIns="45720" anchor="t" anchorCtr="0">
            <a:noAutofit/>
          </a:bodyPr>
          <a:lstStyle/>
          <a:p>
            <a:pPr marL="270510" algn="ctr">
              <a:lnSpc>
                <a:spcPct val="115000"/>
              </a:lnSpc>
              <a:spcAft>
                <a:spcPts val="1000"/>
              </a:spcAft>
            </a:pPr>
            <a:r>
              <a:rPr lang="en-GB" sz="2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“Bullying is repeated negative behaviour that is intended to make others feel upset, uncomfortable or unsafe.”</a:t>
            </a:r>
            <a:endParaRPr lang="en-GB" sz="23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55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60924"/>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177637" y="471054"/>
            <a:ext cx="10474036" cy="1569660"/>
          </a:xfrm>
          <a:prstGeom prst="rect">
            <a:avLst/>
          </a:prstGeom>
          <a:noFill/>
        </p:spPr>
        <p:txBody>
          <a:bodyPr wrap="square" rtlCol="0">
            <a:spAutoFit/>
          </a:bodyPr>
          <a:lstStyle/>
          <a:p>
            <a:pPr algn="ctr"/>
            <a:r>
              <a:rPr lang="en-GB" sz="4800" b="1" dirty="0">
                <a:solidFill>
                  <a:srgbClr val="002060"/>
                </a:solidFill>
              </a:rPr>
              <a:t>A Wyvern Education  </a:t>
            </a:r>
            <a:endParaRPr lang="en-GB" sz="4800" b="1" dirty="0">
              <a:solidFill>
                <a:schemeClr val="accent5">
                  <a:lumMod val="50000"/>
                </a:schemeClr>
              </a:solidFill>
            </a:endParaRPr>
          </a:p>
          <a:p>
            <a:pPr algn="ctr"/>
            <a:r>
              <a:rPr lang="en-GB" sz="4800" dirty="0">
                <a:solidFill>
                  <a:schemeClr val="accent5">
                    <a:lumMod val="50000"/>
                  </a:schemeClr>
                </a:solidFill>
              </a:rPr>
              <a:t>Think Grow Care</a:t>
            </a:r>
            <a:endParaRPr lang="en-GB" sz="4400" dirty="0">
              <a:solidFill>
                <a:srgbClr val="002060"/>
              </a:solidFill>
            </a:endParaRPr>
          </a:p>
        </p:txBody>
      </p:sp>
      <p:sp>
        <p:nvSpPr>
          <p:cNvPr id="8" name="TextBox 7">
            <a:extLst>
              <a:ext uri="{FF2B5EF4-FFF2-40B4-BE49-F238E27FC236}">
                <a16:creationId xmlns:a16="http://schemas.microsoft.com/office/drawing/2014/main" id="{54863B11-B0C4-45DF-9EEA-6FE3D7D961B2}"/>
              </a:ext>
            </a:extLst>
          </p:cNvPr>
          <p:cNvSpPr txBox="1"/>
          <p:nvPr/>
        </p:nvSpPr>
        <p:spPr>
          <a:xfrm>
            <a:off x="782782" y="2268446"/>
            <a:ext cx="10868891" cy="3785652"/>
          </a:xfrm>
          <a:prstGeom prst="rect">
            <a:avLst/>
          </a:prstGeom>
          <a:noFill/>
        </p:spPr>
        <p:txBody>
          <a:bodyPr wrap="square" rtlCol="0">
            <a:spAutoFit/>
          </a:bodyPr>
          <a:lstStyle/>
          <a:p>
            <a:r>
              <a:rPr lang="en-GB" sz="2400" b="1" dirty="0">
                <a:solidFill>
                  <a:srgbClr val="FF0000"/>
                </a:solidFill>
              </a:rPr>
              <a:t>THINK</a:t>
            </a:r>
            <a:r>
              <a:rPr lang="en-GB" sz="2400" dirty="0"/>
              <a:t> </a:t>
            </a:r>
            <a:r>
              <a:rPr lang="en-GB" sz="2400" dirty="0">
                <a:solidFill>
                  <a:srgbClr val="002060"/>
                </a:solidFill>
              </a:rPr>
              <a:t>deeply; read widely; discuss openly; listen intently.  Learn with </a:t>
            </a:r>
            <a:r>
              <a:rPr lang="en-GB" sz="2400" dirty="0" err="1">
                <a:solidFill>
                  <a:srgbClr val="002060"/>
                </a:solidFill>
              </a:rPr>
              <a:t>PRIDe</a:t>
            </a:r>
            <a:r>
              <a:rPr lang="en-GB" sz="2400" dirty="0">
                <a:solidFill>
                  <a:srgbClr val="002060"/>
                </a:solidFill>
              </a:rPr>
              <a:t>, forever Prepared, Respectful, Involved and Dedicated.</a:t>
            </a:r>
          </a:p>
          <a:p>
            <a:endParaRPr lang="en-GB" sz="2400" dirty="0">
              <a:solidFill>
                <a:srgbClr val="002060"/>
              </a:solidFill>
            </a:endParaRPr>
          </a:p>
          <a:p>
            <a:r>
              <a:rPr lang="en-GB" sz="2400" b="1" dirty="0">
                <a:solidFill>
                  <a:srgbClr val="FF0000"/>
                </a:solidFill>
              </a:rPr>
              <a:t>GROW</a:t>
            </a:r>
            <a:r>
              <a:rPr lang="en-GB" sz="2400" dirty="0"/>
              <a:t>  </a:t>
            </a:r>
            <a:r>
              <a:rPr lang="en-GB" sz="2400" dirty="0">
                <a:solidFill>
                  <a:srgbClr val="002060"/>
                </a:solidFill>
              </a:rPr>
              <a:t>personally in confidence, wellbeing and individuality. Expand your interests and friendships. Develop a conscience and the moral courage to act on it.</a:t>
            </a:r>
          </a:p>
          <a:p>
            <a:endParaRPr lang="en-GB" sz="2400" dirty="0">
              <a:solidFill>
                <a:srgbClr val="002060"/>
              </a:solidFill>
            </a:endParaRPr>
          </a:p>
          <a:p>
            <a:r>
              <a:rPr lang="en-GB" sz="2400" b="1" dirty="0">
                <a:solidFill>
                  <a:srgbClr val="FF0000"/>
                </a:solidFill>
              </a:rPr>
              <a:t>CARE</a:t>
            </a:r>
            <a:r>
              <a:rPr lang="en-GB" sz="2400" dirty="0"/>
              <a:t> </a:t>
            </a:r>
            <a:r>
              <a:rPr lang="en-GB" sz="2400" dirty="0">
                <a:solidFill>
                  <a:srgbClr val="002060"/>
                </a:solidFill>
              </a:rPr>
              <a:t>passionately about people and causes. Appreciate the help of others. Help people through service, team work, kindness and leadership. Make this world a better place as an informed and influential citizen.</a:t>
            </a:r>
          </a:p>
          <a:p>
            <a:endParaRPr lang="en-GB" sz="2400" dirty="0"/>
          </a:p>
        </p:txBody>
      </p:sp>
    </p:spTree>
    <p:extLst>
      <p:ext uri="{BB962C8B-B14F-4D97-AF65-F5344CB8AC3E}">
        <p14:creationId xmlns:p14="http://schemas.microsoft.com/office/powerpoint/2010/main" val="3114826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97870"/>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921327" y="477741"/>
            <a:ext cx="10474036" cy="1218282"/>
          </a:xfrm>
          <a:prstGeom prst="rect">
            <a:avLst/>
          </a:prstGeom>
          <a:noFill/>
          <a:ln>
            <a:noFill/>
          </a:ln>
        </p:spPr>
        <p:txBody>
          <a:bodyPr wrap="square" rtlCol="0">
            <a:spAutoFit/>
          </a:bodyPr>
          <a:lstStyle/>
          <a:p>
            <a:pPr algn="ctr"/>
            <a:r>
              <a:rPr lang="en-GB" sz="4800" b="1" dirty="0">
                <a:solidFill>
                  <a:srgbClr val="FF0000"/>
                </a:solidFill>
              </a:rPr>
              <a:t>Mental Health </a:t>
            </a:r>
            <a:r>
              <a:rPr lang="en-GB" sz="4800" b="1" dirty="0">
                <a:solidFill>
                  <a:srgbClr val="002060"/>
                </a:solidFill>
              </a:rPr>
              <a:t>Bullying</a:t>
            </a:r>
          </a:p>
          <a:p>
            <a:pPr indent="457200" algn="ctr">
              <a:lnSpc>
                <a:spcPts val="2900"/>
              </a:lnSpc>
            </a:pPr>
            <a:endParaRPr lang="en-GB" sz="3200" dirty="0">
              <a:solidFill>
                <a:schemeClr val="accent5">
                  <a:lumMod val="50000"/>
                </a:schemeClr>
              </a:solidFill>
            </a:endParaRPr>
          </a:p>
        </p:txBody>
      </p:sp>
      <p:pic>
        <p:nvPicPr>
          <p:cNvPr id="10" name="Picture 9">
            <a:extLst>
              <a:ext uri="{FF2B5EF4-FFF2-40B4-BE49-F238E27FC236}">
                <a16:creationId xmlns:a16="http://schemas.microsoft.com/office/drawing/2014/main" id="{7AB4B1EA-762F-4C51-BEE1-2162EC29D1E9}"/>
              </a:ext>
            </a:extLst>
          </p:cNvPr>
          <p:cNvPicPr>
            <a:picLocks noChangeAspect="1"/>
          </p:cNvPicPr>
          <p:nvPr/>
        </p:nvPicPr>
        <p:blipFill>
          <a:blip r:embed="rId4"/>
          <a:stretch>
            <a:fillRect/>
          </a:stretch>
        </p:blipFill>
        <p:spPr>
          <a:xfrm>
            <a:off x="526805" y="2108269"/>
            <a:ext cx="11138389" cy="2118344"/>
          </a:xfrm>
          <a:prstGeom prst="rect">
            <a:avLst/>
          </a:prstGeom>
        </p:spPr>
      </p:pic>
      <p:graphicFrame>
        <p:nvGraphicFramePr>
          <p:cNvPr id="11" name="Table 10">
            <a:extLst>
              <a:ext uri="{FF2B5EF4-FFF2-40B4-BE49-F238E27FC236}">
                <a16:creationId xmlns:a16="http://schemas.microsoft.com/office/drawing/2014/main" id="{9899D2F2-5716-4B24-93BA-A4E4C62F7290}"/>
              </a:ext>
            </a:extLst>
          </p:cNvPr>
          <p:cNvGraphicFramePr>
            <a:graphicFrameLocks noGrp="1"/>
          </p:cNvGraphicFramePr>
          <p:nvPr>
            <p:extLst>
              <p:ext uri="{D42A27DB-BD31-4B8C-83A1-F6EECF244321}">
                <p14:modId xmlns:p14="http://schemas.microsoft.com/office/powerpoint/2010/main" val="2314591821"/>
              </p:ext>
            </p:extLst>
          </p:nvPr>
        </p:nvGraphicFramePr>
        <p:xfrm>
          <a:off x="626919" y="4833646"/>
          <a:ext cx="10768444" cy="731582"/>
        </p:xfrm>
        <a:graphic>
          <a:graphicData uri="http://schemas.openxmlformats.org/drawingml/2006/table">
            <a:tbl>
              <a:tblPr firstRow="1" bandRow="1">
                <a:tableStyleId>{5C22544A-7EE6-4342-B048-85BDC9FD1C3A}</a:tableStyleId>
              </a:tblPr>
              <a:tblGrid>
                <a:gridCol w="2692111">
                  <a:extLst>
                    <a:ext uri="{9D8B030D-6E8A-4147-A177-3AD203B41FA5}">
                      <a16:colId xmlns:a16="http://schemas.microsoft.com/office/drawing/2014/main" val="3230664339"/>
                    </a:ext>
                  </a:extLst>
                </a:gridCol>
                <a:gridCol w="2692111">
                  <a:extLst>
                    <a:ext uri="{9D8B030D-6E8A-4147-A177-3AD203B41FA5}">
                      <a16:colId xmlns:a16="http://schemas.microsoft.com/office/drawing/2014/main" val="2771567638"/>
                    </a:ext>
                  </a:extLst>
                </a:gridCol>
                <a:gridCol w="2692111">
                  <a:extLst>
                    <a:ext uri="{9D8B030D-6E8A-4147-A177-3AD203B41FA5}">
                      <a16:colId xmlns:a16="http://schemas.microsoft.com/office/drawing/2014/main" val="2652058896"/>
                    </a:ext>
                  </a:extLst>
                </a:gridCol>
                <a:gridCol w="2692111">
                  <a:extLst>
                    <a:ext uri="{9D8B030D-6E8A-4147-A177-3AD203B41FA5}">
                      <a16:colId xmlns:a16="http://schemas.microsoft.com/office/drawing/2014/main" val="561001302"/>
                    </a:ext>
                  </a:extLst>
                </a:gridCol>
              </a:tblGrid>
              <a:tr h="731582">
                <a:tc>
                  <a:txBody>
                    <a:bodyPr/>
                    <a:lstStyle/>
                    <a:p>
                      <a:pPr algn="ctr"/>
                      <a:r>
                        <a:rPr lang="en-GB" sz="3200" dirty="0">
                          <a:solidFill>
                            <a:schemeClr val="tx1"/>
                          </a:solidFill>
                        </a:rPr>
                        <a:t>Sanction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dirty="0">
                          <a:solidFill>
                            <a:schemeClr val="tx1"/>
                          </a:solidFill>
                        </a:rPr>
                        <a:t>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dirty="0">
                          <a:solidFill>
                            <a:schemeClr val="tx1"/>
                          </a:solidFill>
                        </a:rPr>
                        <a:t>Monitor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dirty="0">
                          <a:solidFill>
                            <a:schemeClr val="tx1"/>
                          </a:solidFill>
                        </a:rPr>
                        <a:t>Educate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5067630"/>
                  </a:ext>
                </a:extLst>
              </a:tr>
            </a:tbl>
          </a:graphicData>
        </a:graphic>
      </p:graphicFrame>
    </p:spTree>
    <p:extLst>
      <p:ext uri="{BB962C8B-B14F-4D97-AF65-F5344CB8AC3E}">
        <p14:creationId xmlns:p14="http://schemas.microsoft.com/office/powerpoint/2010/main" val="306356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60925"/>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177637" y="471054"/>
            <a:ext cx="10474036" cy="1569660"/>
          </a:xfrm>
          <a:prstGeom prst="rect">
            <a:avLst/>
          </a:prstGeom>
          <a:noFill/>
        </p:spPr>
        <p:txBody>
          <a:bodyPr wrap="square" rtlCol="0">
            <a:spAutoFit/>
          </a:bodyPr>
          <a:lstStyle/>
          <a:p>
            <a:pPr algn="ctr"/>
            <a:r>
              <a:rPr lang="en-GB" sz="4800" b="1" dirty="0">
                <a:solidFill>
                  <a:srgbClr val="002060"/>
                </a:solidFill>
              </a:rPr>
              <a:t>A Wyvern Education </a:t>
            </a:r>
          </a:p>
          <a:p>
            <a:pPr algn="ctr"/>
            <a:r>
              <a:rPr lang="en-GB" sz="4800" dirty="0">
                <a:solidFill>
                  <a:srgbClr val="002060"/>
                </a:solidFill>
              </a:rPr>
              <a:t>Key Dates</a:t>
            </a:r>
            <a:endParaRPr lang="en-GB" sz="4400" dirty="0">
              <a:solidFill>
                <a:srgbClr val="002060"/>
              </a:solidFill>
            </a:endParaRPr>
          </a:p>
        </p:txBody>
      </p:sp>
      <p:sp>
        <p:nvSpPr>
          <p:cNvPr id="17" name="TextBox 16">
            <a:extLst>
              <a:ext uri="{FF2B5EF4-FFF2-40B4-BE49-F238E27FC236}">
                <a16:creationId xmlns:a16="http://schemas.microsoft.com/office/drawing/2014/main" id="{75ECEA34-E389-D8A4-4BC4-010DE459052A}"/>
              </a:ext>
            </a:extLst>
          </p:cNvPr>
          <p:cNvSpPr txBox="1"/>
          <p:nvPr/>
        </p:nvSpPr>
        <p:spPr>
          <a:xfrm>
            <a:off x="540327" y="1854868"/>
            <a:ext cx="9144000" cy="5524589"/>
          </a:xfrm>
          <a:prstGeom prst="rect">
            <a:avLst/>
          </a:prstGeom>
          <a:noFill/>
        </p:spPr>
        <p:txBody>
          <a:bodyPr wrap="square" rtlCol="0">
            <a:spAutoFit/>
          </a:bodyPr>
          <a:lstStyle/>
          <a:p>
            <a:r>
              <a:rPr lang="en-GB" sz="2000" b="1" u="sng" dirty="0">
                <a:solidFill>
                  <a:srgbClr val="002060"/>
                </a:solidFill>
              </a:rPr>
              <a:t>Thursday 11</a:t>
            </a:r>
            <a:r>
              <a:rPr lang="en-GB" sz="2000" b="1" u="sng" baseline="30000" dirty="0">
                <a:solidFill>
                  <a:srgbClr val="002060"/>
                </a:solidFill>
              </a:rPr>
              <a:t>th</a:t>
            </a:r>
            <a:r>
              <a:rPr lang="en-GB" sz="2000" b="1" u="sng" dirty="0">
                <a:solidFill>
                  <a:srgbClr val="002060"/>
                </a:solidFill>
              </a:rPr>
              <a:t> July</a:t>
            </a:r>
          </a:p>
          <a:p>
            <a:r>
              <a:rPr lang="en-GB" sz="2000" dirty="0">
                <a:solidFill>
                  <a:srgbClr val="002060"/>
                </a:solidFill>
              </a:rPr>
              <a:t>SEND information evening 6pm-7pm</a:t>
            </a:r>
          </a:p>
          <a:p>
            <a:endParaRPr lang="en-GB" sz="1000" dirty="0">
              <a:solidFill>
                <a:srgbClr val="002060"/>
              </a:solidFill>
            </a:endParaRPr>
          </a:p>
          <a:p>
            <a:r>
              <a:rPr lang="en-GB" sz="2000" b="1" u="sng" dirty="0">
                <a:solidFill>
                  <a:srgbClr val="002060"/>
                </a:solidFill>
              </a:rPr>
              <a:t>Tuesday and Fridays in summer holidays</a:t>
            </a:r>
            <a:r>
              <a:rPr lang="en-GB" sz="2000" u="sng" dirty="0">
                <a:solidFill>
                  <a:srgbClr val="002060"/>
                </a:solidFill>
              </a:rPr>
              <a:t>: </a:t>
            </a:r>
          </a:p>
          <a:p>
            <a:r>
              <a:rPr lang="en-GB" sz="2000" dirty="0">
                <a:solidFill>
                  <a:srgbClr val="002060"/>
                </a:solidFill>
              </a:rPr>
              <a:t>Second hand uniform for families where students are entitled to free school meals. </a:t>
            </a:r>
          </a:p>
          <a:p>
            <a:endParaRPr lang="en-GB" sz="1050" dirty="0">
              <a:solidFill>
                <a:srgbClr val="002060"/>
              </a:solidFill>
            </a:endParaRPr>
          </a:p>
          <a:p>
            <a:r>
              <a:rPr lang="en-GB" sz="2000" b="1" u="sng" dirty="0">
                <a:solidFill>
                  <a:srgbClr val="002060"/>
                </a:solidFill>
              </a:rPr>
              <a:t>Tuesday 3</a:t>
            </a:r>
            <a:r>
              <a:rPr lang="en-GB" sz="2000" b="1" u="sng" baseline="30000" dirty="0">
                <a:solidFill>
                  <a:srgbClr val="002060"/>
                </a:solidFill>
              </a:rPr>
              <a:t>rd</a:t>
            </a:r>
            <a:r>
              <a:rPr lang="en-GB" sz="2000" b="1" u="sng" dirty="0">
                <a:solidFill>
                  <a:srgbClr val="002060"/>
                </a:solidFill>
              </a:rPr>
              <a:t> September</a:t>
            </a:r>
            <a:r>
              <a:rPr lang="en-GB" sz="2000" b="1" dirty="0">
                <a:solidFill>
                  <a:srgbClr val="002060"/>
                </a:solidFill>
              </a:rPr>
              <a:t>: </a:t>
            </a:r>
          </a:p>
          <a:p>
            <a:r>
              <a:rPr lang="en-GB" sz="2000" dirty="0">
                <a:solidFill>
                  <a:srgbClr val="002060"/>
                </a:solidFill>
              </a:rPr>
              <a:t>Year 7 first day of term – only year 7 are in on this day (with year 11 prefects)</a:t>
            </a:r>
          </a:p>
          <a:p>
            <a:endParaRPr lang="en-GB" sz="1100" dirty="0">
              <a:solidFill>
                <a:srgbClr val="002060"/>
              </a:solidFill>
            </a:endParaRPr>
          </a:p>
          <a:p>
            <a:r>
              <a:rPr lang="en-GB" sz="2000" b="1" u="sng" dirty="0">
                <a:solidFill>
                  <a:srgbClr val="002060"/>
                </a:solidFill>
              </a:rPr>
              <a:t>Tuesday 24</a:t>
            </a:r>
            <a:r>
              <a:rPr lang="en-GB" sz="2000" b="1" u="sng" baseline="30000" dirty="0">
                <a:solidFill>
                  <a:srgbClr val="002060"/>
                </a:solidFill>
              </a:rPr>
              <a:t>th</a:t>
            </a:r>
            <a:r>
              <a:rPr lang="en-GB" sz="2000" b="1" u="sng" dirty="0">
                <a:solidFill>
                  <a:srgbClr val="002060"/>
                </a:solidFill>
              </a:rPr>
              <a:t> September </a:t>
            </a:r>
          </a:p>
          <a:p>
            <a:r>
              <a:rPr lang="en-GB" sz="2000" dirty="0">
                <a:solidFill>
                  <a:srgbClr val="002060"/>
                </a:solidFill>
              </a:rPr>
              <a:t>Year 7 parent information evening</a:t>
            </a:r>
          </a:p>
          <a:p>
            <a:endParaRPr lang="en-GB" sz="1050" dirty="0">
              <a:solidFill>
                <a:srgbClr val="002060"/>
              </a:solidFill>
            </a:endParaRPr>
          </a:p>
          <a:p>
            <a:r>
              <a:rPr lang="en-GB" sz="2000" b="1" u="sng" dirty="0">
                <a:solidFill>
                  <a:srgbClr val="002060"/>
                </a:solidFill>
              </a:rPr>
              <a:t>Monday 7</a:t>
            </a:r>
            <a:r>
              <a:rPr lang="en-GB" sz="2000" b="1" u="sng" baseline="30000" dirty="0">
                <a:solidFill>
                  <a:srgbClr val="002060"/>
                </a:solidFill>
              </a:rPr>
              <a:t>th</a:t>
            </a:r>
            <a:r>
              <a:rPr lang="en-GB" sz="2000" b="1" u="sng" dirty="0">
                <a:solidFill>
                  <a:srgbClr val="002060"/>
                </a:solidFill>
              </a:rPr>
              <a:t> October </a:t>
            </a:r>
          </a:p>
          <a:p>
            <a:r>
              <a:rPr lang="en-GB" sz="2000" dirty="0">
                <a:solidFill>
                  <a:srgbClr val="002060"/>
                </a:solidFill>
              </a:rPr>
              <a:t>Year 7 activity day  </a:t>
            </a:r>
          </a:p>
          <a:p>
            <a:endParaRPr lang="en-GB" sz="1000" dirty="0">
              <a:solidFill>
                <a:srgbClr val="002060"/>
              </a:solidFill>
            </a:endParaRPr>
          </a:p>
          <a:p>
            <a:r>
              <a:rPr lang="en-GB" sz="2000" b="1" u="sng" dirty="0">
                <a:solidFill>
                  <a:srgbClr val="002060"/>
                </a:solidFill>
              </a:rPr>
              <a:t>Thursday 9</a:t>
            </a:r>
            <a:r>
              <a:rPr lang="en-GB" sz="2000" b="1" u="sng" baseline="30000" dirty="0">
                <a:solidFill>
                  <a:srgbClr val="002060"/>
                </a:solidFill>
              </a:rPr>
              <a:t>th</a:t>
            </a:r>
            <a:r>
              <a:rPr lang="en-GB" sz="2000" b="1" u="sng" dirty="0">
                <a:solidFill>
                  <a:srgbClr val="002060"/>
                </a:solidFill>
              </a:rPr>
              <a:t> January </a:t>
            </a:r>
          </a:p>
          <a:p>
            <a:r>
              <a:rPr lang="en-GB" sz="2000" dirty="0">
                <a:solidFill>
                  <a:srgbClr val="002060"/>
                </a:solidFill>
              </a:rPr>
              <a:t>Year 7 parents’ evening </a:t>
            </a:r>
          </a:p>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116261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97870"/>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177637" y="471054"/>
            <a:ext cx="10474036" cy="1644296"/>
          </a:xfrm>
          <a:prstGeom prst="rect">
            <a:avLst/>
          </a:prstGeom>
          <a:noFill/>
        </p:spPr>
        <p:txBody>
          <a:bodyPr wrap="square" rtlCol="0">
            <a:spAutoFit/>
          </a:bodyPr>
          <a:lstStyle/>
          <a:p>
            <a:pPr algn="ctr"/>
            <a:r>
              <a:rPr lang="en-GB" sz="4800" b="1" dirty="0">
                <a:solidFill>
                  <a:srgbClr val="002060"/>
                </a:solidFill>
              </a:rPr>
              <a:t>Working Together </a:t>
            </a:r>
          </a:p>
          <a:p>
            <a:pPr indent="457200" algn="ctr">
              <a:lnSpc>
                <a:spcPts val="2900"/>
              </a:lnSpc>
            </a:pPr>
            <a:r>
              <a:rPr lang="en-GB" sz="2800" dirty="0">
                <a:solidFill>
                  <a:schemeClr val="accent5">
                    <a:lumMod val="50000"/>
                  </a:schemeClr>
                </a:solidFill>
              </a:rPr>
              <a:t>“With your involvement in your child’s education, they cannot fail. Without it, they cannot succeed.”</a:t>
            </a:r>
            <a:r>
              <a:rPr lang="en-GB" sz="4800" dirty="0">
                <a:solidFill>
                  <a:schemeClr val="accent5">
                    <a:lumMod val="50000"/>
                  </a:schemeClr>
                </a:solidFill>
              </a:rPr>
              <a:t> </a:t>
            </a:r>
          </a:p>
        </p:txBody>
      </p:sp>
      <p:sp>
        <p:nvSpPr>
          <p:cNvPr id="10" name="TextBox 9">
            <a:extLst>
              <a:ext uri="{FF2B5EF4-FFF2-40B4-BE49-F238E27FC236}">
                <a16:creationId xmlns:a16="http://schemas.microsoft.com/office/drawing/2014/main" id="{56711375-B883-44A3-B7A6-28B669D3667B}"/>
              </a:ext>
            </a:extLst>
          </p:cNvPr>
          <p:cNvSpPr txBox="1"/>
          <p:nvPr/>
        </p:nvSpPr>
        <p:spPr>
          <a:xfrm>
            <a:off x="588821" y="2626114"/>
            <a:ext cx="11062852" cy="3416320"/>
          </a:xfrm>
          <a:prstGeom prst="rect">
            <a:avLst/>
          </a:prstGeom>
          <a:noFill/>
        </p:spPr>
        <p:txBody>
          <a:bodyPr wrap="square" rtlCol="0">
            <a:spAutoFit/>
          </a:bodyPr>
          <a:lstStyle/>
          <a:p>
            <a:pPr lvl="0"/>
            <a:r>
              <a:rPr lang="en-GB" sz="2400" dirty="0">
                <a:solidFill>
                  <a:schemeClr val="accent5">
                    <a:lumMod val="50000"/>
                  </a:schemeClr>
                </a:solidFill>
              </a:rPr>
              <a:t>The more we understand your child’s needs and interests, the better placed we are to support their learning at school. </a:t>
            </a:r>
          </a:p>
          <a:p>
            <a:pPr lvl="0"/>
            <a:endParaRPr lang="en-GB" sz="2400" dirty="0">
              <a:solidFill>
                <a:schemeClr val="accent5">
                  <a:lumMod val="50000"/>
                </a:schemeClr>
              </a:solidFill>
            </a:endParaRPr>
          </a:p>
          <a:p>
            <a:pPr lvl="0"/>
            <a:r>
              <a:rPr lang="en-GB" sz="2400" dirty="0">
                <a:solidFill>
                  <a:schemeClr val="accent5">
                    <a:lumMod val="50000"/>
                  </a:schemeClr>
                </a:solidFill>
              </a:rPr>
              <a:t>The more you understand what we do at school and why we do it, the better placed you are to support their learning at home. </a:t>
            </a:r>
          </a:p>
          <a:p>
            <a:endParaRPr lang="en-GB" sz="2400" dirty="0">
              <a:solidFill>
                <a:schemeClr val="accent5">
                  <a:lumMod val="50000"/>
                </a:schemeClr>
              </a:solidFill>
            </a:endParaRPr>
          </a:p>
          <a:p>
            <a:r>
              <a:rPr lang="en-GB" sz="2400" dirty="0">
                <a:solidFill>
                  <a:schemeClr val="accent5">
                    <a:lumMod val="50000"/>
                  </a:schemeClr>
                </a:solidFill>
              </a:rPr>
              <a:t>Please get in touch with us if you are unhappy or concerned.</a:t>
            </a:r>
          </a:p>
          <a:p>
            <a:endParaRPr lang="en-GB" sz="2400" dirty="0">
              <a:solidFill>
                <a:schemeClr val="accent5">
                  <a:lumMod val="50000"/>
                </a:schemeClr>
              </a:solidFill>
            </a:endParaRPr>
          </a:p>
          <a:p>
            <a:r>
              <a:rPr lang="en-GB" sz="2400" dirty="0">
                <a:solidFill>
                  <a:schemeClr val="accent5">
                    <a:lumMod val="50000"/>
                  </a:schemeClr>
                </a:solidFill>
              </a:rPr>
              <a:t>Please ensure you communicate respectfully in line with the Parental Code of Conduct</a:t>
            </a:r>
          </a:p>
        </p:txBody>
      </p:sp>
    </p:spTree>
    <p:extLst>
      <p:ext uri="{BB962C8B-B14F-4D97-AF65-F5344CB8AC3E}">
        <p14:creationId xmlns:p14="http://schemas.microsoft.com/office/powerpoint/2010/main" val="274596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97870"/>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177637" y="471054"/>
            <a:ext cx="10474036" cy="1204689"/>
          </a:xfrm>
          <a:prstGeom prst="rect">
            <a:avLst/>
          </a:prstGeom>
          <a:noFill/>
        </p:spPr>
        <p:txBody>
          <a:bodyPr wrap="square" rtlCol="0">
            <a:spAutoFit/>
          </a:bodyPr>
          <a:lstStyle/>
          <a:p>
            <a:pPr algn="ctr"/>
            <a:r>
              <a:rPr lang="en-GB" sz="4800" b="1" dirty="0">
                <a:solidFill>
                  <a:srgbClr val="002060"/>
                </a:solidFill>
              </a:rPr>
              <a:t>Working Together </a:t>
            </a:r>
          </a:p>
          <a:p>
            <a:pPr indent="457200" algn="ctr">
              <a:lnSpc>
                <a:spcPts val="2900"/>
              </a:lnSpc>
            </a:pPr>
            <a:r>
              <a:rPr lang="en-GB" sz="2800" dirty="0">
                <a:solidFill>
                  <a:schemeClr val="accent5">
                    <a:lumMod val="50000"/>
                  </a:schemeClr>
                </a:solidFill>
              </a:rPr>
              <a:t>EDULINK</a:t>
            </a:r>
            <a:endParaRPr lang="en-GB" sz="4800" dirty="0">
              <a:solidFill>
                <a:schemeClr val="accent5">
                  <a:lumMod val="50000"/>
                </a:schemeClr>
              </a:solidFill>
            </a:endParaRPr>
          </a:p>
        </p:txBody>
      </p:sp>
      <p:pic>
        <p:nvPicPr>
          <p:cNvPr id="11" name="Picture 10">
            <a:extLst>
              <a:ext uri="{FF2B5EF4-FFF2-40B4-BE49-F238E27FC236}">
                <a16:creationId xmlns:a16="http://schemas.microsoft.com/office/drawing/2014/main" id="{DDC7F705-2EF5-4E53-015B-3A19C15C33B9}"/>
              </a:ext>
            </a:extLst>
          </p:cNvPr>
          <p:cNvPicPr>
            <a:picLocks noChangeAspect="1"/>
          </p:cNvPicPr>
          <p:nvPr/>
        </p:nvPicPr>
        <p:blipFill>
          <a:blip r:embed="rId4"/>
          <a:stretch>
            <a:fillRect/>
          </a:stretch>
        </p:blipFill>
        <p:spPr>
          <a:xfrm>
            <a:off x="2396837" y="1675743"/>
            <a:ext cx="7707107" cy="4758234"/>
          </a:xfrm>
          <a:prstGeom prst="rect">
            <a:avLst/>
          </a:prstGeom>
        </p:spPr>
      </p:pic>
    </p:spTree>
    <p:extLst>
      <p:ext uri="{BB962C8B-B14F-4D97-AF65-F5344CB8AC3E}">
        <p14:creationId xmlns:p14="http://schemas.microsoft.com/office/powerpoint/2010/main" val="266687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56308" y="301335"/>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207134" y="337533"/>
            <a:ext cx="10474036" cy="1569660"/>
          </a:xfrm>
          <a:prstGeom prst="rect">
            <a:avLst/>
          </a:prstGeom>
          <a:noFill/>
        </p:spPr>
        <p:txBody>
          <a:bodyPr wrap="square" rtlCol="0">
            <a:spAutoFit/>
          </a:bodyPr>
          <a:lstStyle/>
          <a:p>
            <a:pPr algn="ctr"/>
            <a:r>
              <a:rPr lang="en-GB" sz="4800" b="1" dirty="0">
                <a:solidFill>
                  <a:srgbClr val="002060"/>
                </a:solidFill>
              </a:rPr>
              <a:t>A Wyvern Education </a:t>
            </a:r>
          </a:p>
          <a:p>
            <a:pPr algn="ctr"/>
            <a:r>
              <a:rPr lang="en-GB" sz="4800" b="1" dirty="0">
                <a:solidFill>
                  <a:srgbClr val="002060"/>
                </a:solidFill>
              </a:rPr>
              <a:t>Curriculum </a:t>
            </a:r>
          </a:p>
        </p:txBody>
      </p:sp>
      <p:graphicFrame>
        <p:nvGraphicFramePr>
          <p:cNvPr id="10" name="Table 10">
            <a:extLst>
              <a:ext uri="{FF2B5EF4-FFF2-40B4-BE49-F238E27FC236}">
                <a16:creationId xmlns:a16="http://schemas.microsoft.com/office/drawing/2014/main" id="{91F0BC10-BB49-27E4-B0CA-0030768ECB5C}"/>
              </a:ext>
            </a:extLst>
          </p:cNvPr>
          <p:cNvGraphicFramePr>
            <a:graphicFrameLocks noGrp="1"/>
          </p:cNvGraphicFramePr>
          <p:nvPr>
            <p:extLst>
              <p:ext uri="{D42A27DB-BD31-4B8C-83A1-F6EECF244321}">
                <p14:modId xmlns:p14="http://schemas.microsoft.com/office/powerpoint/2010/main" val="3454539941"/>
              </p:ext>
            </p:extLst>
          </p:nvPr>
        </p:nvGraphicFramePr>
        <p:xfrm>
          <a:off x="311726" y="2486733"/>
          <a:ext cx="11486982" cy="914400"/>
        </p:xfrm>
        <a:graphic>
          <a:graphicData uri="http://schemas.openxmlformats.org/drawingml/2006/table">
            <a:tbl>
              <a:tblPr firstRow="1" bandRow="1">
                <a:tableStyleId>{5C22544A-7EE6-4342-B048-85BDC9FD1C3A}</a:tableStyleId>
              </a:tblPr>
              <a:tblGrid>
                <a:gridCol w="883614">
                  <a:extLst>
                    <a:ext uri="{9D8B030D-6E8A-4147-A177-3AD203B41FA5}">
                      <a16:colId xmlns:a16="http://schemas.microsoft.com/office/drawing/2014/main" val="1249303010"/>
                    </a:ext>
                  </a:extLst>
                </a:gridCol>
                <a:gridCol w="883614">
                  <a:extLst>
                    <a:ext uri="{9D8B030D-6E8A-4147-A177-3AD203B41FA5}">
                      <a16:colId xmlns:a16="http://schemas.microsoft.com/office/drawing/2014/main" val="853175367"/>
                    </a:ext>
                  </a:extLst>
                </a:gridCol>
                <a:gridCol w="959214">
                  <a:extLst>
                    <a:ext uri="{9D8B030D-6E8A-4147-A177-3AD203B41FA5}">
                      <a16:colId xmlns:a16="http://schemas.microsoft.com/office/drawing/2014/main" val="3650010377"/>
                    </a:ext>
                  </a:extLst>
                </a:gridCol>
                <a:gridCol w="973393">
                  <a:extLst>
                    <a:ext uri="{9D8B030D-6E8A-4147-A177-3AD203B41FA5}">
                      <a16:colId xmlns:a16="http://schemas.microsoft.com/office/drawing/2014/main" val="755236862"/>
                    </a:ext>
                  </a:extLst>
                </a:gridCol>
                <a:gridCol w="870155">
                  <a:extLst>
                    <a:ext uri="{9D8B030D-6E8A-4147-A177-3AD203B41FA5}">
                      <a16:colId xmlns:a16="http://schemas.microsoft.com/office/drawing/2014/main" val="2378253763"/>
                    </a:ext>
                  </a:extLst>
                </a:gridCol>
                <a:gridCol w="884903">
                  <a:extLst>
                    <a:ext uri="{9D8B030D-6E8A-4147-A177-3AD203B41FA5}">
                      <a16:colId xmlns:a16="http://schemas.microsoft.com/office/drawing/2014/main" val="3874945369"/>
                    </a:ext>
                  </a:extLst>
                </a:gridCol>
                <a:gridCol w="943897">
                  <a:extLst>
                    <a:ext uri="{9D8B030D-6E8A-4147-A177-3AD203B41FA5}">
                      <a16:colId xmlns:a16="http://schemas.microsoft.com/office/drawing/2014/main" val="3616801853"/>
                    </a:ext>
                  </a:extLst>
                </a:gridCol>
                <a:gridCol w="988142">
                  <a:extLst>
                    <a:ext uri="{9D8B030D-6E8A-4147-A177-3AD203B41FA5}">
                      <a16:colId xmlns:a16="http://schemas.microsoft.com/office/drawing/2014/main" val="3606495023"/>
                    </a:ext>
                  </a:extLst>
                </a:gridCol>
                <a:gridCol w="811161">
                  <a:extLst>
                    <a:ext uri="{9D8B030D-6E8A-4147-A177-3AD203B41FA5}">
                      <a16:colId xmlns:a16="http://schemas.microsoft.com/office/drawing/2014/main" val="2125490303"/>
                    </a:ext>
                  </a:extLst>
                </a:gridCol>
                <a:gridCol w="811162">
                  <a:extLst>
                    <a:ext uri="{9D8B030D-6E8A-4147-A177-3AD203B41FA5}">
                      <a16:colId xmlns:a16="http://schemas.microsoft.com/office/drawing/2014/main" val="3250248223"/>
                    </a:ext>
                  </a:extLst>
                </a:gridCol>
                <a:gridCol w="870154">
                  <a:extLst>
                    <a:ext uri="{9D8B030D-6E8A-4147-A177-3AD203B41FA5}">
                      <a16:colId xmlns:a16="http://schemas.microsoft.com/office/drawing/2014/main" val="142749431"/>
                    </a:ext>
                  </a:extLst>
                </a:gridCol>
                <a:gridCol w="855407">
                  <a:extLst>
                    <a:ext uri="{9D8B030D-6E8A-4147-A177-3AD203B41FA5}">
                      <a16:colId xmlns:a16="http://schemas.microsoft.com/office/drawing/2014/main" val="1368891748"/>
                    </a:ext>
                  </a:extLst>
                </a:gridCol>
                <a:gridCol w="752166">
                  <a:extLst>
                    <a:ext uri="{9D8B030D-6E8A-4147-A177-3AD203B41FA5}">
                      <a16:colId xmlns:a16="http://schemas.microsoft.com/office/drawing/2014/main" val="2476731841"/>
                    </a:ext>
                  </a:extLst>
                </a:gridCol>
              </a:tblGrid>
              <a:tr h="370840">
                <a:tc>
                  <a:txBody>
                    <a:bodyPr/>
                    <a:lstStyle/>
                    <a:p>
                      <a:pPr algn="ctr"/>
                      <a:r>
                        <a:rPr lang="en-GB" dirty="0">
                          <a:solidFill>
                            <a:schemeClr val="tx1"/>
                          </a:solidFill>
                        </a:rPr>
                        <a:t>English</a:t>
                      </a:r>
                    </a:p>
                    <a:p>
                      <a:pPr algn="ctr"/>
                      <a:r>
                        <a:rPr lang="en-GB" dirty="0">
                          <a:solidFill>
                            <a:schemeClr val="tx1"/>
                          </a:solidFill>
                        </a:rPr>
                        <a:t>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dirty="0">
                          <a:solidFill>
                            <a:schemeClr val="tx1"/>
                          </a:solidFill>
                        </a:rPr>
                        <a:t>Maths</a:t>
                      </a:r>
                    </a:p>
                    <a:p>
                      <a:pPr algn="ctr"/>
                      <a:r>
                        <a:rPr lang="en-GB" dirty="0">
                          <a:solidFill>
                            <a:schemeClr val="tx1"/>
                          </a:solidFill>
                        </a:rPr>
                        <a:t>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dirty="0">
                          <a:solidFill>
                            <a:schemeClr val="tx1"/>
                          </a:solidFill>
                        </a:rPr>
                        <a:t>Science</a:t>
                      </a:r>
                    </a:p>
                    <a:p>
                      <a:pPr algn="ctr"/>
                      <a:r>
                        <a:rPr lang="en-GB" dirty="0">
                          <a:solidFill>
                            <a:schemeClr val="tx1"/>
                          </a:solidFill>
                        </a:rPr>
                        <a:t>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dirty="0">
                          <a:solidFill>
                            <a:schemeClr val="tx1"/>
                          </a:solidFill>
                        </a:rPr>
                        <a:t>French</a:t>
                      </a:r>
                    </a:p>
                    <a:p>
                      <a:pPr algn="ctr"/>
                      <a:r>
                        <a:rPr lang="en-GB" dirty="0">
                          <a:solidFill>
                            <a:schemeClr val="tx1"/>
                          </a:solidFill>
                        </a:rPr>
                        <a:t>German</a:t>
                      </a:r>
                    </a:p>
                    <a:p>
                      <a:pPr algn="ctr"/>
                      <a:r>
                        <a:rPr lang="en-GB"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GB" dirty="0">
                          <a:solidFill>
                            <a:schemeClr val="tx1"/>
                          </a:solidFill>
                        </a:rPr>
                        <a:t>D&amp;T</a:t>
                      </a:r>
                    </a:p>
                    <a:p>
                      <a:pPr algn="ctr"/>
                      <a:r>
                        <a:rPr lang="en-GB"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dirty="0">
                          <a:solidFill>
                            <a:schemeClr val="tx1"/>
                          </a:solidFill>
                        </a:rPr>
                        <a:t>PE</a:t>
                      </a:r>
                    </a:p>
                    <a:p>
                      <a:pPr algn="ctr"/>
                      <a:r>
                        <a:rPr lang="en-GB"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dirty="0" err="1">
                          <a:solidFill>
                            <a:schemeClr val="tx1"/>
                          </a:solidFill>
                        </a:rPr>
                        <a:t>Geog</a:t>
                      </a:r>
                      <a:endParaRPr lang="en-GB" dirty="0">
                        <a:solidFill>
                          <a:schemeClr val="tx1"/>
                        </a:solidFill>
                      </a:endParaRPr>
                    </a:p>
                    <a:p>
                      <a:pPr algn="ctr"/>
                      <a:r>
                        <a:rPr lang="en-GB"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GB" dirty="0">
                          <a:solidFill>
                            <a:schemeClr val="tx1"/>
                          </a:solidFill>
                        </a:rPr>
                        <a:t>History</a:t>
                      </a:r>
                    </a:p>
                    <a:p>
                      <a:pPr algn="ctr"/>
                      <a:r>
                        <a:rPr lang="en-GB"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r>
                        <a:rPr lang="en-GB" dirty="0">
                          <a:solidFill>
                            <a:schemeClr val="tx1"/>
                          </a:solidFill>
                        </a:rPr>
                        <a:t>RPS</a:t>
                      </a:r>
                    </a:p>
                    <a:p>
                      <a:pPr algn="ctr"/>
                      <a:r>
                        <a:rPr lang="en-GB"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GB" dirty="0">
                          <a:solidFill>
                            <a:schemeClr val="tx1"/>
                          </a:solidFill>
                        </a:rPr>
                        <a:t>Art</a:t>
                      </a:r>
                    </a:p>
                    <a:p>
                      <a:pPr algn="ctr"/>
                      <a:r>
                        <a:rPr lang="en-GB"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n-GB" dirty="0">
                          <a:solidFill>
                            <a:schemeClr val="tx1"/>
                          </a:solidFill>
                        </a:rPr>
                        <a:t>Drama</a:t>
                      </a:r>
                    </a:p>
                    <a:p>
                      <a:pPr algn="ctr"/>
                      <a:r>
                        <a:rPr lang="en-GB"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dirty="0">
                          <a:solidFill>
                            <a:schemeClr val="tx1"/>
                          </a:solidFill>
                        </a:rPr>
                        <a:t>Music</a:t>
                      </a:r>
                    </a:p>
                    <a:p>
                      <a:pPr algn="ctr"/>
                      <a:r>
                        <a:rPr lang="en-GB" dirty="0">
                          <a:solidFill>
                            <a:schemeClr val="tx1"/>
                          </a:solidFill>
                        </a:rPr>
                        <a:t>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dirty="0">
                          <a:solidFill>
                            <a:schemeClr val="tx1"/>
                          </a:solidFill>
                        </a:rPr>
                        <a:t>ICT</a:t>
                      </a:r>
                    </a:p>
                    <a:p>
                      <a:pPr algn="ctr"/>
                      <a:r>
                        <a:rPr lang="en-GB"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988245"/>
                  </a:ext>
                </a:extLst>
              </a:tr>
            </a:tbl>
          </a:graphicData>
        </a:graphic>
      </p:graphicFrame>
      <p:sp>
        <p:nvSpPr>
          <p:cNvPr id="11" name="TextBox 10">
            <a:extLst>
              <a:ext uri="{FF2B5EF4-FFF2-40B4-BE49-F238E27FC236}">
                <a16:creationId xmlns:a16="http://schemas.microsoft.com/office/drawing/2014/main" id="{1CABD4ED-DD48-9FF3-9547-8CAC2318BDFA}"/>
              </a:ext>
            </a:extLst>
          </p:cNvPr>
          <p:cNvSpPr txBox="1"/>
          <p:nvPr/>
        </p:nvSpPr>
        <p:spPr>
          <a:xfrm>
            <a:off x="921327" y="4203290"/>
            <a:ext cx="9746673" cy="1569660"/>
          </a:xfrm>
          <a:prstGeom prst="rect">
            <a:avLst/>
          </a:prstGeom>
          <a:noFill/>
        </p:spPr>
        <p:txBody>
          <a:bodyPr wrap="square" rtlCol="0">
            <a:spAutoFit/>
          </a:bodyPr>
          <a:lstStyle/>
          <a:p>
            <a:pPr marL="285750" indent="-285750">
              <a:buFont typeface="Wingdings" panose="05000000000000000000" pitchFamily="2" charset="2"/>
              <a:buChar char="v"/>
            </a:pPr>
            <a:r>
              <a:rPr lang="en-GB" sz="2400" dirty="0">
                <a:solidFill>
                  <a:srgbClr val="002060"/>
                </a:solidFill>
              </a:rPr>
              <a:t> Key Stage Three is made up of years 7 and 8. </a:t>
            </a:r>
          </a:p>
          <a:p>
            <a:pPr marL="285750" indent="-285750">
              <a:buFont typeface="Wingdings" panose="05000000000000000000" pitchFamily="2" charset="2"/>
              <a:buChar char="v"/>
            </a:pPr>
            <a:r>
              <a:rPr lang="en-GB" sz="2400" dirty="0">
                <a:solidFill>
                  <a:srgbClr val="002060"/>
                </a:solidFill>
              </a:rPr>
              <a:t> Students study 13 subjects. </a:t>
            </a:r>
          </a:p>
          <a:p>
            <a:pPr marL="285750" indent="-285750">
              <a:buFont typeface="Wingdings" panose="05000000000000000000" pitchFamily="2" charset="2"/>
              <a:buChar char="v"/>
            </a:pPr>
            <a:r>
              <a:rPr lang="en-GB" sz="2400" dirty="0">
                <a:solidFill>
                  <a:srgbClr val="002060"/>
                </a:solidFill>
              </a:rPr>
              <a:t>The transition Curriculum helps students with low attainment in reading and writing. </a:t>
            </a:r>
          </a:p>
        </p:txBody>
      </p:sp>
    </p:spTree>
    <p:extLst>
      <p:ext uri="{BB962C8B-B14F-4D97-AF65-F5344CB8AC3E}">
        <p14:creationId xmlns:p14="http://schemas.microsoft.com/office/powerpoint/2010/main" val="187372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60925"/>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177637" y="471054"/>
            <a:ext cx="10474036" cy="1569660"/>
          </a:xfrm>
          <a:prstGeom prst="rect">
            <a:avLst/>
          </a:prstGeom>
          <a:noFill/>
        </p:spPr>
        <p:txBody>
          <a:bodyPr wrap="square" rtlCol="0">
            <a:spAutoFit/>
          </a:bodyPr>
          <a:lstStyle/>
          <a:p>
            <a:pPr algn="ctr"/>
            <a:r>
              <a:rPr lang="en-GB" sz="4800" b="1" dirty="0">
                <a:solidFill>
                  <a:srgbClr val="002060"/>
                </a:solidFill>
              </a:rPr>
              <a:t>A Wyvern Education </a:t>
            </a:r>
          </a:p>
          <a:p>
            <a:pPr algn="ctr"/>
            <a:r>
              <a:rPr lang="en-GB" sz="4800" dirty="0">
                <a:solidFill>
                  <a:srgbClr val="002060"/>
                </a:solidFill>
              </a:rPr>
              <a:t>Extra-Curricular Activities </a:t>
            </a:r>
            <a:endParaRPr lang="en-GB" sz="4400" dirty="0">
              <a:solidFill>
                <a:srgbClr val="002060"/>
              </a:solidFill>
            </a:endParaRPr>
          </a:p>
        </p:txBody>
      </p:sp>
      <p:sp>
        <p:nvSpPr>
          <p:cNvPr id="8" name="TextBox 7">
            <a:extLst>
              <a:ext uri="{FF2B5EF4-FFF2-40B4-BE49-F238E27FC236}">
                <a16:creationId xmlns:a16="http://schemas.microsoft.com/office/drawing/2014/main" id="{BB760451-EE6B-47CB-949F-FBDE3F186138}"/>
              </a:ext>
            </a:extLst>
          </p:cNvPr>
          <p:cNvSpPr txBox="1"/>
          <p:nvPr/>
        </p:nvSpPr>
        <p:spPr>
          <a:xfrm>
            <a:off x="339434" y="2316163"/>
            <a:ext cx="11610111" cy="3816429"/>
          </a:xfrm>
          <a:prstGeom prst="rect">
            <a:avLst/>
          </a:prstGeom>
          <a:noFill/>
        </p:spPr>
        <p:txBody>
          <a:bodyPr wrap="square" rtlCol="0">
            <a:spAutoFit/>
          </a:bodyPr>
          <a:lstStyle/>
          <a:p>
            <a:r>
              <a:rPr lang="en-GB" sz="2200" dirty="0">
                <a:solidFill>
                  <a:srgbClr val="002060"/>
                </a:solidFill>
              </a:rPr>
              <a:t>Colouring Club 	     Art &amp; photoshop Club           Chess Club            Concert Band           Dance Club </a:t>
            </a:r>
          </a:p>
          <a:p>
            <a:endParaRPr lang="en-GB" sz="2200" dirty="0">
              <a:solidFill>
                <a:srgbClr val="002060"/>
              </a:solidFill>
            </a:endParaRPr>
          </a:p>
          <a:p>
            <a:r>
              <a:rPr lang="en-GB" sz="2200" dirty="0">
                <a:solidFill>
                  <a:srgbClr val="002060"/>
                </a:solidFill>
              </a:rPr>
              <a:t>            MFL Club                   Music Tech Club           Creative writing club         History club             IT Club </a:t>
            </a:r>
          </a:p>
          <a:p>
            <a:endParaRPr lang="en-GB" sz="2200" dirty="0">
              <a:solidFill>
                <a:srgbClr val="002060"/>
              </a:solidFill>
            </a:endParaRPr>
          </a:p>
          <a:p>
            <a:r>
              <a:rPr lang="en-GB" sz="2200" dirty="0">
                <a:solidFill>
                  <a:srgbClr val="002060"/>
                </a:solidFill>
              </a:rPr>
              <a:t>Dungeons &amp; Dragons                     Teen Gym               </a:t>
            </a:r>
            <a:r>
              <a:rPr lang="en-GB" sz="2200" dirty="0" err="1">
                <a:solidFill>
                  <a:srgbClr val="002060"/>
                </a:solidFill>
              </a:rPr>
              <a:t>Pokemon</a:t>
            </a:r>
            <a:r>
              <a:rPr lang="en-GB" sz="2200" dirty="0">
                <a:solidFill>
                  <a:srgbClr val="002060"/>
                </a:solidFill>
              </a:rPr>
              <a:t> Club         Choir               Textiles Club     </a:t>
            </a:r>
          </a:p>
          <a:p>
            <a:endParaRPr lang="en-GB" sz="2200" dirty="0">
              <a:solidFill>
                <a:srgbClr val="002060"/>
              </a:solidFill>
            </a:endParaRPr>
          </a:p>
          <a:p>
            <a:r>
              <a:rPr lang="en-GB" sz="2200" dirty="0">
                <a:solidFill>
                  <a:srgbClr val="002060"/>
                </a:solidFill>
              </a:rPr>
              <a:t>        Wyvern Pupil Press          Warhammer Club      Debate Club         Gardening Club        Rock Club </a:t>
            </a:r>
          </a:p>
          <a:p>
            <a:endParaRPr lang="en-GB" sz="2200" dirty="0">
              <a:solidFill>
                <a:srgbClr val="002060"/>
              </a:solidFill>
            </a:endParaRPr>
          </a:p>
          <a:p>
            <a:r>
              <a:rPr lang="en-GB" sz="2200" dirty="0">
                <a:solidFill>
                  <a:srgbClr val="002060"/>
                </a:solidFill>
              </a:rPr>
              <a:t>Ensembles            Drama Club             Science Club               Basketball        Football        Cross Country</a:t>
            </a:r>
          </a:p>
          <a:p>
            <a:endParaRPr lang="en-GB" sz="2200" dirty="0">
              <a:solidFill>
                <a:srgbClr val="002060"/>
              </a:solidFill>
            </a:endParaRPr>
          </a:p>
          <a:p>
            <a:r>
              <a:rPr lang="en-GB" sz="2200" dirty="0">
                <a:solidFill>
                  <a:srgbClr val="002060"/>
                </a:solidFill>
              </a:rPr>
              <a:t>        Netball           athletics              Rugby                  </a:t>
            </a:r>
          </a:p>
        </p:txBody>
      </p:sp>
    </p:spTree>
    <p:extLst>
      <p:ext uri="{BB962C8B-B14F-4D97-AF65-F5344CB8AC3E}">
        <p14:creationId xmlns:p14="http://schemas.microsoft.com/office/powerpoint/2010/main" val="45693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42455" y="260925"/>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177637" y="471054"/>
            <a:ext cx="10474036" cy="1569660"/>
          </a:xfrm>
          <a:prstGeom prst="rect">
            <a:avLst/>
          </a:prstGeom>
          <a:noFill/>
        </p:spPr>
        <p:txBody>
          <a:bodyPr wrap="square" rtlCol="0">
            <a:spAutoFit/>
          </a:bodyPr>
          <a:lstStyle/>
          <a:p>
            <a:pPr algn="ctr"/>
            <a:r>
              <a:rPr lang="en-GB" sz="4800" b="1" dirty="0">
                <a:solidFill>
                  <a:srgbClr val="002060"/>
                </a:solidFill>
              </a:rPr>
              <a:t>A Wyvern Education </a:t>
            </a:r>
          </a:p>
          <a:p>
            <a:pPr algn="ctr"/>
            <a:r>
              <a:rPr lang="en-GB" sz="4800" dirty="0">
                <a:solidFill>
                  <a:srgbClr val="002060"/>
                </a:solidFill>
              </a:rPr>
              <a:t>STRIVE Award </a:t>
            </a:r>
            <a:endParaRPr lang="en-GB" sz="4400" dirty="0">
              <a:solidFill>
                <a:srgbClr val="002060"/>
              </a:solidFill>
            </a:endParaRPr>
          </a:p>
        </p:txBody>
      </p:sp>
      <p:graphicFrame>
        <p:nvGraphicFramePr>
          <p:cNvPr id="8" name="Table 7">
            <a:extLst>
              <a:ext uri="{FF2B5EF4-FFF2-40B4-BE49-F238E27FC236}">
                <a16:creationId xmlns:a16="http://schemas.microsoft.com/office/drawing/2014/main" id="{E1100B3C-C320-4F90-A94C-230C6FD90D16}"/>
              </a:ext>
            </a:extLst>
          </p:cNvPr>
          <p:cNvGraphicFramePr>
            <a:graphicFrameLocks noGrp="1"/>
          </p:cNvGraphicFramePr>
          <p:nvPr>
            <p:extLst>
              <p:ext uri="{D42A27DB-BD31-4B8C-83A1-F6EECF244321}">
                <p14:modId xmlns:p14="http://schemas.microsoft.com/office/powerpoint/2010/main" val="4174474957"/>
              </p:ext>
            </p:extLst>
          </p:nvPr>
        </p:nvGraphicFramePr>
        <p:xfrm>
          <a:off x="3014616" y="2467773"/>
          <a:ext cx="6166746" cy="2705996"/>
        </p:xfrm>
        <a:graphic>
          <a:graphicData uri="http://schemas.openxmlformats.org/drawingml/2006/table">
            <a:tbl>
              <a:tblPr firstRow="1" firstCol="1" bandRow="1">
                <a:tableStyleId>{5C22544A-7EE6-4342-B048-85BDC9FD1C3A}</a:tableStyleId>
              </a:tblPr>
              <a:tblGrid>
                <a:gridCol w="474022">
                  <a:extLst>
                    <a:ext uri="{9D8B030D-6E8A-4147-A177-3AD203B41FA5}">
                      <a16:colId xmlns:a16="http://schemas.microsoft.com/office/drawing/2014/main" val="2760421718"/>
                    </a:ext>
                  </a:extLst>
                </a:gridCol>
                <a:gridCol w="2840785">
                  <a:extLst>
                    <a:ext uri="{9D8B030D-6E8A-4147-A177-3AD203B41FA5}">
                      <a16:colId xmlns:a16="http://schemas.microsoft.com/office/drawing/2014/main" val="593945768"/>
                    </a:ext>
                  </a:extLst>
                </a:gridCol>
                <a:gridCol w="2851939">
                  <a:extLst>
                    <a:ext uri="{9D8B030D-6E8A-4147-A177-3AD203B41FA5}">
                      <a16:colId xmlns:a16="http://schemas.microsoft.com/office/drawing/2014/main" val="1951401602"/>
                    </a:ext>
                  </a:extLst>
                </a:gridCol>
              </a:tblGrid>
              <a:tr h="370429">
                <a:tc>
                  <a:txBody>
                    <a:bodyPr/>
                    <a:lstStyle/>
                    <a:p>
                      <a:pPr>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Year 7 STRIVE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Year 8 STRIVE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5901148"/>
                  </a:ext>
                </a:extLst>
              </a:tr>
              <a:tr h="461906">
                <a:tc>
                  <a:txBody>
                    <a:bodyPr/>
                    <a:lstStyle/>
                    <a:p>
                      <a:pPr algn="ctr">
                        <a:lnSpc>
                          <a:spcPct val="107000"/>
                        </a:lnSpc>
                        <a:spcAft>
                          <a:spcPts val="0"/>
                        </a:spcAft>
                      </a:pPr>
                      <a:r>
                        <a:rPr lang="en-GB" sz="2400">
                          <a:effectLst/>
                        </a:rPr>
                        <a:t>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Strength of Character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Scholarship</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6192685"/>
                  </a:ext>
                </a:extLst>
              </a:tr>
              <a:tr h="370429">
                <a:tc>
                  <a:txBody>
                    <a:bodyPr/>
                    <a:lstStyle/>
                    <a:p>
                      <a:pPr algn="ctr">
                        <a:lnSpc>
                          <a:spcPct val="107000"/>
                        </a:lnSpc>
                        <a:spcAft>
                          <a:spcPts val="0"/>
                        </a:spcAft>
                      </a:pPr>
                      <a:r>
                        <a:rPr lang="en-GB" sz="2400">
                          <a:effectLst/>
                        </a:rPr>
                        <a:t>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Teamwork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Teamwork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6011408"/>
                  </a:ext>
                </a:extLst>
              </a:tr>
              <a:tr h="370429">
                <a:tc>
                  <a:txBody>
                    <a:bodyPr/>
                    <a:lstStyle/>
                    <a:p>
                      <a:pPr algn="ctr">
                        <a:lnSpc>
                          <a:spcPct val="107000"/>
                        </a:lnSpc>
                        <a:spcAft>
                          <a:spcPts val="0"/>
                        </a:spcAft>
                      </a:pPr>
                      <a:r>
                        <a:rPr lang="en-GB" sz="2400">
                          <a:effectLst/>
                        </a:rPr>
                        <a:t>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Responsibility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Respect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2130564"/>
                  </a:ext>
                </a:extLst>
              </a:tr>
              <a:tr h="370429">
                <a:tc>
                  <a:txBody>
                    <a:bodyPr/>
                    <a:lstStyle/>
                    <a:p>
                      <a:pPr algn="ctr">
                        <a:lnSpc>
                          <a:spcPct val="107000"/>
                        </a:lnSpc>
                        <a:spcAft>
                          <a:spcPts val="0"/>
                        </a:spcAft>
                      </a:pPr>
                      <a:r>
                        <a:rPr lang="en-GB" sz="2400">
                          <a:effectLst/>
                        </a:rPr>
                        <a:t>I</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Initiative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Inspiration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9240214"/>
                  </a:ext>
                </a:extLst>
              </a:tr>
              <a:tr h="370429">
                <a:tc>
                  <a:txBody>
                    <a:bodyPr/>
                    <a:lstStyle/>
                    <a:p>
                      <a:pPr algn="ctr">
                        <a:lnSpc>
                          <a:spcPct val="107000"/>
                        </a:lnSpc>
                        <a:spcAft>
                          <a:spcPts val="0"/>
                        </a:spcAft>
                      </a:pPr>
                      <a:r>
                        <a:rPr lang="en-GB" sz="2400">
                          <a:effectLst/>
                        </a:rPr>
                        <a:t>V</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Volunteering</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Volunteering</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5584278"/>
                  </a:ext>
                </a:extLst>
              </a:tr>
              <a:tr h="370429">
                <a:tc>
                  <a:txBody>
                    <a:bodyPr/>
                    <a:lstStyle/>
                    <a:p>
                      <a:pPr algn="ctr">
                        <a:lnSpc>
                          <a:spcPct val="107000"/>
                        </a:lnSpc>
                        <a:spcAft>
                          <a:spcPts val="0"/>
                        </a:spcAft>
                      </a:pPr>
                      <a:r>
                        <a:rPr lang="en-GB" sz="2400">
                          <a:effectLst/>
                        </a:rPr>
                        <a:t>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Enrichment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Environmental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8357295"/>
                  </a:ext>
                </a:extLst>
              </a:tr>
            </a:tbl>
          </a:graphicData>
        </a:graphic>
      </p:graphicFrame>
    </p:spTree>
    <p:extLst>
      <p:ext uri="{BB962C8B-B14F-4D97-AF65-F5344CB8AC3E}">
        <p14:creationId xmlns:p14="http://schemas.microsoft.com/office/powerpoint/2010/main" val="366396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56308" y="283074"/>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177637" y="471054"/>
            <a:ext cx="10474036" cy="830997"/>
          </a:xfrm>
          <a:prstGeom prst="rect">
            <a:avLst/>
          </a:prstGeom>
          <a:noFill/>
        </p:spPr>
        <p:txBody>
          <a:bodyPr wrap="square" rtlCol="0">
            <a:spAutoFit/>
          </a:bodyPr>
          <a:lstStyle/>
          <a:p>
            <a:pPr algn="ctr"/>
            <a:r>
              <a:rPr lang="en-GB" sz="4800" b="1" dirty="0">
                <a:solidFill>
                  <a:srgbClr val="002060"/>
                </a:solidFill>
              </a:rPr>
              <a:t>The Pastoral System  </a:t>
            </a:r>
            <a:r>
              <a:rPr lang="en-GB" sz="4800" dirty="0">
                <a:solidFill>
                  <a:srgbClr val="002060"/>
                </a:solidFill>
              </a:rPr>
              <a:t> </a:t>
            </a:r>
            <a:endParaRPr lang="en-GB" sz="4400" dirty="0">
              <a:solidFill>
                <a:srgbClr val="002060"/>
              </a:solidFill>
            </a:endParaRPr>
          </a:p>
        </p:txBody>
      </p:sp>
      <p:sp>
        <p:nvSpPr>
          <p:cNvPr id="10" name="TextBox 9">
            <a:extLst>
              <a:ext uri="{FF2B5EF4-FFF2-40B4-BE49-F238E27FC236}">
                <a16:creationId xmlns:a16="http://schemas.microsoft.com/office/drawing/2014/main" id="{0678C10A-E6D2-4BCF-B91C-C5D12F318305}"/>
              </a:ext>
            </a:extLst>
          </p:cNvPr>
          <p:cNvSpPr txBox="1"/>
          <p:nvPr/>
        </p:nvSpPr>
        <p:spPr>
          <a:xfrm>
            <a:off x="3412515" y="1839024"/>
            <a:ext cx="4139167" cy="830997"/>
          </a:xfrm>
          <a:prstGeom prst="rect">
            <a:avLst/>
          </a:prstGeom>
          <a:noFill/>
          <a:ln>
            <a:solidFill>
              <a:schemeClr val="tx1"/>
            </a:solidFill>
          </a:ln>
        </p:spPr>
        <p:txBody>
          <a:bodyPr wrap="square" rtlCol="0">
            <a:spAutoFit/>
          </a:bodyPr>
          <a:lstStyle/>
          <a:p>
            <a:pPr algn="ctr"/>
            <a:r>
              <a:rPr lang="en-GB" sz="2400" b="1" dirty="0"/>
              <a:t>Mrs Goss </a:t>
            </a:r>
          </a:p>
          <a:p>
            <a:pPr algn="ctr"/>
            <a:r>
              <a:rPr lang="en-GB" sz="2400" dirty="0"/>
              <a:t>Assistant Head teacher, Pastoral </a:t>
            </a:r>
          </a:p>
        </p:txBody>
      </p:sp>
      <p:sp>
        <p:nvSpPr>
          <p:cNvPr id="11" name="TextBox 10">
            <a:extLst>
              <a:ext uri="{FF2B5EF4-FFF2-40B4-BE49-F238E27FC236}">
                <a16:creationId xmlns:a16="http://schemas.microsoft.com/office/drawing/2014/main" id="{C9E17E38-6940-485C-8156-EB8F0E9A9243}"/>
              </a:ext>
            </a:extLst>
          </p:cNvPr>
          <p:cNvSpPr txBox="1"/>
          <p:nvPr/>
        </p:nvSpPr>
        <p:spPr>
          <a:xfrm>
            <a:off x="1017357" y="2890130"/>
            <a:ext cx="3869957" cy="830997"/>
          </a:xfrm>
          <a:prstGeom prst="rect">
            <a:avLst/>
          </a:prstGeom>
          <a:noFill/>
          <a:ln>
            <a:solidFill>
              <a:schemeClr val="tx1"/>
            </a:solidFill>
          </a:ln>
        </p:spPr>
        <p:txBody>
          <a:bodyPr wrap="square" rtlCol="0">
            <a:spAutoFit/>
          </a:bodyPr>
          <a:lstStyle/>
          <a:p>
            <a:pPr algn="ctr"/>
            <a:r>
              <a:rPr lang="en-GB" sz="2400" b="1" dirty="0"/>
              <a:t>Mrs Taylor-Waterson </a:t>
            </a:r>
          </a:p>
          <a:p>
            <a:pPr algn="ctr"/>
            <a:r>
              <a:rPr lang="en-GB" sz="2400" dirty="0"/>
              <a:t>Pastoral Leader Year 7 </a:t>
            </a:r>
          </a:p>
        </p:txBody>
      </p:sp>
      <p:sp>
        <p:nvSpPr>
          <p:cNvPr id="12" name="TextBox 11">
            <a:extLst>
              <a:ext uri="{FF2B5EF4-FFF2-40B4-BE49-F238E27FC236}">
                <a16:creationId xmlns:a16="http://schemas.microsoft.com/office/drawing/2014/main" id="{01676494-03DC-4F7A-9D98-F869565721C9}"/>
              </a:ext>
            </a:extLst>
          </p:cNvPr>
          <p:cNvSpPr txBox="1"/>
          <p:nvPr/>
        </p:nvSpPr>
        <p:spPr>
          <a:xfrm>
            <a:off x="6193102" y="2861367"/>
            <a:ext cx="3869957" cy="830997"/>
          </a:xfrm>
          <a:prstGeom prst="rect">
            <a:avLst/>
          </a:prstGeom>
          <a:noFill/>
          <a:ln>
            <a:solidFill>
              <a:schemeClr val="tx1"/>
            </a:solidFill>
          </a:ln>
        </p:spPr>
        <p:txBody>
          <a:bodyPr wrap="square" rtlCol="0">
            <a:spAutoFit/>
          </a:bodyPr>
          <a:lstStyle/>
          <a:p>
            <a:pPr algn="ctr"/>
            <a:r>
              <a:rPr lang="en-GB" sz="2400" b="1" dirty="0"/>
              <a:t>Mrs Munday </a:t>
            </a:r>
          </a:p>
          <a:p>
            <a:pPr algn="ctr"/>
            <a:r>
              <a:rPr lang="en-GB" sz="2400" dirty="0"/>
              <a:t>Pastoral Assistant Year 7 </a:t>
            </a:r>
          </a:p>
        </p:txBody>
      </p:sp>
      <p:sp>
        <p:nvSpPr>
          <p:cNvPr id="13" name="TextBox 12">
            <a:extLst>
              <a:ext uri="{FF2B5EF4-FFF2-40B4-BE49-F238E27FC236}">
                <a16:creationId xmlns:a16="http://schemas.microsoft.com/office/drawing/2014/main" id="{1ACC7D76-80A5-4458-8A87-255B15CE2486}"/>
              </a:ext>
            </a:extLst>
          </p:cNvPr>
          <p:cNvSpPr txBox="1"/>
          <p:nvPr/>
        </p:nvSpPr>
        <p:spPr>
          <a:xfrm>
            <a:off x="921327" y="4240924"/>
            <a:ext cx="9141732" cy="830997"/>
          </a:xfrm>
          <a:prstGeom prst="rect">
            <a:avLst/>
          </a:prstGeom>
          <a:noFill/>
          <a:ln>
            <a:solidFill>
              <a:schemeClr val="tx1"/>
            </a:solidFill>
          </a:ln>
        </p:spPr>
        <p:txBody>
          <a:bodyPr wrap="square" rtlCol="0">
            <a:spAutoFit/>
          </a:bodyPr>
          <a:lstStyle/>
          <a:p>
            <a:pPr algn="ctr"/>
            <a:r>
              <a:rPr lang="en-GB" sz="2400" b="1" dirty="0"/>
              <a:t>Form Tutors</a:t>
            </a:r>
          </a:p>
          <a:p>
            <a:pPr algn="ctr"/>
            <a:r>
              <a:rPr lang="en-GB" sz="2400" b="1" dirty="0"/>
              <a:t> </a:t>
            </a:r>
          </a:p>
        </p:txBody>
      </p:sp>
    </p:spTree>
    <p:extLst>
      <p:ext uri="{BB962C8B-B14F-4D97-AF65-F5344CB8AC3E}">
        <p14:creationId xmlns:p14="http://schemas.microsoft.com/office/powerpoint/2010/main" val="2465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C3C6-BD15-4516-BD94-6BD44AD1513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F8C08EE-955D-48C5-9362-480D060BCADC}"/>
              </a:ext>
            </a:extLst>
          </p:cNvPr>
          <p:cNvSpPr>
            <a:spLocks noGrp="1"/>
          </p:cNvSpPr>
          <p:nvPr>
            <p:ph type="subTitle" idx="1"/>
          </p:nvPr>
        </p:nvSpPr>
        <p:spPr/>
        <p:txBody>
          <a:bodyPr/>
          <a:lstStyle/>
          <a:p>
            <a:endParaRPr lang="en-GB" dirty="0"/>
          </a:p>
        </p:txBody>
      </p:sp>
      <p:sp>
        <p:nvSpPr>
          <p:cNvPr id="4" name="TextBox 3">
            <a:extLst>
              <a:ext uri="{FF2B5EF4-FFF2-40B4-BE49-F238E27FC236}">
                <a16:creationId xmlns:a16="http://schemas.microsoft.com/office/drawing/2014/main" id="{1F4FC0B2-AAED-41E5-B16D-2948B391A40B}"/>
              </a:ext>
            </a:extLst>
          </p:cNvPr>
          <p:cNvSpPr txBox="1"/>
          <p:nvPr/>
        </p:nvSpPr>
        <p:spPr>
          <a:xfrm>
            <a:off x="0" y="0"/>
            <a:ext cx="12192000" cy="6858000"/>
          </a:xfrm>
          <a:prstGeom prst="rect">
            <a:avLst/>
          </a:prstGeom>
          <a:solidFill>
            <a:schemeClr val="accent1">
              <a:lumMod val="50000"/>
            </a:schemeClr>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2E7A43FF-288A-4C80-9478-58566CA8DE13}"/>
              </a:ext>
            </a:extLst>
          </p:cNvPr>
          <p:cNvSpPr txBox="1"/>
          <p:nvPr/>
        </p:nvSpPr>
        <p:spPr>
          <a:xfrm>
            <a:off x="124691" y="166253"/>
            <a:ext cx="11942618" cy="6539346"/>
          </a:xfrm>
          <a:prstGeom prst="rect">
            <a:avLst/>
          </a:prstGeom>
          <a:solidFill>
            <a:srgbClr val="FFC000"/>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4C19AC4-96DF-4D3C-9853-55CF2EC71BBE}"/>
              </a:ext>
            </a:extLst>
          </p:cNvPr>
          <p:cNvSpPr txBox="1"/>
          <p:nvPr/>
        </p:nvSpPr>
        <p:spPr>
          <a:xfrm>
            <a:off x="250768" y="280549"/>
            <a:ext cx="11679384" cy="6255329"/>
          </a:xfrm>
          <a:prstGeom prst="rect">
            <a:avLst/>
          </a:prstGeom>
          <a:solidFill>
            <a:schemeClr val="bg1"/>
          </a:solidFill>
          <a:ln>
            <a:solidFill>
              <a:schemeClr val="accent1">
                <a:lumMod val="50000"/>
              </a:schemeClr>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392C7534-9D8C-4936-8AF5-56F317F19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937"/>
          <a:stretch/>
        </p:blipFill>
        <p:spPr>
          <a:xfrm>
            <a:off x="311727" y="187034"/>
            <a:ext cx="1219200" cy="1573162"/>
          </a:xfrm>
          <a:prstGeom prst="rect">
            <a:avLst/>
          </a:prstGeom>
        </p:spPr>
      </p:pic>
      <p:sp>
        <p:nvSpPr>
          <p:cNvPr id="9" name="TextBox 8">
            <a:extLst>
              <a:ext uri="{FF2B5EF4-FFF2-40B4-BE49-F238E27FC236}">
                <a16:creationId xmlns:a16="http://schemas.microsoft.com/office/drawing/2014/main" id="{BA08D762-8804-42BC-8651-1CE923A79B46}"/>
              </a:ext>
            </a:extLst>
          </p:cNvPr>
          <p:cNvSpPr txBox="1"/>
          <p:nvPr/>
        </p:nvSpPr>
        <p:spPr>
          <a:xfrm>
            <a:off x="1177637" y="471054"/>
            <a:ext cx="10474036" cy="1569660"/>
          </a:xfrm>
          <a:prstGeom prst="rect">
            <a:avLst/>
          </a:prstGeom>
          <a:noFill/>
        </p:spPr>
        <p:txBody>
          <a:bodyPr wrap="square" rtlCol="0">
            <a:spAutoFit/>
          </a:bodyPr>
          <a:lstStyle/>
          <a:p>
            <a:pPr algn="ctr"/>
            <a:r>
              <a:rPr lang="en-GB" sz="4800" b="1" dirty="0">
                <a:solidFill>
                  <a:srgbClr val="002060"/>
                </a:solidFill>
              </a:rPr>
              <a:t>A Wyvern Education </a:t>
            </a:r>
          </a:p>
          <a:p>
            <a:pPr algn="ctr"/>
            <a:r>
              <a:rPr lang="en-GB" sz="4800" dirty="0">
                <a:solidFill>
                  <a:srgbClr val="002060"/>
                </a:solidFill>
              </a:rPr>
              <a:t>House System  </a:t>
            </a:r>
            <a:endParaRPr lang="en-GB" sz="4400" dirty="0">
              <a:solidFill>
                <a:srgbClr val="002060"/>
              </a:solidFill>
            </a:endParaRPr>
          </a:p>
        </p:txBody>
      </p:sp>
      <p:grpSp>
        <p:nvGrpSpPr>
          <p:cNvPr id="8" name="Group 7">
            <a:extLst>
              <a:ext uri="{FF2B5EF4-FFF2-40B4-BE49-F238E27FC236}">
                <a16:creationId xmlns:a16="http://schemas.microsoft.com/office/drawing/2014/main" id="{ABC0C649-C6ED-4169-BB01-F19AB00B8BCB}"/>
              </a:ext>
            </a:extLst>
          </p:cNvPr>
          <p:cNvGrpSpPr/>
          <p:nvPr/>
        </p:nvGrpSpPr>
        <p:grpSpPr>
          <a:xfrm>
            <a:off x="408526" y="2401931"/>
            <a:ext cx="11942618" cy="2853563"/>
            <a:chOff x="694855" y="1895278"/>
            <a:chExt cx="10398510" cy="2136408"/>
          </a:xfrm>
        </p:grpSpPr>
        <p:grpSp>
          <p:nvGrpSpPr>
            <p:cNvPr id="10" name="Group 9">
              <a:extLst>
                <a:ext uri="{FF2B5EF4-FFF2-40B4-BE49-F238E27FC236}">
                  <a16:creationId xmlns:a16="http://schemas.microsoft.com/office/drawing/2014/main" id="{2CADC58D-1FEA-4616-9407-35A23E3A0483}"/>
                </a:ext>
              </a:extLst>
            </p:cNvPr>
            <p:cNvGrpSpPr/>
            <p:nvPr/>
          </p:nvGrpSpPr>
          <p:grpSpPr>
            <a:xfrm>
              <a:off x="694855" y="1895278"/>
              <a:ext cx="2128905" cy="1921905"/>
              <a:chOff x="683568" y="1754311"/>
              <a:chExt cx="2492660" cy="2280145"/>
            </a:xfrm>
          </p:grpSpPr>
          <p:sp>
            <p:nvSpPr>
              <p:cNvPr id="11" name="TextBox 10">
                <a:extLst>
                  <a:ext uri="{FF2B5EF4-FFF2-40B4-BE49-F238E27FC236}">
                    <a16:creationId xmlns:a16="http://schemas.microsoft.com/office/drawing/2014/main" id="{8EBF9596-A273-406B-8D6D-C27F45C536B8}"/>
                  </a:ext>
                </a:extLst>
              </p:cNvPr>
              <p:cNvSpPr txBox="1"/>
              <p:nvPr/>
            </p:nvSpPr>
            <p:spPr>
              <a:xfrm>
                <a:off x="683568" y="1754311"/>
                <a:ext cx="2492660" cy="711348"/>
              </a:xfrm>
              <a:prstGeom prst="rect">
                <a:avLst/>
              </a:prstGeom>
              <a:noFill/>
            </p:spPr>
            <p:txBody>
              <a:bodyPr wrap="square" rtlCol="0">
                <a:spAutoFit/>
              </a:bodyPr>
              <a:lstStyle/>
              <a:p>
                <a:r>
                  <a:rPr lang="en-GB" sz="4000" dirty="0">
                    <a:solidFill>
                      <a:srgbClr val="FF0000"/>
                    </a:solidFill>
                  </a:rPr>
                  <a:t>Phoenix</a:t>
                </a:r>
              </a:p>
            </p:txBody>
          </p:sp>
          <p:pic>
            <p:nvPicPr>
              <p:cNvPr id="12" name="Picture 11">
                <a:extLst>
                  <a:ext uri="{FF2B5EF4-FFF2-40B4-BE49-F238E27FC236}">
                    <a16:creationId xmlns:a16="http://schemas.microsoft.com/office/drawing/2014/main" id="{2413FE6B-24AC-49A1-8C52-B73B38BCD612}"/>
                  </a:ext>
                </a:extLst>
              </p:cNvPr>
              <p:cNvPicPr/>
              <p:nvPr/>
            </p:nvPicPr>
            <p:blipFill>
              <a:blip r:embed="rId4"/>
              <a:stretch>
                <a:fillRect/>
              </a:stretch>
            </p:blipFill>
            <p:spPr>
              <a:xfrm>
                <a:off x="1035378" y="2537126"/>
                <a:ext cx="1562735" cy="1497330"/>
              </a:xfrm>
              <a:prstGeom prst="rect">
                <a:avLst/>
              </a:prstGeom>
            </p:spPr>
          </p:pic>
        </p:grpSp>
        <p:grpSp>
          <p:nvGrpSpPr>
            <p:cNvPr id="13" name="Group 12">
              <a:extLst>
                <a:ext uri="{FF2B5EF4-FFF2-40B4-BE49-F238E27FC236}">
                  <a16:creationId xmlns:a16="http://schemas.microsoft.com/office/drawing/2014/main" id="{F20E2302-A2AE-4F70-B1E8-03AF019D6E2F}"/>
                </a:ext>
              </a:extLst>
            </p:cNvPr>
            <p:cNvGrpSpPr/>
            <p:nvPr/>
          </p:nvGrpSpPr>
          <p:grpSpPr>
            <a:xfrm>
              <a:off x="2330009" y="1895278"/>
              <a:ext cx="2736415" cy="1977694"/>
              <a:chOff x="3196080" y="2416589"/>
              <a:chExt cx="2736415" cy="1977694"/>
            </a:xfrm>
          </p:grpSpPr>
          <p:sp>
            <p:nvSpPr>
              <p:cNvPr id="14" name="TextBox 13">
                <a:extLst>
                  <a:ext uri="{FF2B5EF4-FFF2-40B4-BE49-F238E27FC236}">
                    <a16:creationId xmlns:a16="http://schemas.microsoft.com/office/drawing/2014/main" id="{B713E056-32D9-40FB-83D1-04C67A7A2159}"/>
                  </a:ext>
                </a:extLst>
              </p:cNvPr>
              <p:cNvSpPr txBox="1"/>
              <p:nvPr/>
            </p:nvSpPr>
            <p:spPr>
              <a:xfrm>
                <a:off x="3196080" y="2416589"/>
                <a:ext cx="2736415" cy="707886"/>
              </a:xfrm>
              <a:prstGeom prst="rect">
                <a:avLst/>
              </a:prstGeom>
              <a:noFill/>
            </p:spPr>
            <p:txBody>
              <a:bodyPr wrap="square" rtlCol="0">
                <a:spAutoFit/>
              </a:bodyPr>
              <a:lstStyle/>
              <a:p>
                <a:r>
                  <a:rPr lang="en-GB" sz="4000" dirty="0">
                    <a:solidFill>
                      <a:srgbClr val="00B050"/>
                    </a:solidFill>
                  </a:rPr>
                  <a:t>  Gryphon</a:t>
                </a:r>
              </a:p>
            </p:txBody>
          </p:sp>
          <p:pic>
            <p:nvPicPr>
              <p:cNvPr id="15" name="Picture 14">
                <a:extLst>
                  <a:ext uri="{FF2B5EF4-FFF2-40B4-BE49-F238E27FC236}">
                    <a16:creationId xmlns:a16="http://schemas.microsoft.com/office/drawing/2014/main" id="{B3CA9CB5-422A-4CBA-9E0C-2602F34562DC}"/>
                  </a:ext>
                </a:extLst>
              </p:cNvPr>
              <p:cNvPicPr/>
              <p:nvPr/>
            </p:nvPicPr>
            <p:blipFill>
              <a:blip r:embed="rId5">
                <a:extLst>
                  <a:ext uri="{BEBA8EAE-BF5A-486C-A8C5-ECC9F3942E4B}">
                    <a14:imgProps xmlns:a14="http://schemas.microsoft.com/office/drawing/2010/main">
                      <a14:imgLayer r:embed="rId6">
                        <a14:imgEffect>
                          <a14:backgroundRemoval t="10000" b="90000" l="10000" r="90000">
                            <a14:foregroundMark x1="32890" y1="89474" x2="32226" y2="82297"/>
                          </a14:backgroundRemoval>
                        </a14:imgEffect>
                      </a14:imgLayer>
                    </a14:imgProps>
                  </a:ext>
                </a:extLst>
              </a:blip>
              <a:stretch>
                <a:fillRect/>
              </a:stretch>
            </p:blipFill>
            <p:spPr>
              <a:xfrm>
                <a:off x="3600099" y="3243028"/>
                <a:ext cx="1658620" cy="1151255"/>
              </a:xfrm>
              <a:prstGeom prst="rect">
                <a:avLst/>
              </a:prstGeom>
            </p:spPr>
          </p:pic>
        </p:grpSp>
        <p:grpSp>
          <p:nvGrpSpPr>
            <p:cNvPr id="16" name="Group 15">
              <a:extLst>
                <a:ext uri="{FF2B5EF4-FFF2-40B4-BE49-F238E27FC236}">
                  <a16:creationId xmlns:a16="http://schemas.microsoft.com/office/drawing/2014/main" id="{04D32E3D-0D00-48EF-A547-46611F926784}"/>
                </a:ext>
              </a:extLst>
            </p:cNvPr>
            <p:cNvGrpSpPr/>
            <p:nvPr/>
          </p:nvGrpSpPr>
          <p:grpSpPr>
            <a:xfrm>
              <a:off x="4400964" y="1911903"/>
              <a:ext cx="2128905" cy="2083229"/>
              <a:chOff x="5899283" y="1426734"/>
              <a:chExt cx="2561149" cy="2520062"/>
            </a:xfrm>
          </p:grpSpPr>
          <p:sp>
            <p:nvSpPr>
              <p:cNvPr id="17" name="TextBox 16">
                <a:extLst>
                  <a:ext uri="{FF2B5EF4-FFF2-40B4-BE49-F238E27FC236}">
                    <a16:creationId xmlns:a16="http://schemas.microsoft.com/office/drawing/2014/main" id="{47949053-6C49-415C-8E12-78A7C29001F3}"/>
                  </a:ext>
                </a:extLst>
              </p:cNvPr>
              <p:cNvSpPr txBox="1"/>
              <p:nvPr/>
            </p:nvSpPr>
            <p:spPr>
              <a:xfrm>
                <a:off x="5899283" y="1426734"/>
                <a:ext cx="2561149" cy="856323"/>
              </a:xfrm>
              <a:prstGeom prst="rect">
                <a:avLst/>
              </a:prstGeom>
              <a:noFill/>
            </p:spPr>
            <p:txBody>
              <a:bodyPr wrap="square" rtlCol="0">
                <a:spAutoFit/>
              </a:bodyPr>
              <a:lstStyle/>
              <a:p>
                <a:r>
                  <a:rPr lang="en-GB" sz="4000" dirty="0">
                    <a:solidFill>
                      <a:srgbClr val="FFC000"/>
                    </a:solidFill>
                  </a:rPr>
                  <a:t> Centaur</a:t>
                </a:r>
              </a:p>
            </p:txBody>
          </p:sp>
          <p:pic>
            <p:nvPicPr>
              <p:cNvPr id="18" name="Picture 4" descr="Mythological Silhouette PNG Images, Centaur Greek Mythology Silhouette  Gradient, Centaur, Greek Mythology, Character PNG Image For Free Download">
                <a:extLst>
                  <a:ext uri="{FF2B5EF4-FFF2-40B4-BE49-F238E27FC236}">
                    <a16:creationId xmlns:a16="http://schemas.microsoft.com/office/drawing/2014/main" id="{2E9A6E9E-B549-4E4B-8A40-3E6C8F3D3CC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406" b="94844" l="10000" r="90000">
                            <a14:foregroundMark x1="26563" y1="69688" x2="20625" y2="60938"/>
                            <a14:foregroundMark x1="68281" y1="61094" x2="74531" y2="71094"/>
                            <a14:foregroundMark x1="74531" y1="71094" x2="74844" y2="72656"/>
                            <a14:foregroundMark x1="70156" y1="82656" x2="77656" y2="94844"/>
                            <a14:foregroundMark x1="63438" y1="90313" x2="65469" y2="83906"/>
                            <a14:foregroundMark x1="69375" y1="71406" x2="69375" y2="71406"/>
                            <a14:foregroundMark x1="47344" y1="64063" x2="47344" y2="64063"/>
                            <a14:foregroundMark x1="48750" y1="64063" x2="48750" y2="64063"/>
                            <a14:foregroundMark x1="59375" y1="18750" x2="59375" y2="18750"/>
                            <a14:foregroundMark x1="53438" y1="21719" x2="53438" y2="21719"/>
                            <a14:foregroundMark x1="74844" y1="16719" x2="74844" y2="16719"/>
                            <a14:foregroundMark x1="44219" y1="6406" x2="44219" y2="6406"/>
                          </a14:backgroundRemoval>
                        </a14:imgEffect>
                      </a14:imgLayer>
                    </a14:imgProps>
                  </a:ext>
                  <a:ext uri="{28A0092B-C50C-407E-A947-70E740481C1C}">
                    <a14:useLocalDpi xmlns:a14="http://schemas.microsoft.com/office/drawing/2010/main" val="0"/>
                  </a:ext>
                </a:extLst>
              </a:blip>
              <a:srcRect/>
              <a:stretch>
                <a:fillRect/>
              </a:stretch>
            </p:blipFill>
            <p:spPr bwMode="auto">
              <a:xfrm>
                <a:off x="6411012" y="2179591"/>
                <a:ext cx="1767205" cy="1767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9D4EF034-D615-4D30-9EEC-AB1BE8CA1AE4}"/>
                </a:ext>
              </a:extLst>
            </p:cNvPr>
            <p:cNvGrpSpPr/>
            <p:nvPr/>
          </p:nvGrpSpPr>
          <p:grpSpPr>
            <a:xfrm>
              <a:off x="6048645" y="1928527"/>
              <a:ext cx="2225097" cy="2058841"/>
              <a:chOff x="1320496" y="4116540"/>
              <a:chExt cx="2291444" cy="1991371"/>
            </a:xfrm>
          </p:grpSpPr>
          <p:sp>
            <p:nvSpPr>
              <p:cNvPr id="20" name="TextBox 19">
                <a:extLst>
                  <a:ext uri="{FF2B5EF4-FFF2-40B4-BE49-F238E27FC236}">
                    <a16:creationId xmlns:a16="http://schemas.microsoft.com/office/drawing/2014/main" id="{C87EA1A6-0EB8-48E6-ACD7-95096D794A9A}"/>
                  </a:ext>
                </a:extLst>
              </p:cNvPr>
              <p:cNvSpPr txBox="1"/>
              <p:nvPr/>
            </p:nvSpPr>
            <p:spPr>
              <a:xfrm>
                <a:off x="1320496" y="4116540"/>
                <a:ext cx="2291444" cy="707886"/>
              </a:xfrm>
              <a:prstGeom prst="rect">
                <a:avLst/>
              </a:prstGeom>
              <a:noFill/>
            </p:spPr>
            <p:txBody>
              <a:bodyPr wrap="square" rtlCol="0">
                <a:spAutoFit/>
              </a:bodyPr>
              <a:lstStyle/>
              <a:p>
                <a:pPr algn="ctr"/>
                <a:r>
                  <a:rPr lang="en-GB" sz="4000" dirty="0">
                    <a:solidFill>
                      <a:srgbClr val="9900CC"/>
                    </a:solidFill>
                  </a:rPr>
                  <a:t>Dragon</a:t>
                </a:r>
              </a:p>
            </p:txBody>
          </p:sp>
          <p:pic>
            <p:nvPicPr>
              <p:cNvPr id="21" name="Picture 20">
                <a:extLst>
                  <a:ext uri="{FF2B5EF4-FFF2-40B4-BE49-F238E27FC236}">
                    <a16:creationId xmlns:a16="http://schemas.microsoft.com/office/drawing/2014/main" id="{E1CB231B-0514-4C13-A4AA-B0290AEEB7DF}"/>
                  </a:ext>
                </a:extLst>
              </p:cNvPr>
              <p:cNvPicPr>
                <a:picLocks noChangeAspect="1"/>
              </p:cNvPicPr>
              <p:nvPr/>
            </p:nvPicPr>
            <p:blipFill>
              <a:blip r:embed="rId9"/>
              <a:stretch>
                <a:fillRect/>
              </a:stretch>
            </p:blipFill>
            <p:spPr>
              <a:xfrm>
                <a:off x="1952956" y="4855622"/>
                <a:ext cx="1236354" cy="1252289"/>
              </a:xfrm>
              <a:prstGeom prst="rect">
                <a:avLst/>
              </a:prstGeom>
            </p:spPr>
          </p:pic>
        </p:grpSp>
        <p:grpSp>
          <p:nvGrpSpPr>
            <p:cNvPr id="22" name="Group 21">
              <a:extLst>
                <a:ext uri="{FF2B5EF4-FFF2-40B4-BE49-F238E27FC236}">
                  <a16:creationId xmlns:a16="http://schemas.microsoft.com/office/drawing/2014/main" id="{95566741-06E1-405D-A5FD-BC80A2CB5E48}"/>
                </a:ext>
              </a:extLst>
            </p:cNvPr>
            <p:cNvGrpSpPr/>
            <p:nvPr/>
          </p:nvGrpSpPr>
          <p:grpSpPr>
            <a:xfrm>
              <a:off x="8040972" y="1952710"/>
              <a:ext cx="3052393" cy="2078976"/>
              <a:chOff x="5408039" y="4013711"/>
              <a:chExt cx="3052393" cy="2078976"/>
            </a:xfrm>
          </p:grpSpPr>
          <p:sp>
            <p:nvSpPr>
              <p:cNvPr id="23" name="TextBox 22">
                <a:extLst>
                  <a:ext uri="{FF2B5EF4-FFF2-40B4-BE49-F238E27FC236}">
                    <a16:creationId xmlns:a16="http://schemas.microsoft.com/office/drawing/2014/main" id="{6E06EF26-58B3-487F-A20A-5E047BF9B135}"/>
                  </a:ext>
                </a:extLst>
              </p:cNvPr>
              <p:cNvSpPr txBox="1"/>
              <p:nvPr/>
            </p:nvSpPr>
            <p:spPr>
              <a:xfrm>
                <a:off x="5408039" y="4013711"/>
                <a:ext cx="3052393" cy="529981"/>
              </a:xfrm>
              <a:prstGeom prst="rect">
                <a:avLst/>
              </a:prstGeom>
              <a:noFill/>
            </p:spPr>
            <p:txBody>
              <a:bodyPr wrap="square" rtlCol="0">
                <a:spAutoFit/>
              </a:bodyPr>
              <a:lstStyle/>
              <a:p>
                <a:r>
                  <a:rPr lang="en-GB" sz="4000" dirty="0">
                    <a:solidFill>
                      <a:schemeClr val="accent1">
                        <a:lumMod val="60000"/>
                        <a:lumOff val="40000"/>
                      </a:schemeClr>
                    </a:solidFill>
                  </a:rPr>
                  <a:t> Hippogriff</a:t>
                </a:r>
              </a:p>
            </p:txBody>
          </p:sp>
          <p:pic>
            <p:nvPicPr>
              <p:cNvPr id="24" name="Picture 2" descr="Image result for blue hippogriff sketch">
                <a:extLst>
                  <a:ext uri="{FF2B5EF4-FFF2-40B4-BE49-F238E27FC236}">
                    <a16:creationId xmlns:a16="http://schemas.microsoft.com/office/drawing/2014/main" id="{BF5B7B2F-6FFA-48A7-869C-A755F6AC81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2495" y="4680333"/>
                <a:ext cx="1490818" cy="141235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5" name="TextBox 24">
            <a:extLst>
              <a:ext uri="{FF2B5EF4-FFF2-40B4-BE49-F238E27FC236}">
                <a16:creationId xmlns:a16="http://schemas.microsoft.com/office/drawing/2014/main" id="{652014C8-4FA1-46E1-B0F4-0EE960A8DDE9}"/>
              </a:ext>
            </a:extLst>
          </p:cNvPr>
          <p:cNvSpPr txBox="1"/>
          <p:nvPr/>
        </p:nvSpPr>
        <p:spPr>
          <a:xfrm>
            <a:off x="266685" y="5001951"/>
            <a:ext cx="2586874" cy="1384995"/>
          </a:xfrm>
          <a:prstGeom prst="rect">
            <a:avLst/>
          </a:prstGeom>
          <a:noFill/>
        </p:spPr>
        <p:txBody>
          <a:bodyPr wrap="square" rtlCol="0">
            <a:spAutoFit/>
          </a:bodyPr>
          <a:lstStyle/>
          <a:p>
            <a:pPr algn="ctr"/>
            <a:r>
              <a:rPr lang="en-GB" sz="2800" i="1" dirty="0">
                <a:solidFill>
                  <a:srgbClr val="FF0000"/>
                </a:solidFill>
              </a:rPr>
              <a:t>Strong </a:t>
            </a:r>
          </a:p>
          <a:p>
            <a:pPr algn="ctr"/>
            <a:r>
              <a:rPr lang="en-GB" sz="2800" i="1" dirty="0">
                <a:solidFill>
                  <a:srgbClr val="FF0000"/>
                </a:solidFill>
              </a:rPr>
              <a:t>resilient</a:t>
            </a:r>
          </a:p>
          <a:p>
            <a:pPr algn="ctr"/>
            <a:r>
              <a:rPr lang="en-GB" sz="2800" i="1" dirty="0">
                <a:solidFill>
                  <a:srgbClr val="FF0000"/>
                </a:solidFill>
              </a:rPr>
              <a:t>hopeful</a:t>
            </a:r>
            <a:r>
              <a:rPr lang="en-GB" sz="2800" i="1" dirty="0"/>
              <a:t> </a:t>
            </a:r>
            <a:endParaRPr lang="en-GB" sz="2800" dirty="0"/>
          </a:p>
        </p:txBody>
      </p:sp>
      <p:sp>
        <p:nvSpPr>
          <p:cNvPr id="26" name="TextBox 25">
            <a:extLst>
              <a:ext uri="{FF2B5EF4-FFF2-40B4-BE49-F238E27FC236}">
                <a16:creationId xmlns:a16="http://schemas.microsoft.com/office/drawing/2014/main" id="{DF0979EA-76F6-4C38-8830-BBBC672FF760}"/>
              </a:ext>
            </a:extLst>
          </p:cNvPr>
          <p:cNvSpPr txBox="1"/>
          <p:nvPr/>
        </p:nvSpPr>
        <p:spPr>
          <a:xfrm>
            <a:off x="2639333" y="5016266"/>
            <a:ext cx="2307602" cy="1384995"/>
          </a:xfrm>
          <a:prstGeom prst="rect">
            <a:avLst/>
          </a:prstGeom>
          <a:noFill/>
        </p:spPr>
        <p:txBody>
          <a:bodyPr wrap="square" rtlCol="0">
            <a:spAutoFit/>
          </a:bodyPr>
          <a:lstStyle/>
          <a:p>
            <a:pPr algn="ctr"/>
            <a:r>
              <a:rPr lang="en-GB" sz="2800" i="1" dirty="0">
                <a:solidFill>
                  <a:srgbClr val="00B050"/>
                </a:solidFill>
              </a:rPr>
              <a:t>Protective;</a:t>
            </a:r>
          </a:p>
          <a:p>
            <a:pPr algn="ctr"/>
            <a:r>
              <a:rPr lang="en-GB" sz="2800" i="1" dirty="0">
                <a:solidFill>
                  <a:srgbClr val="00B050"/>
                </a:solidFill>
              </a:rPr>
              <a:t>guardian </a:t>
            </a:r>
          </a:p>
          <a:p>
            <a:pPr algn="ctr"/>
            <a:r>
              <a:rPr lang="en-GB" sz="2800" i="1" dirty="0">
                <a:solidFill>
                  <a:srgbClr val="00B050"/>
                </a:solidFill>
              </a:rPr>
              <a:t>against evil</a:t>
            </a:r>
            <a:endParaRPr lang="en-GB" sz="2800" dirty="0">
              <a:solidFill>
                <a:srgbClr val="00B050"/>
              </a:solidFill>
            </a:endParaRPr>
          </a:p>
        </p:txBody>
      </p:sp>
      <p:sp>
        <p:nvSpPr>
          <p:cNvPr id="27" name="TextBox 26">
            <a:extLst>
              <a:ext uri="{FF2B5EF4-FFF2-40B4-BE49-F238E27FC236}">
                <a16:creationId xmlns:a16="http://schemas.microsoft.com/office/drawing/2014/main" id="{BFC271CD-E121-4781-8474-D145CB4A7DFB}"/>
              </a:ext>
            </a:extLst>
          </p:cNvPr>
          <p:cNvSpPr txBox="1"/>
          <p:nvPr/>
        </p:nvSpPr>
        <p:spPr>
          <a:xfrm>
            <a:off x="5028805" y="4999472"/>
            <a:ext cx="1653426" cy="1384995"/>
          </a:xfrm>
          <a:prstGeom prst="rect">
            <a:avLst/>
          </a:prstGeom>
          <a:noFill/>
        </p:spPr>
        <p:txBody>
          <a:bodyPr wrap="square" rtlCol="0">
            <a:spAutoFit/>
          </a:bodyPr>
          <a:lstStyle/>
          <a:p>
            <a:pPr algn="ctr"/>
            <a:r>
              <a:rPr lang="en-GB" sz="2800" dirty="0">
                <a:solidFill>
                  <a:srgbClr val="FFC000"/>
                </a:solidFill>
              </a:rPr>
              <a:t>Gentle helpful  strong</a:t>
            </a:r>
          </a:p>
        </p:txBody>
      </p:sp>
      <p:sp>
        <p:nvSpPr>
          <p:cNvPr id="28" name="TextBox 27">
            <a:extLst>
              <a:ext uri="{FF2B5EF4-FFF2-40B4-BE49-F238E27FC236}">
                <a16:creationId xmlns:a16="http://schemas.microsoft.com/office/drawing/2014/main" id="{4C7549CF-AE45-403F-BE13-3D52DF7E7BEB}"/>
              </a:ext>
            </a:extLst>
          </p:cNvPr>
          <p:cNvSpPr txBox="1"/>
          <p:nvPr/>
        </p:nvSpPr>
        <p:spPr>
          <a:xfrm>
            <a:off x="6527633" y="5107241"/>
            <a:ext cx="2416909" cy="1384995"/>
          </a:xfrm>
          <a:prstGeom prst="rect">
            <a:avLst/>
          </a:prstGeom>
          <a:noFill/>
        </p:spPr>
        <p:txBody>
          <a:bodyPr wrap="square" rtlCol="0">
            <a:spAutoFit/>
          </a:bodyPr>
          <a:lstStyle/>
          <a:p>
            <a:pPr algn="ctr"/>
            <a:r>
              <a:rPr lang="en-GB" sz="2800" dirty="0">
                <a:solidFill>
                  <a:srgbClr val="9900CC"/>
                </a:solidFill>
              </a:rPr>
              <a:t>Wise</a:t>
            </a:r>
          </a:p>
          <a:p>
            <a:pPr algn="ctr"/>
            <a:r>
              <a:rPr lang="en-GB" sz="2800" dirty="0">
                <a:solidFill>
                  <a:srgbClr val="9900CC"/>
                </a:solidFill>
              </a:rPr>
              <a:t>intelligent powerful</a:t>
            </a:r>
          </a:p>
        </p:txBody>
      </p:sp>
      <p:sp>
        <p:nvSpPr>
          <p:cNvPr id="29" name="TextBox 28">
            <a:extLst>
              <a:ext uri="{FF2B5EF4-FFF2-40B4-BE49-F238E27FC236}">
                <a16:creationId xmlns:a16="http://schemas.microsoft.com/office/drawing/2014/main" id="{C86CBB92-6778-4B71-B549-EFD802B88358}"/>
              </a:ext>
            </a:extLst>
          </p:cNvPr>
          <p:cNvSpPr txBox="1"/>
          <p:nvPr/>
        </p:nvSpPr>
        <p:spPr>
          <a:xfrm>
            <a:off x="8924811" y="5075604"/>
            <a:ext cx="2578047" cy="1384995"/>
          </a:xfrm>
          <a:prstGeom prst="rect">
            <a:avLst/>
          </a:prstGeom>
          <a:noFill/>
        </p:spPr>
        <p:txBody>
          <a:bodyPr wrap="square" rtlCol="0">
            <a:spAutoFit/>
          </a:bodyPr>
          <a:lstStyle/>
          <a:p>
            <a:pPr algn="ctr"/>
            <a:r>
              <a:rPr lang="en-GB" sz="2800" dirty="0">
                <a:solidFill>
                  <a:schemeClr val="accent1">
                    <a:lumMod val="60000"/>
                    <a:lumOff val="40000"/>
                  </a:schemeClr>
                </a:solidFill>
              </a:rPr>
              <a:t>Proud</a:t>
            </a:r>
          </a:p>
          <a:p>
            <a:pPr algn="ctr"/>
            <a:r>
              <a:rPr lang="en-GB" sz="2800" dirty="0">
                <a:solidFill>
                  <a:schemeClr val="accent1">
                    <a:lumMod val="60000"/>
                    <a:lumOff val="40000"/>
                  </a:schemeClr>
                </a:solidFill>
              </a:rPr>
              <a:t>loyal</a:t>
            </a:r>
          </a:p>
          <a:p>
            <a:pPr algn="ctr"/>
            <a:r>
              <a:rPr lang="en-GB" sz="2800" dirty="0">
                <a:solidFill>
                  <a:schemeClr val="accent1">
                    <a:lumMod val="60000"/>
                    <a:lumOff val="40000"/>
                  </a:schemeClr>
                </a:solidFill>
              </a:rPr>
              <a:t>respectful</a:t>
            </a:r>
          </a:p>
        </p:txBody>
      </p:sp>
    </p:spTree>
    <p:extLst>
      <p:ext uri="{BB962C8B-B14F-4D97-AF65-F5344CB8AC3E}">
        <p14:creationId xmlns:p14="http://schemas.microsoft.com/office/powerpoint/2010/main" val="293523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7029</Words>
  <Application>Microsoft Office PowerPoint</Application>
  <PresentationFormat>Widescreen</PresentationFormat>
  <Paragraphs>573</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Acumin Pro</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Wyvern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S Lines</dc:creator>
  <cp:lastModifiedBy>Mrs S Bowler</cp:lastModifiedBy>
  <cp:revision>95</cp:revision>
  <cp:lastPrinted>2022-06-30T13:34:27Z</cp:lastPrinted>
  <dcterms:created xsi:type="dcterms:W3CDTF">2019-06-27T08:46:53Z</dcterms:created>
  <dcterms:modified xsi:type="dcterms:W3CDTF">2024-07-08T10:32:00Z</dcterms:modified>
</cp:coreProperties>
</file>