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</p:sldMasterIdLst>
  <p:notesMasterIdLst>
    <p:notesMasterId r:id="rId15"/>
  </p:notesMasterIdLst>
  <p:handoutMasterIdLst>
    <p:handoutMasterId r:id="rId16"/>
  </p:handoutMasterIdLst>
  <p:sldIdLst>
    <p:sldId id="382" r:id="rId5"/>
    <p:sldId id="375" r:id="rId6"/>
    <p:sldId id="383" r:id="rId7"/>
    <p:sldId id="385" r:id="rId8"/>
    <p:sldId id="381" r:id="rId9"/>
    <p:sldId id="276" r:id="rId10"/>
    <p:sldId id="357" r:id="rId11"/>
    <p:sldId id="386" r:id="rId12"/>
    <p:sldId id="371" r:id="rId13"/>
    <p:sldId id="370" r:id="rId14"/>
  </p:sldIdLst>
  <p:sldSz cx="9144000" cy="6858000" type="screen4x3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3952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941">
          <p15:clr>
            <a:srgbClr val="A4A3A4"/>
          </p15:clr>
        </p15:guide>
        <p15:guide id="8" pos="2819">
          <p15:clr>
            <a:srgbClr val="A4A3A4"/>
          </p15:clr>
        </p15:guide>
        <p15:guide id="9" orient="horz" pos="414">
          <p15:clr>
            <a:srgbClr val="A4A3A4"/>
          </p15:clr>
        </p15:guide>
        <p15:guide id="10" pos="4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FD1"/>
    <a:srgbClr val="FA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0" autoAdjust="0"/>
    <p:restoredTop sz="85486" autoAdjust="0"/>
  </p:normalViewPr>
  <p:slideViewPr>
    <p:cSldViewPr showGuides="1">
      <p:cViewPr varScale="1">
        <p:scale>
          <a:sx n="111" d="100"/>
          <a:sy n="111" d="100"/>
        </p:scale>
        <p:origin x="1896" y="200"/>
      </p:cViewPr>
      <p:guideLst>
        <p:guide orient="horz" pos="4088"/>
        <p:guide orient="horz" pos="981"/>
        <p:guide orient="horz" pos="3952"/>
        <p:guide orient="horz" pos="232"/>
        <p:guide pos="226"/>
        <p:guide pos="5534"/>
        <p:guide pos="2941"/>
        <p:guide pos="2819"/>
        <p:guide orient="horz" pos="414"/>
        <p:guide pos="41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2862" y="-102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" userId="292e124a-4265-437e-acd8-72655be5f3fb" providerId="ADAL" clId="{05C4D7AF-475E-4A9D-9125-2C09FE0F8179}"/>
    <pc:docChg chg="modSld">
      <pc:chgData name="Jon" userId="292e124a-4265-437e-acd8-72655be5f3fb" providerId="ADAL" clId="{05C4D7AF-475E-4A9D-9125-2C09FE0F8179}" dt="2020-07-01T10:38:18.168" v="9" actId="6549"/>
      <pc:docMkLst>
        <pc:docMk/>
      </pc:docMkLst>
      <pc:sldChg chg="modNotesTx">
        <pc:chgData name="Jon" userId="292e124a-4265-437e-acd8-72655be5f3fb" providerId="ADAL" clId="{05C4D7AF-475E-4A9D-9125-2C09FE0F8179}" dt="2020-07-01T10:38:04.421" v="5" actId="6549"/>
        <pc:sldMkLst>
          <pc:docMk/>
          <pc:sldMk cId="1584546190" sldId="276"/>
        </pc:sldMkLst>
      </pc:sldChg>
      <pc:sldChg chg="modNotesTx">
        <pc:chgData name="Jon" userId="292e124a-4265-437e-acd8-72655be5f3fb" providerId="ADAL" clId="{05C4D7AF-475E-4A9D-9125-2C09FE0F8179}" dt="2020-07-01T10:38:08.436" v="6" actId="6549"/>
        <pc:sldMkLst>
          <pc:docMk/>
          <pc:sldMk cId="812546216" sldId="357"/>
        </pc:sldMkLst>
      </pc:sldChg>
      <pc:sldChg chg="modNotesTx">
        <pc:chgData name="Jon" userId="292e124a-4265-437e-acd8-72655be5f3fb" providerId="ADAL" clId="{05C4D7AF-475E-4A9D-9125-2C09FE0F8179}" dt="2020-07-01T10:38:18.168" v="9" actId="6549"/>
        <pc:sldMkLst>
          <pc:docMk/>
          <pc:sldMk cId="4282122399" sldId="370"/>
        </pc:sldMkLst>
      </pc:sldChg>
      <pc:sldChg chg="modNotesTx">
        <pc:chgData name="Jon" userId="292e124a-4265-437e-acd8-72655be5f3fb" providerId="ADAL" clId="{05C4D7AF-475E-4A9D-9125-2C09FE0F8179}" dt="2020-07-01T10:38:15.512" v="8" actId="6549"/>
        <pc:sldMkLst>
          <pc:docMk/>
          <pc:sldMk cId="962565213" sldId="371"/>
        </pc:sldMkLst>
      </pc:sldChg>
      <pc:sldChg chg="modNotesTx">
        <pc:chgData name="Jon" userId="292e124a-4265-437e-acd8-72655be5f3fb" providerId="ADAL" clId="{05C4D7AF-475E-4A9D-9125-2C09FE0F8179}" dt="2020-07-01T10:37:43.283" v="1" actId="6549"/>
        <pc:sldMkLst>
          <pc:docMk/>
          <pc:sldMk cId="3904518211" sldId="375"/>
        </pc:sldMkLst>
      </pc:sldChg>
      <pc:sldChg chg="modNotesTx">
        <pc:chgData name="Jon" userId="292e124a-4265-437e-acd8-72655be5f3fb" providerId="ADAL" clId="{05C4D7AF-475E-4A9D-9125-2C09FE0F8179}" dt="2020-07-01T10:37:59.438" v="4" actId="6549"/>
        <pc:sldMkLst>
          <pc:docMk/>
          <pc:sldMk cId="1605508800" sldId="381"/>
        </pc:sldMkLst>
      </pc:sldChg>
      <pc:sldChg chg="modNotesTx">
        <pc:chgData name="Jon" userId="292e124a-4265-437e-acd8-72655be5f3fb" providerId="ADAL" clId="{05C4D7AF-475E-4A9D-9125-2C09FE0F8179}" dt="2020-07-01T10:37:36.929" v="0" actId="6549"/>
        <pc:sldMkLst>
          <pc:docMk/>
          <pc:sldMk cId="2641419562" sldId="382"/>
        </pc:sldMkLst>
      </pc:sldChg>
      <pc:sldChg chg="modNotesTx">
        <pc:chgData name="Jon" userId="292e124a-4265-437e-acd8-72655be5f3fb" providerId="ADAL" clId="{05C4D7AF-475E-4A9D-9125-2C09FE0F8179}" dt="2020-07-01T10:37:47.175" v="2" actId="6549"/>
        <pc:sldMkLst>
          <pc:docMk/>
          <pc:sldMk cId="3507464654" sldId="383"/>
        </pc:sldMkLst>
      </pc:sldChg>
      <pc:sldChg chg="modNotesTx">
        <pc:chgData name="Jon" userId="292e124a-4265-437e-acd8-72655be5f3fb" providerId="ADAL" clId="{05C4D7AF-475E-4A9D-9125-2C09FE0F8179}" dt="2020-07-01T10:37:55.642" v="3" actId="6549"/>
        <pc:sldMkLst>
          <pc:docMk/>
          <pc:sldMk cId="3452652469" sldId="385"/>
        </pc:sldMkLst>
      </pc:sldChg>
      <pc:sldChg chg="modNotesTx">
        <pc:chgData name="Jon" userId="292e124a-4265-437e-acd8-72655be5f3fb" providerId="ADAL" clId="{05C4D7AF-475E-4A9D-9125-2C09FE0F8179}" dt="2020-07-01T10:38:12.013" v="7" actId="6549"/>
        <pc:sldMkLst>
          <pc:docMk/>
          <pc:sldMk cId="2681647589" sldId="3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4.1666666666666664E-2"/>
          <c:w val="0.53888888888888886"/>
          <c:h val="0.898148148148148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05-4456-9144-72257D7E7AF7}"/>
              </c:ext>
            </c:extLst>
          </c:dPt>
          <c:dPt>
            <c:idx val="1"/>
            <c:bubble3D val="0"/>
            <c:spPr>
              <a:solidFill>
                <a:srgbClr val="2F8F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05-4456-9144-72257D7E7AF7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05-4456-9144-72257D7E7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02E5-DB60-48CF-A881-9CE7EAEFF443}" type="datetimeFigureOut">
              <a:rPr lang="en-GB" smtClean="0"/>
              <a:pPr/>
              <a:t>25/09/2023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AA526-672E-4DD3-A394-6BDB0AB7B5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6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81705-EF38-4D8E-BF85-73828A7893F4}" type="datetimeFigureOut">
              <a:rPr lang="en-GB" smtClean="0"/>
              <a:pPr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A29D-C0B9-41C6-BEC0-29DFAAEEA4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9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6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00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02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F199-9D2A-4CF3-8D0C-0B7DFCDC9BE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6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6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4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F8213-08AA-4A42-BD7E-4CC9E6DE62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877272"/>
            <a:ext cx="1224136" cy="78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400B4-C440-47A6-BD8D-12B6EBC32A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4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29173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00301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068096"/>
            <a:ext cx="1224136" cy="789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7BF3BC-8D56-4CD3-8E21-A8C2152BA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62823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7822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43542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21588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6223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73644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52371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5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audio" Target="../media/media3.m4a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audio" Target="../media/media4.m4a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9.png"/><Relationship Id="rId2" Type="http://schemas.openxmlformats.org/officeDocument/2006/relationships/audio" Target="../media/media5.m4a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microsoft.com/office/2007/relationships/media" Target="../media/media5.m4a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2" Type="http://schemas.openxmlformats.org/officeDocument/2006/relationships/audio" Target="../media/media6.m4a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microsoft.com/office/2007/relationships/media" Target="../media/media6.m4a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jpeg"/><Relationship Id="rId28" Type="http://schemas.openxmlformats.org/officeDocument/2006/relationships/image" Target="../media/image71.png"/><Relationship Id="rId36" Type="http://schemas.openxmlformats.org/officeDocument/2006/relationships/image" Target="../media/image9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9.png"/><Relationship Id="rId10" Type="http://schemas.openxmlformats.org/officeDocument/2006/relationships/image" Target="../media/image84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9.jpeg"/><Relationship Id="rId5" Type="http://schemas.openxmlformats.org/officeDocument/2006/relationships/chart" Target="../charts/chart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audio" Target="../media/media9.m4a"/><Relationship Id="rId7" Type="http://schemas.openxmlformats.org/officeDocument/2006/relationships/image" Target="../media/image94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93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and gray smoke bomb">
            <a:extLst>
              <a:ext uri="{FF2B5EF4-FFF2-40B4-BE49-F238E27FC236}">
                <a16:creationId xmlns:a16="http://schemas.microsoft.com/office/drawing/2014/main" id="{5B4452DD-C5D3-4B2A-AEFF-740EA2CE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327597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C5D6F-BF5B-4C38-93ED-D4D2606C0944}"/>
              </a:ext>
            </a:extLst>
          </p:cNvPr>
          <p:cNvSpPr txBox="1">
            <a:spLocks/>
          </p:cNvSpPr>
          <p:nvPr/>
        </p:nvSpPr>
        <p:spPr>
          <a:xfrm>
            <a:off x="99705" y="2700075"/>
            <a:ext cx="8424936" cy="203132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4400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an </a:t>
            </a:r>
            <a:br>
              <a:rPr lang="en-US" sz="4400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400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apprenticeship?</a:t>
            </a:r>
            <a:br>
              <a:rPr lang="en-US" sz="4400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400" dirty="0"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4EC89E-B2A8-406D-801C-2EE7D72D65AE}"/>
              </a:ext>
            </a:extLst>
          </p:cNvPr>
          <p:cNvSpPr/>
          <p:nvPr/>
        </p:nvSpPr>
        <p:spPr>
          <a:xfrm>
            <a:off x="175361" y="2649164"/>
            <a:ext cx="8793272" cy="16439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07517D-F576-4135-80B8-E28DD8A2E8DB}"/>
              </a:ext>
            </a:extLst>
          </p:cNvPr>
          <p:cNvSpPr/>
          <p:nvPr/>
        </p:nvSpPr>
        <p:spPr>
          <a:xfrm>
            <a:off x="-3" y="5653432"/>
            <a:ext cx="9144000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A4674F-48CC-4A0A-8D80-C164D4B1B5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E6484A-B06A-4A81-9D1F-93C8CCA6E050}"/>
              </a:ext>
            </a:extLst>
          </p:cNvPr>
          <p:cNvSpPr/>
          <p:nvPr/>
        </p:nvSpPr>
        <p:spPr>
          <a:xfrm>
            <a:off x="-1" y="0"/>
            <a:ext cx="9230497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51D741-3064-42E0-A9B6-6C5209AFA1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34" y="69956"/>
            <a:ext cx="3025753" cy="10309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AE7224-29CE-40AD-AD63-1CCB04097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83"/>
    </mc:Choice>
    <mc:Fallback xmlns="">
      <p:transition spd="slow" advTm="9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bottle, indoor&#10;&#10;Description generated with high confidence">
            <a:extLst>
              <a:ext uri="{FF2B5EF4-FFF2-40B4-BE49-F238E27FC236}">
                <a16:creationId xmlns:a16="http://schemas.microsoft.com/office/drawing/2014/main" id="{4C3D70F2-81DA-4B64-9D90-1118C3C8B5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869219"/>
            <a:ext cx="432048" cy="121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7EC9D-61DA-4F48-93A3-CB63D7BDF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Contact 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F94B0D-7049-45D4-B573-31D73EB9E3E5}"/>
              </a:ext>
            </a:extLst>
          </p:cNvPr>
          <p:cNvSpPr/>
          <p:nvPr/>
        </p:nvSpPr>
        <p:spPr>
          <a:xfrm>
            <a:off x="1259632" y="1922674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 the National Apprenticeship Service:</a:t>
            </a:r>
            <a:br>
              <a:rPr lang="en-US" sz="2800" b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@Apprenticeships</a:t>
            </a:r>
          </a:p>
          <a:p>
            <a:r>
              <a:rPr lang="en-US" sz="2800" b="1" dirty="0" err="1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Fireitupapps</a:t>
            </a:r>
            <a:endParaRPr lang="en-US" sz="2800" b="1" dirty="0">
              <a:solidFill>
                <a:schemeClr val="accent5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Apprenticeship Service</a:t>
            </a:r>
          </a:p>
          <a:p>
            <a:r>
              <a:rPr lang="en-US" sz="2800" b="1" dirty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Search for apprenticeships on GOV.UK or call 08000 150 400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6A4D93-BED4-4146-B0B6-D3A1CE61E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43"/>
    </mc:Choice>
    <mc:Fallback xmlns="">
      <p:transition spd="slow" advTm="4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7020780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What is an apprenticeship?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66127-54B9-42B1-8B92-CFEF839408ED}"/>
              </a:ext>
            </a:extLst>
          </p:cNvPr>
          <p:cNvSpPr txBox="1"/>
          <p:nvPr/>
        </p:nvSpPr>
        <p:spPr>
          <a:xfrm>
            <a:off x="726864" y="4301205"/>
            <a:ext cx="353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Working </a:t>
            </a:r>
            <a:r>
              <a:rPr lang="en-US" sz="3200" spc="-150" dirty="0">
                <a:solidFill>
                  <a:srgbClr val="2F8FD1"/>
                </a:solidFill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→</a:t>
            </a:r>
            <a:r>
              <a:rPr lang="en-US" sz="3200" spc="-15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Experience</a:t>
            </a:r>
            <a:endParaRPr lang="en-US" sz="2000" spc="-150" dirty="0">
              <a:solidFill>
                <a:srgbClr val="2F8FD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A person holding a phone&#10;&#10;Description automatically generated">
            <a:extLst>
              <a:ext uri="{FF2B5EF4-FFF2-40B4-BE49-F238E27FC236}">
                <a16:creationId xmlns:a16="http://schemas.microsoft.com/office/drawing/2014/main" id="{EBBF5351-1DB2-420A-B8FF-E9BEA6B2C0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839" y="1305394"/>
            <a:ext cx="2867453" cy="28674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person, man, holding, building&#10;&#10;Description automatically generated">
            <a:extLst>
              <a:ext uri="{FF2B5EF4-FFF2-40B4-BE49-F238E27FC236}">
                <a16:creationId xmlns:a16="http://schemas.microsoft.com/office/drawing/2014/main" id="{DC1371E4-EB8E-4DBA-A3AF-2077BF9F02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" y="1299566"/>
            <a:ext cx="2867454" cy="28674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FE137-3861-4E73-95CC-E134D464D0D3}"/>
              </a:ext>
            </a:extLst>
          </p:cNvPr>
          <p:cNvSpPr txBox="1"/>
          <p:nvPr/>
        </p:nvSpPr>
        <p:spPr>
          <a:xfrm>
            <a:off x="4622728" y="4301205"/>
            <a:ext cx="353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</a:t>
            </a:r>
            <a:r>
              <a:rPr lang="en-US" sz="3200" spc="-150" dirty="0">
                <a:solidFill>
                  <a:srgbClr val="2F8FD1"/>
                </a:solidFill>
                <a:latin typeface="Calibri Light" panose="020F0302020204030204" pitchFamily="34" charset="0"/>
                <a:ea typeface="Lato" panose="020F0502020204030203" pitchFamily="34" charset="0"/>
                <a:cs typeface="Calibri Light" panose="020F0302020204030204" pitchFamily="34" charset="0"/>
              </a:rPr>
              <a:t>→</a:t>
            </a:r>
            <a:r>
              <a:rPr lang="en-US" sz="3200" spc="-150" dirty="0">
                <a:solidFill>
                  <a:srgbClr val="2F8FD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Qualifications</a:t>
            </a:r>
            <a:endParaRPr lang="en-US" sz="2000" spc="-150" dirty="0">
              <a:solidFill>
                <a:srgbClr val="2F8FD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5B151-0C69-45CF-B2CF-BE93A6764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8"/>
    </mc:Choice>
    <mc:Fallback xmlns="">
      <p:transition spd="slow" advTm="4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7020780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An apprenticeship is…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92E1A4-F7DD-4889-BFAC-EC33B93F20A4}"/>
              </a:ext>
            </a:extLst>
          </p:cNvPr>
          <p:cNvGrpSpPr/>
          <p:nvPr/>
        </p:nvGrpSpPr>
        <p:grpSpPr>
          <a:xfrm>
            <a:off x="4808445" y="1700717"/>
            <a:ext cx="2238242" cy="2160062"/>
            <a:chOff x="3131995" y="2606636"/>
            <a:chExt cx="2238242" cy="21600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C8D6C7A-EE33-4C08-98A8-542FC64E74E2}"/>
                </a:ext>
              </a:extLst>
            </p:cNvPr>
            <p:cNvGrpSpPr/>
            <p:nvPr/>
          </p:nvGrpSpPr>
          <p:grpSpPr>
            <a:xfrm>
              <a:off x="3131995" y="2606636"/>
              <a:ext cx="2238242" cy="2160062"/>
              <a:chOff x="2153001" y="2996952"/>
              <a:chExt cx="1618261" cy="163643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03C150-0724-4FE0-8D6F-598505D42832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680833E-C7EC-43A4-8719-FCFAE73ED251}"/>
                  </a:ext>
                </a:extLst>
              </p:cNvPr>
              <p:cNvGrpSpPr/>
              <p:nvPr/>
            </p:nvGrpSpPr>
            <p:grpSpPr>
              <a:xfrm>
                <a:off x="2153001" y="3207481"/>
                <a:ext cx="1618260" cy="1344043"/>
                <a:chOff x="1996986" y="1651346"/>
                <a:chExt cx="924031" cy="776328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2D5AFD89-1CDE-4B3C-87B4-194A91E243EF}"/>
                    </a:ext>
                  </a:extLst>
                </p:cNvPr>
                <p:cNvSpPr/>
                <p:nvPr/>
              </p:nvSpPr>
              <p:spPr>
                <a:xfrm>
                  <a:off x="2175539" y="1651346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38BB8A-A1AB-41F6-92C7-9254E8C22E04}"/>
                    </a:ext>
                  </a:extLst>
                </p:cNvPr>
                <p:cNvSpPr txBox="1"/>
                <p:nvPr/>
              </p:nvSpPr>
              <p:spPr>
                <a:xfrm>
                  <a:off x="1996986" y="2246222"/>
                  <a:ext cx="924031" cy="18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A real job</a:t>
                  </a:r>
                </a:p>
              </p:txBody>
            </p:sp>
          </p:grpSp>
        </p:grpSp>
        <p:pic>
          <p:nvPicPr>
            <p:cNvPr id="42" name="Graphic 41" descr="Briefcase">
              <a:extLst>
                <a:ext uri="{FF2B5EF4-FFF2-40B4-BE49-F238E27FC236}">
                  <a16:creationId xmlns:a16="http://schemas.microsoft.com/office/drawing/2014/main" id="{AC8A329F-19D8-46B3-8787-147780EC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55979" y="2966676"/>
              <a:ext cx="1169240" cy="116924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FA61509-86EA-40D0-A127-D6E08AF476B7}"/>
              </a:ext>
            </a:extLst>
          </p:cNvPr>
          <p:cNvGrpSpPr/>
          <p:nvPr/>
        </p:nvGrpSpPr>
        <p:grpSpPr>
          <a:xfrm>
            <a:off x="1716523" y="4156723"/>
            <a:ext cx="2238242" cy="2160062"/>
            <a:chOff x="5608103" y="2606636"/>
            <a:chExt cx="2238242" cy="21600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D243DBA-8FCC-47EC-AEF1-23185F351801}"/>
                </a:ext>
              </a:extLst>
            </p:cNvPr>
            <p:cNvGrpSpPr/>
            <p:nvPr/>
          </p:nvGrpSpPr>
          <p:grpSpPr>
            <a:xfrm>
              <a:off x="5608103" y="2606636"/>
              <a:ext cx="2238242" cy="2160062"/>
              <a:chOff x="2153001" y="2996952"/>
              <a:chExt cx="1618261" cy="163643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1EB5D34-9BB3-47AB-B206-C3A485B23E94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5266C81-89D2-4F4A-A28B-98EDE099738F}"/>
                  </a:ext>
                </a:extLst>
              </p:cNvPr>
              <p:cNvGrpSpPr/>
              <p:nvPr/>
            </p:nvGrpSpPr>
            <p:grpSpPr>
              <a:xfrm>
                <a:off x="2153001" y="3207481"/>
                <a:ext cx="1618260" cy="1344043"/>
                <a:chOff x="1996986" y="1651346"/>
                <a:chExt cx="924031" cy="776328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BC68424-1088-46B9-8635-3ECAB8F89983}"/>
                    </a:ext>
                  </a:extLst>
                </p:cNvPr>
                <p:cNvSpPr/>
                <p:nvPr/>
              </p:nvSpPr>
              <p:spPr>
                <a:xfrm>
                  <a:off x="2175539" y="1651346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57BA2FE-95B0-4898-BAAE-B4B224E8C9A9}"/>
                    </a:ext>
                  </a:extLst>
                </p:cNvPr>
                <p:cNvSpPr txBox="1"/>
                <p:nvPr/>
              </p:nvSpPr>
              <p:spPr>
                <a:xfrm>
                  <a:off x="1996986" y="2246222"/>
                  <a:ext cx="924031" cy="18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For everyone</a:t>
                  </a:r>
                </a:p>
              </p:txBody>
            </p:sp>
          </p:grpSp>
        </p:grpSp>
        <p:pic>
          <p:nvPicPr>
            <p:cNvPr id="48" name="Graphic 47" descr="Universal Access">
              <a:extLst>
                <a:ext uri="{FF2B5EF4-FFF2-40B4-BE49-F238E27FC236}">
                  <a16:creationId xmlns:a16="http://schemas.microsoft.com/office/drawing/2014/main" id="{D0AA9777-5805-4CD3-858C-0B9EC9D41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75554" y="2985593"/>
              <a:ext cx="1170056" cy="117005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ADA699-A0CD-45E8-A431-5446CB0A1CE6}"/>
              </a:ext>
            </a:extLst>
          </p:cNvPr>
          <p:cNvGrpSpPr/>
          <p:nvPr/>
        </p:nvGrpSpPr>
        <p:grpSpPr>
          <a:xfrm>
            <a:off x="1689700" y="1700717"/>
            <a:ext cx="2238242" cy="2160062"/>
            <a:chOff x="2153001" y="2996952"/>
            <a:chExt cx="1618261" cy="16364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F1A61C-2122-43E7-84A1-17F5FD808ECB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4F0BA9-4218-41C9-9690-15667013C7CC}"/>
                </a:ext>
              </a:extLst>
            </p:cNvPr>
            <p:cNvGrpSpPr/>
            <p:nvPr/>
          </p:nvGrpSpPr>
          <p:grpSpPr>
            <a:xfrm>
              <a:off x="2153001" y="3207481"/>
              <a:ext cx="1618260" cy="1344043"/>
              <a:chOff x="1996986" y="1651346"/>
              <a:chExt cx="924031" cy="7763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447619-53C4-49AA-8415-7446AB2994FF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4BBD2F-A518-42BB-8E09-B1305EC81336}"/>
                  </a:ext>
                </a:extLst>
              </p:cNvPr>
              <p:cNvSpPr txBox="1"/>
              <p:nvPr/>
            </p:nvSpPr>
            <p:spPr>
              <a:xfrm>
                <a:off x="1996986" y="2246222"/>
                <a:ext cx="924031" cy="18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Paid work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B7CAECA-F93F-4A89-95C7-CBFF1F62B273}"/>
              </a:ext>
            </a:extLst>
          </p:cNvPr>
          <p:cNvGrpSpPr/>
          <p:nvPr/>
        </p:nvGrpSpPr>
        <p:grpSpPr>
          <a:xfrm>
            <a:off x="4808445" y="4156723"/>
            <a:ext cx="2238242" cy="2160062"/>
            <a:chOff x="4808445" y="4156723"/>
            <a:chExt cx="2238242" cy="21600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D145AD-60B9-484C-AB74-21FC459AE657}"/>
                </a:ext>
              </a:extLst>
            </p:cNvPr>
            <p:cNvGrpSpPr/>
            <p:nvPr/>
          </p:nvGrpSpPr>
          <p:grpSpPr>
            <a:xfrm>
              <a:off x="4808445" y="4156723"/>
              <a:ext cx="2238242" cy="2160062"/>
              <a:chOff x="2153001" y="2996952"/>
              <a:chExt cx="1618261" cy="163643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3BCBB34-936C-4727-B1F0-7B3C98FCEBF3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0EF603-4881-482C-8D6C-CBCF6FBEA1A0}"/>
                  </a:ext>
                </a:extLst>
              </p:cNvPr>
              <p:cNvGrpSpPr/>
              <p:nvPr/>
            </p:nvGrpSpPr>
            <p:grpSpPr>
              <a:xfrm>
                <a:off x="2153001" y="3207481"/>
                <a:ext cx="1618260" cy="1344043"/>
                <a:chOff x="1996986" y="1651346"/>
                <a:chExt cx="924031" cy="776328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7755402-2ABA-4257-9918-99F5BE5D2810}"/>
                    </a:ext>
                  </a:extLst>
                </p:cNvPr>
                <p:cNvSpPr/>
                <p:nvPr/>
              </p:nvSpPr>
              <p:spPr>
                <a:xfrm>
                  <a:off x="2175539" y="1651346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FCA4E9F-1A46-43BB-857C-DA4E36906061}"/>
                    </a:ext>
                  </a:extLst>
                </p:cNvPr>
                <p:cNvSpPr txBox="1"/>
                <p:nvPr/>
              </p:nvSpPr>
              <p:spPr>
                <a:xfrm>
                  <a:off x="1996986" y="2246222"/>
                  <a:ext cx="924031" cy="181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No fees to pay</a:t>
                  </a:r>
                </a:p>
              </p:txBody>
            </p:sp>
          </p:grpSp>
        </p:grpSp>
        <p:pic>
          <p:nvPicPr>
            <p:cNvPr id="67" name="Graphic 66" descr="Graduation cap">
              <a:extLst>
                <a:ext uri="{FF2B5EF4-FFF2-40B4-BE49-F238E27FC236}">
                  <a16:creationId xmlns:a16="http://schemas.microsoft.com/office/drawing/2014/main" id="{9899B061-AF8E-4208-882E-A71829D8F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94329" y="4437112"/>
              <a:ext cx="1319864" cy="1319864"/>
            </a:xfrm>
            <a:prstGeom prst="rect">
              <a:avLst/>
            </a:prstGeom>
          </p:spPr>
        </p:pic>
      </p:grpSp>
      <p:pic>
        <p:nvPicPr>
          <p:cNvPr id="4" name="Graphic 3" descr="Coins">
            <a:extLst>
              <a:ext uri="{FF2B5EF4-FFF2-40B4-BE49-F238E27FC236}">
                <a16:creationId xmlns:a16="http://schemas.microsoft.com/office/drawing/2014/main" id="{79AACECD-3564-44B3-B075-2FD6A74E1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94820" y="2206464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909C03-AA7A-481A-9BB4-1923EC742C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4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6"/>
    </mc:Choice>
    <mc:Fallback xmlns="">
      <p:transition spd="slow" advTm="22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7020780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An apprenticeship can…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C1273D-6150-42D5-B823-FDAC6E115DDA}"/>
              </a:ext>
            </a:extLst>
          </p:cNvPr>
          <p:cNvGrpSpPr/>
          <p:nvPr/>
        </p:nvGrpSpPr>
        <p:grpSpPr>
          <a:xfrm>
            <a:off x="1773567" y="1793330"/>
            <a:ext cx="2238242" cy="2160062"/>
            <a:chOff x="2153001" y="2996952"/>
            <a:chExt cx="1618261" cy="16364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FD36EE-9771-4D73-AFE9-7D0AA3020E0E}"/>
                </a:ext>
              </a:extLst>
            </p:cNvPr>
            <p:cNvSpPr/>
            <p:nvPr/>
          </p:nvSpPr>
          <p:spPr>
            <a:xfrm>
              <a:off x="2153002" y="2996952"/>
              <a:ext cx="1618260" cy="1636436"/>
            </a:xfrm>
            <a:prstGeom prst="rect">
              <a:avLst/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3CDD51-2684-4F1C-A279-CA942B88EDD4}"/>
                </a:ext>
              </a:extLst>
            </p:cNvPr>
            <p:cNvGrpSpPr/>
            <p:nvPr/>
          </p:nvGrpSpPr>
          <p:grpSpPr>
            <a:xfrm>
              <a:off x="2153001" y="3132895"/>
              <a:ext cx="1618260" cy="1472384"/>
              <a:chOff x="1996986" y="1608265"/>
              <a:chExt cx="924031" cy="85045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C87F39D-051E-453B-909E-38C2C778BADE}"/>
                  </a:ext>
                </a:extLst>
              </p:cNvPr>
              <p:cNvSpPr/>
              <p:nvPr/>
            </p:nvSpPr>
            <p:spPr>
              <a:xfrm>
                <a:off x="2175539" y="1608265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0C6EF8-4431-4EE8-8F30-34C4EECF81FA}"/>
                  </a:ext>
                </a:extLst>
              </p:cNvPr>
              <p:cNvSpPr txBox="1"/>
              <p:nvPr/>
            </p:nvSpPr>
            <p:spPr>
              <a:xfrm>
                <a:off x="1996986" y="2175898"/>
                <a:ext cx="924031" cy="28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Lead to</a:t>
                </a:r>
              </a:p>
              <a:p>
                <a:pPr algn="ctr"/>
                <a:r>
                  <a:rPr lang="en-US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progression</a:t>
                </a: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208ECF-6CD1-41A3-A949-01A0E18A17D5}"/>
              </a:ext>
            </a:extLst>
          </p:cNvPr>
          <p:cNvGrpSpPr/>
          <p:nvPr/>
        </p:nvGrpSpPr>
        <p:grpSpPr>
          <a:xfrm>
            <a:off x="4757085" y="1805677"/>
            <a:ext cx="2238242" cy="2160062"/>
            <a:chOff x="5142070" y="1232289"/>
            <a:chExt cx="2238242" cy="216006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DBA9FFB-516C-4A69-B97D-C1250949EE81}"/>
                </a:ext>
              </a:extLst>
            </p:cNvPr>
            <p:cNvGrpSpPr/>
            <p:nvPr/>
          </p:nvGrpSpPr>
          <p:grpSpPr>
            <a:xfrm>
              <a:off x="5142070" y="1232289"/>
              <a:ext cx="2238242" cy="2160062"/>
              <a:chOff x="2153001" y="2996952"/>
              <a:chExt cx="1618261" cy="163643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E637D33-8A0F-49C6-BA43-ED4B44B503AD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56D7E38-0C22-489B-AFA4-08B9D1704107}"/>
                  </a:ext>
                </a:extLst>
              </p:cNvPr>
              <p:cNvGrpSpPr/>
              <p:nvPr/>
            </p:nvGrpSpPr>
            <p:grpSpPr>
              <a:xfrm>
                <a:off x="2153001" y="3132895"/>
                <a:ext cx="1618260" cy="1472384"/>
                <a:chOff x="1996986" y="1608265"/>
                <a:chExt cx="924031" cy="85045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42B5027-ACD6-4D5E-8EE3-6E9196D043D7}"/>
                    </a:ext>
                  </a:extLst>
                </p:cNvPr>
                <p:cNvSpPr/>
                <p:nvPr/>
              </p:nvSpPr>
              <p:spPr>
                <a:xfrm>
                  <a:off x="2175539" y="1608265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C34176D-9D30-42DB-83CF-4817C9812E25}"/>
                    </a:ext>
                  </a:extLst>
                </p:cNvPr>
                <p:cNvSpPr txBox="1"/>
                <p:nvPr/>
              </p:nvSpPr>
              <p:spPr>
                <a:xfrm>
                  <a:off x="1996986" y="2175898"/>
                  <a:ext cx="924031" cy="28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Support a great social life </a:t>
                  </a:r>
                </a:p>
              </p:txBody>
            </p:sp>
          </p:grpSp>
        </p:grpSp>
        <p:pic>
          <p:nvPicPr>
            <p:cNvPr id="46" name="Graphic 45" descr="Cheers">
              <a:extLst>
                <a:ext uri="{FF2B5EF4-FFF2-40B4-BE49-F238E27FC236}">
                  <a16:creationId xmlns:a16="http://schemas.microsoft.com/office/drawing/2014/main" id="{4E9EB5F4-09DB-4FF3-9D94-B52DA6DF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6662" y="1562759"/>
              <a:ext cx="1109056" cy="1109056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A2D8220-FF09-4708-A21A-1B689C5CBDEC}"/>
              </a:ext>
            </a:extLst>
          </p:cNvPr>
          <p:cNvGrpSpPr/>
          <p:nvPr/>
        </p:nvGrpSpPr>
        <p:grpSpPr>
          <a:xfrm>
            <a:off x="4764675" y="4160221"/>
            <a:ext cx="2238242" cy="2160062"/>
            <a:chOff x="5142069" y="3687565"/>
            <a:chExt cx="2238242" cy="216006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3C574F-B1A9-43E7-9AF0-27993FA76518}"/>
                </a:ext>
              </a:extLst>
            </p:cNvPr>
            <p:cNvGrpSpPr/>
            <p:nvPr/>
          </p:nvGrpSpPr>
          <p:grpSpPr>
            <a:xfrm>
              <a:off x="5142069" y="3687565"/>
              <a:ext cx="2238242" cy="2160062"/>
              <a:chOff x="2153001" y="2996952"/>
              <a:chExt cx="1618261" cy="163643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4E1AB05-E835-484C-A334-37805CDFC70B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B7C9D4F-EFD7-46C5-917B-3F934A81E472}"/>
                  </a:ext>
                </a:extLst>
              </p:cNvPr>
              <p:cNvGrpSpPr/>
              <p:nvPr/>
            </p:nvGrpSpPr>
            <p:grpSpPr>
              <a:xfrm>
                <a:off x="2153001" y="3132898"/>
                <a:ext cx="1618260" cy="1366332"/>
                <a:chOff x="1996986" y="1608265"/>
                <a:chExt cx="924031" cy="789202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EA222FE7-D190-4223-BE03-1D384861654E}"/>
                    </a:ext>
                  </a:extLst>
                </p:cNvPr>
                <p:cNvSpPr/>
                <p:nvPr/>
              </p:nvSpPr>
              <p:spPr>
                <a:xfrm>
                  <a:off x="2175539" y="1608265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F78028A-E929-4E95-8F2E-35EE2F306E2A}"/>
                    </a:ext>
                  </a:extLst>
                </p:cNvPr>
                <p:cNvSpPr txBox="1"/>
                <p:nvPr/>
              </p:nvSpPr>
              <p:spPr>
                <a:xfrm>
                  <a:off x="1996986" y="2235852"/>
                  <a:ext cx="924031" cy="16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Not an easy option</a:t>
                  </a:r>
                </a:p>
              </p:txBody>
            </p:sp>
          </p:grpSp>
        </p:grpSp>
        <p:pic>
          <p:nvPicPr>
            <p:cNvPr id="66" name="Graphic 65" descr="Head with gears">
              <a:extLst>
                <a:ext uri="{FF2B5EF4-FFF2-40B4-BE49-F238E27FC236}">
                  <a16:creationId xmlns:a16="http://schemas.microsoft.com/office/drawing/2014/main" id="{11BD0D96-08CB-49FC-A57C-1E156295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24546" y="3969002"/>
              <a:ext cx="1155286" cy="115528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E56DF1-B36E-4D1D-9C7D-89B632D4F6BA}"/>
              </a:ext>
            </a:extLst>
          </p:cNvPr>
          <p:cNvGrpSpPr/>
          <p:nvPr/>
        </p:nvGrpSpPr>
        <p:grpSpPr>
          <a:xfrm>
            <a:off x="1773166" y="4174327"/>
            <a:ext cx="2238242" cy="2160062"/>
            <a:chOff x="1521733" y="3724668"/>
            <a:chExt cx="2238242" cy="216006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8322CB-2199-4729-BB43-34C4215FC6D2}"/>
                </a:ext>
              </a:extLst>
            </p:cNvPr>
            <p:cNvGrpSpPr/>
            <p:nvPr/>
          </p:nvGrpSpPr>
          <p:grpSpPr>
            <a:xfrm>
              <a:off x="1521733" y="3724668"/>
              <a:ext cx="2238242" cy="2160062"/>
              <a:chOff x="2153001" y="2996952"/>
              <a:chExt cx="1618261" cy="163643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266BDFC-1D3E-44A0-93F4-B3B4CE9D0CD0}"/>
                  </a:ext>
                </a:extLst>
              </p:cNvPr>
              <p:cNvSpPr/>
              <p:nvPr/>
            </p:nvSpPr>
            <p:spPr>
              <a:xfrm>
                <a:off x="2153002" y="2996952"/>
                <a:ext cx="1618260" cy="1636436"/>
              </a:xfrm>
              <a:prstGeom prst="rect">
                <a:avLst/>
              </a:prstGeom>
              <a:noFill/>
              <a:ln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5B3C3BA-4B25-44D6-9C4D-BE8240F092D5}"/>
                  </a:ext>
                </a:extLst>
              </p:cNvPr>
              <p:cNvGrpSpPr/>
              <p:nvPr/>
            </p:nvGrpSpPr>
            <p:grpSpPr>
              <a:xfrm>
                <a:off x="2153001" y="3132895"/>
                <a:ext cx="1618260" cy="1472384"/>
                <a:chOff x="1996986" y="1608265"/>
                <a:chExt cx="924031" cy="850459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54EC7C6-B1A6-4157-839C-4B9922E8DEFB}"/>
                    </a:ext>
                  </a:extLst>
                </p:cNvPr>
                <p:cNvSpPr/>
                <p:nvPr/>
              </p:nvSpPr>
              <p:spPr>
                <a:xfrm>
                  <a:off x="2175539" y="1608265"/>
                  <a:ext cx="566928" cy="567633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476D3FE-F8EC-448A-9D42-815ABEAA22FD}"/>
                    </a:ext>
                  </a:extLst>
                </p:cNvPr>
                <p:cNvSpPr txBox="1"/>
                <p:nvPr/>
              </p:nvSpPr>
              <p:spPr>
                <a:xfrm>
                  <a:off x="1996986" y="2175898"/>
                  <a:ext cx="924031" cy="28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Allow you to relocate</a:t>
                  </a:r>
                </a:p>
              </p:txBody>
            </p:sp>
          </p:grpSp>
        </p:grpSp>
        <p:pic>
          <p:nvPicPr>
            <p:cNvPr id="70" name="Graphic 69" descr="Map with pin">
              <a:extLst>
                <a:ext uri="{FF2B5EF4-FFF2-40B4-BE49-F238E27FC236}">
                  <a16:creationId xmlns:a16="http://schemas.microsoft.com/office/drawing/2014/main" id="{DC63EC14-F715-4696-99A4-6A662590E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51720" y="3892751"/>
              <a:ext cx="1220937" cy="1220937"/>
            </a:xfrm>
            <a:prstGeom prst="rect">
              <a:avLst/>
            </a:prstGeom>
          </p:spPr>
        </p:pic>
      </p:grpSp>
      <p:pic>
        <p:nvPicPr>
          <p:cNvPr id="4" name="Graphic 3" descr="Business Growth">
            <a:extLst>
              <a:ext uri="{FF2B5EF4-FFF2-40B4-BE49-F238E27FC236}">
                <a16:creationId xmlns:a16="http://schemas.microsoft.com/office/drawing/2014/main" id="{59FF0DEF-90B6-4783-B393-25D0C65863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6284" y="2232496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C41050-0EC5-4709-8FB9-1611B8EA4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6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49"/>
    </mc:Choice>
    <mc:Fallback xmlns="">
      <p:transition spd="slow" advTm="20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36726"/>
            <a:ext cx="9144000" cy="11430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55" name="Rectangle 154"/>
          <p:cNvSpPr/>
          <p:nvPr/>
        </p:nvSpPr>
        <p:spPr>
          <a:xfrm>
            <a:off x="2007810" y="1442277"/>
            <a:ext cx="1752600" cy="4277462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56" name="Rectangle 155"/>
          <p:cNvSpPr/>
          <p:nvPr/>
        </p:nvSpPr>
        <p:spPr>
          <a:xfrm>
            <a:off x="5467493" y="1442277"/>
            <a:ext cx="1752600" cy="4277462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1" name="Group 10"/>
          <p:cNvGrpSpPr/>
          <p:nvPr/>
        </p:nvGrpSpPr>
        <p:grpSpPr>
          <a:xfrm>
            <a:off x="2137391" y="4348811"/>
            <a:ext cx="1395882" cy="1270575"/>
            <a:chOff x="2083752" y="2593345"/>
            <a:chExt cx="1395882" cy="1270575"/>
          </a:xfrm>
        </p:grpSpPr>
        <p:grpSp>
          <p:nvGrpSpPr>
            <p:cNvPr id="169" name="Group 168"/>
            <p:cNvGrpSpPr/>
            <p:nvPr/>
          </p:nvGrpSpPr>
          <p:grpSpPr>
            <a:xfrm>
              <a:off x="2083752" y="2593345"/>
              <a:ext cx="1395882" cy="1270575"/>
              <a:chOff x="356719" y="1329280"/>
              <a:chExt cx="1395882" cy="1270575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56719" y="2015080"/>
                <a:ext cx="1395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Cyber Security</a:t>
                </a:r>
              </a:p>
            </p:txBody>
          </p:sp>
        </p:grpSp>
        <p:sp>
          <p:nvSpPr>
            <p:cNvPr id="214" name="Freeform 80"/>
            <p:cNvSpPr>
              <a:spLocks noEditPoints="1"/>
            </p:cNvSpPr>
            <p:nvPr/>
          </p:nvSpPr>
          <p:spPr bwMode="auto">
            <a:xfrm>
              <a:off x="2631166" y="2779460"/>
              <a:ext cx="394776" cy="296836"/>
            </a:xfrm>
            <a:custGeom>
              <a:avLst/>
              <a:gdLst>
                <a:gd name="T0" fmla="*/ 409426 w 256"/>
                <a:gd name="T1" fmla="*/ 171029 h 192"/>
                <a:gd name="T2" fmla="*/ 409426 w 256"/>
                <a:gd name="T3" fmla="*/ 171029 h 192"/>
                <a:gd name="T4" fmla="*/ 331440 w 256"/>
                <a:gd name="T5" fmla="*/ 249213 h 192"/>
                <a:gd name="T6" fmla="*/ 331440 w 256"/>
                <a:gd name="T7" fmla="*/ 249213 h 192"/>
                <a:gd name="T8" fmla="*/ 318443 w 256"/>
                <a:gd name="T9" fmla="*/ 254100 h 192"/>
                <a:gd name="T10" fmla="*/ 298946 w 256"/>
                <a:gd name="T11" fmla="*/ 234554 h 192"/>
                <a:gd name="T12" fmla="*/ 305445 w 256"/>
                <a:gd name="T13" fmla="*/ 221523 h 192"/>
                <a:gd name="T14" fmla="*/ 305445 w 256"/>
                <a:gd name="T15" fmla="*/ 221523 h 192"/>
                <a:gd name="T16" fmla="*/ 368808 w 256"/>
                <a:gd name="T17" fmla="*/ 156369 h 192"/>
                <a:gd name="T18" fmla="*/ 305445 w 256"/>
                <a:gd name="T19" fmla="*/ 92844 h 192"/>
                <a:gd name="T20" fmla="*/ 305445 w 256"/>
                <a:gd name="T21" fmla="*/ 92844 h 192"/>
                <a:gd name="T22" fmla="*/ 298946 w 256"/>
                <a:gd name="T23" fmla="*/ 78185 h 192"/>
                <a:gd name="T24" fmla="*/ 318443 w 256"/>
                <a:gd name="T25" fmla="*/ 58638 h 192"/>
                <a:gd name="T26" fmla="*/ 333065 w 256"/>
                <a:gd name="T27" fmla="*/ 65154 h 192"/>
                <a:gd name="T28" fmla="*/ 333065 w 256"/>
                <a:gd name="T29" fmla="*/ 65154 h 192"/>
                <a:gd name="T30" fmla="*/ 409426 w 256"/>
                <a:gd name="T31" fmla="*/ 141709 h 192"/>
                <a:gd name="T32" fmla="*/ 415925 w 256"/>
                <a:gd name="T33" fmla="*/ 156369 h 192"/>
                <a:gd name="T34" fmla="*/ 409426 w 256"/>
                <a:gd name="T35" fmla="*/ 171029 h 192"/>
                <a:gd name="T36" fmla="*/ 173844 w 256"/>
                <a:gd name="T37" fmla="*/ 299707 h 192"/>
                <a:gd name="T38" fmla="*/ 155972 w 256"/>
                <a:gd name="T39" fmla="*/ 312738 h 192"/>
                <a:gd name="T40" fmla="*/ 136475 w 256"/>
                <a:gd name="T41" fmla="*/ 293192 h 192"/>
                <a:gd name="T42" fmla="*/ 138100 w 256"/>
                <a:gd name="T43" fmla="*/ 286677 h 192"/>
                <a:gd name="T44" fmla="*/ 242081 w 256"/>
                <a:gd name="T45" fmla="*/ 13031 h 192"/>
                <a:gd name="T46" fmla="*/ 259953 w 256"/>
                <a:gd name="T47" fmla="*/ 0 h 192"/>
                <a:gd name="T48" fmla="*/ 279450 w 256"/>
                <a:gd name="T49" fmla="*/ 19546 h 192"/>
                <a:gd name="T50" fmla="*/ 277825 w 256"/>
                <a:gd name="T51" fmla="*/ 26062 h 192"/>
                <a:gd name="T52" fmla="*/ 173844 w 256"/>
                <a:gd name="T53" fmla="*/ 299707 h 192"/>
                <a:gd name="T54" fmla="*/ 110480 w 256"/>
                <a:gd name="T55" fmla="*/ 92844 h 192"/>
                <a:gd name="T56" fmla="*/ 47117 w 256"/>
                <a:gd name="T57" fmla="*/ 156369 h 192"/>
                <a:gd name="T58" fmla="*/ 112105 w 256"/>
                <a:gd name="T59" fmla="*/ 221523 h 192"/>
                <a:gd name="T60" fmla="*/ 112105 w 256"/>
                <a:gd name="T61" fmla="*/ 221523 h 192"/>
                <a:gd name="T62" fmla="*/ 116979 w 256"/>
                <a:gd name="T63" fmla="*/ 234554 h 192"/>
                <a:gd name="T64" fmla="*/ 97482 w 256"/>
                <a:gd name="T65" fmla="*/ 254100 h 192"/>
                <a:gd name="T66" fmla="*/ 84485 w 256"/>
                <a:gd name="T67" fmla="*/ 249213 h 192"/>
                <a:gd name="T68" fmla="*/ 84485 w 256"/>
                <a:gd name="T69" fmla="*/ 249213 h 192"/>
                <a:gd name="T70" fmla="*/ 6499 w 256"/>
                <a:gd name="T71" fmla="*/ 171029 h 192"/>
                <a:gd name="T72" fmla="*/ 6499 w 256"/>
                <a:gd name="T73" fmla="*/ 171029 h 192"/>
                <a:gd name="T74" fmla="*/ 0 w 256"/>
                <a:gd name="T75" fmla="*/ 156369 h 192"/>
                <a:gd name="T76" fmla="*/ 6499 w 256"/>
                <a:gd name="T77" fmla="*/ 141709 h 192"/>
                <a:gd name="T78" fmla="*/ 84485 w 256"/>
                <a:gd name="T79" fmla="*/ 65154 h 192"/>
                <a:gd name="T80" fmla="*/ 84485 w 256"/>
                <a:gd name="T81" fmla="*/ 65154 h 192"/>
                <a:gd name="T82" fmla="*/ 97482 w 256"/>
                <a:gd name="T83" fmla="*/ 58638 h 192"/>
                <a:gd name="T84" fmla="*/ 116979 w 256"/>
                <a:gd name="T85" fmla="*/ 78185 h 192"/>
                <a:gd name="T86" fmla="*/ 110480 w 256"/>
                <a:gd name="T87" fmla="*/ 92844 h 1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56" h="192">
                  <a:moveTo>
                    <a:pt x="252" y="105"/>
                  </a:moveTo>
                  <a:cubicBezTo>
                    <a:pt x="252" y="105"/>
                    <a:pt x="252" y="105"/>
                    <a:pt x="252" y="105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2" y="155"/>
                    <a:pt x="199" y="156"/>
                    <a:pt x="196" y="156"/>
                  </a:cubicBezTo>
                  <a:cubicBezTo>
                    <a:pt x="189" y="156"/>
                    <a:pt x="184" y="151"/>
                    <a:pt x="184" y="144"/>
                  </a:cubicBezTo>
                  <a:cubicBezTo>
                    <a:pt x="184" y="141"/>
                    <a:pt x="185" y="138"/>
                    <a:pt x="188" y="136"/>
                  </a:cubicBezTo>
                  <a:cubicBezTo>
                    <a:pt x="188" y="136"/>
                    <a:pt x="188" y="136"/>
                    <a:pt x="188" y="136"/>
                  </a:cubicBezTo>
                  <a:cubicBezTo>
                    <a:pt x="227" y="96"/>
                    <a:pt x="227" y="96"/>
                    <a:pt x="227" y="96"/>
                  </a:cubicBezTo>
                  <a:cubicBezTo>
                    <a:pt x="188" y="57"/>
                    <a:pt x="188" y="57"/>
                    <a:pt x="188" y="57"/>
                  </a:cubicBezTo>
                  <a:cubicBezTo>
                    <a:pt x="188" y="57"/>
                    <a:pt x="188" y="57"/>
                    <a:pt x="188" y="57"/>
                  </a:cubicBezTo>
                  <a:cubicBezTo>
                    <a:pt x="185" y="54"/>
                    <a:pt x="184" y="51"/>
                    <a:pt x="184" y="48"/>
                  </a:cubicBezTo>
                  <a:cubicBezTo>
                    <a:pt x="184" y="41"/>
                    <a:pt x="189" y="36"/>
                    <a:pt x="196" y="36"/>
                  </a:cubicBezTo>
                  <a:cubicBezTo>
                    <a:pt x="199" y="36"/>
                    <a:pt x="202" y="37"/>
                    <a:pt x="205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54" y="89"/>
                    <a:pt x="256" y="92"/>
                    <a:pt x="256" y="96"/>
                  </a:cubicBezTo>
                  <a:cubicBezTo>
                    <a:pt x="256" y="99"/>
                    <a:pt x="255" y="102"/>
                    <a:pt x="252" y="105"/>
                  </a:cubicBezTo>
                  <a:moveTo>
                    <a:pt x="107" y="184"/>
                  </a:moveTo>
                  <a:cubicBezTo>
                    <a:pt x="106" y="189"/>
                    <a:pt x="101" y="192"/>
                    <a:pt x="96" y="192"/>
                  </a:cubicBezTo>
                  <a:cubicBezTo>
                    <a:pt x="89" y="192"/>
                    <a:pt x="84" y="187"/>
                    <a:pt x="84" y="180"/>
                  </a:cubicBezTo>
                  <a:cubicBezTo>
                    <a:pt x="84" y="178"/>
                    <a:pt x="84" y="177"/>
                    <a:pt x="85" y="176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3"/>
                    <a:pt x="155" y="0"/>
                    <a:pt x="160" y="0"/>
                  </a:cubicBezTo>
                  <a:cubicBezTo>
                    <a:pt x="167" y="0"/>
                    <a:pt x="172" y="5"/>
                    <a:pt x="172" y="12"/>
                  </a:cubicBezTo>
                  <a:cubicBezTo>
                    <a:pt x="172" y="14"/>
                    <a:pt x="172" y="15"/>
                    <a:pt x="171" y="16"/>
                  </a:cubicBezTo>
                  <a:lnTo>
                    <a:pt x="107" y="184"/>
                  </a:lnTo>
                  <a:close/>
                  <a:moveTo>
                    <a:pt x="68" y="57"/>
                  </a:moveTo>
                  <a:cubicBezTo>
                    <a:pt x="29" y="96"/>
                    <a:pt x="29" y="96"/>
                    <a:pt x="29" y="96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1" y="138"/>
                    <a:pt x="72" y="141"/>
                    <a:pt x="72" y="144"/>
                  </a:cubicBezTo>
                  <a:cubicBezTo>
                    <a:pt x="72" y="151"/>
                    <a:pt x="67" y="156"/>
                    <a:pt x="60" y="156"/>
                  </a:cubicBezTo>
                  <a:cubicBezTo>
                    <a:pt x="57" y="156"/>
                    <a:pt x="54" y="155"/>
                    <a:pt x="52" y="153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1" y="102"/>
                    <a:pt x="0" y="99"/>
                    <a:pt x="0" y="96"/>
                  </a:cubicBezTo>
                  <a:cubicBezTo>
                    <a:pt x="0" y="92"/>
                    <a:pt x="2" y="89"/>
                    <a:pt x="4" y="87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37"/>
                    <a:pt x="57" y="36"/>
                    <a:pt x="60" y="36"/>
                  </a:cubicBezTo>
                  <a:cubicBezTo>
                    <a:pt x="67" y="36"/>
                    <a:pt x="72" y="41"/>
                    <a:pt x="72" y="48"/>
                  </a:cubicBezTo>
                  <a:cubicBezTo>
                    <a:pt x="72" y="51"/>
                    <a:pt x="71" y="54"/>
                    <a:pt x="68" y="57"/>
                  </a:cubicBez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77865" y="3036002"/>
            <a:ext cx="1395882" cy="1024354"/>
            <a:chOff x="3877865" y="2593345"/>
            <a:chExt cx="1395882" cy="1024354"/>
          </a:xfrm>
        </p:grpSpPr>
        <p:grpSp>
          <p:nvGrpSpPr>
            <p:cNvPr id="178" name="Group 177"/>
            <p:cNvGrpSpPr/>
            <p:nvPr/>
          </p:nvGrpSpPr>
          <p:grpSpPr>
            <a:xfrm>
              <a:off x="3877865" y="2593345"/>
              <a:ext cx="1395882" cy="1024354"/>
              <a:chOff x="356719" y="1329280"/>
              <a:chExt cx="1395882" cy="1024354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Surveying</a:t>
                </a:r>
              </a:p>
            </p:txBody>
          </p:sp>
        </p:grpSp>
        <p:sp>
          <p:nvSpPr>
            <p:cNvPr id="222" name="Freeform 111"/>
            <p:cNvSpPr>
              <a:spLocks noEditPoints="1"/>
            </p:cNvSpPr>
            <p:nvPr/>
          </p:nvSpPr>
          <p:spPr bwMode="auto">
            <a:xfrm>
              <a:off x="4463084" y="2769021"/>
              <a:ext cx="315458" cy="317714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" y="38"/>
                </a:cxn>
                <a:cxn ang="0">
                  <a:pos x="0" y="45"/>
                </a:cxn>
                <a:cxn ang="0">
                  <a:pos x="0" y="69"/>
                </a:cxn>
                <a:cxn ang="0">
                  <a:pos x="9" y="74"/>
                </a:cxn>
                <a:cxn ang="0">
                  <a:pos x="9" y="94"/>
                </a:cxn>
                <a:cxn ang="0">
                  <a:pos x="1" y="96"/>
                </a:cxn>
                <a:cxn ang="0">
                  <a:pos x="0" y="121"/>
                </a:cxn>
                <a:cxn ang="0">
                  <a:pos x="1" y="128"/>
                </a:cxn>
                <a:cxn ang="0">
                  <a:pos x="36" y="130"/>
                </a:cxn>
                <a:cxn ang="0">
                  <a:pos x="9" y="150"/>
                </a:cxn>
                <a:cxn ang="0">
                  <a:pos x="0" y="156"/>
                </a:cxn>
                <a:cxn ang="0">
                  <a:pos x="0" y="177"/>
                </a:cxn>
                <a:cxn ang="0">
                  <a:pos x="5" y="186"/>
                </a:cxn>
                <a:cxn ang="0">
                  <a:pos x="36" y="206"/>
                </a:cxn>
                <a:cxn ang="0">
                  <a:pos x="5" y="206"/>
                </a:cxn>
                <a:cxn ang="0">
                  <a:pos x="0" y="215"/>
                </a:cxn>
                <a:cxn ang="0">
                  <a:pos x="0" y="237"/>
                </a:cxn>
                <a:cxn ang="0">
                  <a:pos x="9" y="243"/>
                </a:cxn>
                <a:cxn ang="0">
                  <a:pos x="262" y="281"/>
                </a:cxn>
                <a:cxn ang="0">
                  <a:pos x="275" y="275"/>
                </a:cxn>
                <a:cxn ang="0">
                  <a:pos x="281" y="18"/>
                </a:cxn>
                <a:cxn ang="0">
                  <a:pos x="275" y="5"/>
                </a:cxn>
                <a:cxn ang="0">
                  <a:pos x="262" y="0"/>
                </a:cxn>
                <a:cxn ang="0">
                  <a:pos x="56" y="243"/>
                </a:cxn>
                <a:cxn ang="0">
                  <a:pos x="69" y="243"/>
                </a:cxn>
                <a:cxn ang="0">
                  <a:pos x="74" y="234"/>
                </a:cxn>
                <a:cxn ang="0">
                  <a:pos x="74" y="212"/>
                </a:cxn>
                <a:cxn ang="0">
                  <a:pos x="65" y="206"/>
                </a:cxn>
                <a:cxn ang="0">
                  <a:pos x="65" y="186"/>
                </a:cxn>
                <a:cxn ang="0">
                  <a:pos x="72" y="185"/>
                </a:cxn>
                <a:cxn ang="0">
                  <a:pos x="74" y="159"/>
                </a:cxn>
                <a:cxn ang="0">
                  <a:pos x="72" y="152"/>
                </a:cxn>
                <a:cxn ang="0">
                  <a:pos x="56" y="150"/>
                </a:cxn>
                <a:cxn ang="0">
                  <a:pos x="65" y="130"/>
                </a:cxn>
                <a:cxn ang="0">
                  <a:pos x="74" y="125"/>
                </a:cxn>
                <a:cxn ang="0">
                  <a:pos x="74" y="103"/>
                </a:cxn>
                <a:cxn ang="0">
                  <a:pos x="69" y="94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4" y="65"/>
                </a:cxn>
                <a:cxn ang="0">
                  <a:pos x="74" y="41"/>
                </a:cxn>
                <a:cxn ang="0">
                  <a:pos x="65" y="38"/>
                </a:cxn>
                <a:cxn ang="0">
                  <a:pos x="92" y="18"/>
                </a:cxn>
              </a:cxnLst>
              <a:rect l="0" t="0" r="r" b="b"/>
              <a:pathLst>
                <a:path w="281" h="281">
                  <a:moveTo>
                    <a:pt x="262" y="0"/>
                  </a:moveTo>
                  <a:lnTo>
                    <a:pt x="36" y="0"/>
                  </a:lnTo>
                  <a:lnTo>
                    <a:pt x="36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4"/>
                  </a:lnTo>
                  <a:lnTo>
                    <a:pt x="9" y="74"/>
                  </a:lnTo>
                  <a:lnTo>
                    <a:pt x="36" y="74"/>
                  </a:lnTo>
                  <a:lnTo>
                    <a:pt x="36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5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5" y="130"/>
                  </a:lnTo>
                  <a:lnTo>
                    <a:pt x="9" y="130"/>
                  </a:lnTo>
                  <a:lnTo>
                    <a:pt x="36" y="130"/>
                  </a:lnTo>
                  <a:lnTo>
                    <a:pt x="36" y="150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5" y="150"/>
                  </a:lnTo>
                  <a:lnTo>
                    <a:pt x="1" y="152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1" y="185"/>
                  </a:lnTo>
                  <a:lnTo>
                    <a:pt x="5" y="186"/>
                  </a:lnTo>
                  <a:lnTo>
                    <a:pt x="9" y="186"/>
                  </a:lnTo>
                  <a:lnTo>
                    <a:pt x="36" y="186"/>
                  </a:lnTo>
                  <a:lnTo>
                    <a:pt x="36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5" y="206"/>
                  </a:lnTo>
                  <a:lnTo>
                    <a:pt x="1" y="208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7"/>
                  </a:lnTo>
                  <a:lnTo>
                    <a:pt x="1" y="241"/>
                  </a:lnTo>
                  <a:lnTo>
                    <a:pt x="5" y="243"/>
                  </a:lnTo>
                  <a:lnTo>
                    <a:pt x="9" y="243"/>
                  </a:lnTo>
                  <a:lnTo>
                    <a:pt x="36" y="243"/>
                  </a:lnTo>
                  <a:lnTo>
                    <a:pt x="36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70" y="279"/>
                  </a:lnTo>
                  <a:lnTo>
                    <a:pt x="275" y="275"/>
                  </a:lnTo>
                  <a:lnTo>
                    <a:pt x="279" y="270"/>
                  </a:lnTo>
                  <a:lnTo>
                    <a:pt x="281" y="261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79" y="11"/>
                  </a:lnTo>
                  <a:lnTo>
                    <a:pt x="275" y="5"/>
                  </a:lnTo>
                  <a:lnTo>
                    <a:pt x="270" y="1"/>
                  </a:lnTo>
                  <a:lnTo>
                    <a:pt x="262" y="0"/>
                  </a:lnTo>
                  <a:lnTo>
                    <a:pt x="262" y="0"/>
                  </a:lnTo>
                  <a:close/>
                  <a:moveTo>
                    <a:pt x="92" y="263"/>
                  </a:moveTo>
                  <a:lnTo>
                    <a:pt x="56" y="263"/>
                  </a:lnTo>
                  <a:lnTo>
                    <a:pt x="56" y="243"/>
                  </a:lnTo>
                  <a:lnTo>
                    <a:pt x="65" y="243"/>
                  </a:lnTo>
                  <a:lnTo>
                    <a:pt x="65" y="243"/>
                  </a:lnTo>
                  <a:lnTo>
                    <a:pt x="69" y="243"/>
                  </a:lnTo>
                  <a:lnTo>
                    <a:pt x="72" y="241"/>
                  </a:lnTo>
                  <a:lnTo>
                    <a:pt x="74" y="237"/>
                  </a:lnTo>
                  <a:lnTo>
                    <a:pt x="74" y="234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2"/>
                  </a:lnTo>
                  <a:lnTo>
                    <a:pt x="72" y="208"/>
                  </a:lnTo>
                  <a:lnTo>
                    <a:pt x="69" y="206"/>
                  </a:lnTo>
                  <a:lnTo>
                    <a:pt x="65" y="206"/>
                  </a:lnTo>
                  <a:lnTo>
                    <a:pt x="56" y="206"/>
                  </a:lnTo>
                  <a:lnTo>
                    <a:pt x="56" y="186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9" y="186"/>
                  </a:lnTo>
                  <a:lnTo>
                    <a:pt x="72" y="185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56"/>
                  </a:lnTo>
                  <a:lnTo>
                    <a:pt x="72" y="152"/>
                  </a:lnTo>
                  <a:lnTo>
                    <a:pt x="69" y="150"/>
                  </a:lnTo>
                  <a:lnTo>
                    <a:pt x="65" y="150"/>
                  </a:lnTo>
                  <a:lnTo>
                    <a:pt x="56" y="150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2" y="128"/>
                  </a:lnTo>
                  <a:lnTo>
                    <a:pt x="74" y="125"/>
                  </a:lnTo>
                  <a:lnTo>
                    <a:pt x="74" y="12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2" y="96"/>
                  </a:lnTo>
                  <a:lnTo>
                    <a:pt x="69" y="94"/>
                  </a:lnTo>
                  <a:lnTo>
                    <a:pt x="65" y="94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2" y="72"/>
                  </a:lnTo>
                  <a:lnTo>
                    <a:pt x="74" y="69"/>
                  </a:lnTo>
                  <a:lnTo>
                    <a:pt x="74" y="6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9" y="38"/>
                  </a:lnTo>
                  <a:lnTo>
                    <a:pt x="65" y="38"/>
                  </a:lnTo>
                  <a:lnTo>
                    <a:pt x="56" y="38"/>
                  </a:lnTo>
                  <a:lnTo>
                    <a:pt x="56" y="18"/>
                  </a:lnTo>
                  <a:lnTo>
                    <a:pt x="92" y="18"/>
                  </a:lnTo>
                  <a:lnTo>
                    <a:pt x="92" y="263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35465" y="1629723"/>
            <a:ext cx="1395882" cy="1018999"/>
            <a:chOff x="5656239" y="1350646"/>
            <a:chExt cx="1395882" cy="1018999"/>
          </a:xfrm>
        </p:grpSpPr>
        <p:grpSp>
          <p:nvGrpSpPr>
            <p:cNvPr id="184" name="Group 183"/>
            <p:cNvGrpSpPr/>
            <p:nvPr/>
          </p:nvGrpSpPr>
          <p:grpSpPr>
            <a:xfrm>
              <a:off x="5656239" y="1350646"/>
              <a:ext cx="1395882" cy="1018999"/>
              <a:chOff x="356719" y="1334635"/>
              <a:chExt cx="1395882" cy="1018999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Architect</a:t>
                </a:r>
              </a:p>
            </p:txBody>
          </p:sp>
        </p:grpSp>
        <p:grpSp>
          <p:nvGrpSpPr>
            <p:cNvPr id="104" name="Group 1047"/>
            <p:cNvGrpSpPr>
              <a:grpSpLocks noChangeAspect="1"/>
            </p:cNvGrpSpPr>
            <p:nvPr/>
          </p:nvGrpSpPr>
          <p:grpSpPr bwMode="auto">
            <a:xfrm>
              <a:off x="6183516" y="1538565"/>
              <a:ext cx="443571" cy="344422"/>
              <a:chOff x="281" y="748"/>
              <a:chExt cx="4098" cy="3182"/>
            </a:xfrm>
            <a:solidFill>
              <a:schemeClr val="tx1"/>
            </a:solidFill>
          </p:grpSpPr>
          <p:sp>
            <p:nvSpPr>
              <p:cNvPr id="105" name="Freeform 1049"/>
              <p:cNvSpPr>
                <a:spLocks noEditPoints="1"/>
              </p:cNvSpPr>
              <p:nvPr/>
            </p:nvSpPr>
            <p:spPr bwMode="auto">
              <a:xfrm>
                <a:off x="281" y="748"/>
                <a:ext cx="4098" cy="3182"/>
              </a:xfrm>
              <a:custGeom>
                <a:avLst/>
                <a:gdLst>
                  <a:gd name="T0" fmla="*/ 1653 w 4098"/>
                  <a:gd name="T1" fmla="*/ 2299 h 3182"/>
                  <a:gd name="T2" fmla="*/ 1840 w 4098"/>
                  <a:gd name="T3" fmla="*/ 2488 h 3182"/>
                  <a:gd name="T4" fmla="*/ 3386 w 4098"/>
                  <a:gd name="T5" fmla="*/ 565 h 3182"/>
                  <a:gd name="T6" fmla="*/ 3757 w 4098"/>
                  <a:gd name="T7" fmla="*/ 207 h 3182"/>
                  <a:gd name="T8" fmla="*/ 3727 w 4098"/>
                  <a:gd name="T9" fmla="*/ 225 h 3182"/>
                  <a:gd name="T10" fmla="*/ 3595 w 4098"/>
                  <a:gd name="T11" fmla="*/ 544 h 3182"/>
                  <a:gd name="T12" fmla="*/ 3914 w 4098"/>
                  <a:gd name="T13" fmla="*/ 413 h 3182"/>
                  <a:gd name="T14" fmla="*/ 3933 w 4098"/>
                  <a:gd name="T15" fmla="*/ 382 h 3182"/>
                  <a:gd name="T16" fmla="*/ 3933 w 4098"/>
                  <a:gd name="T17" fmla="*/ 346 h 3182"/>
                  <a:gd name="T18" fmla="*/ 3914 w 4098"/>
                  <a:gd name="T19" fmla="*/ 316 h 3182"/>
                  <a:gd name="T20" fmla="*/ 3824 w 4098"/>
                  <a:gd name="T21" fmla="*/ 225 h 3182"/>
                  <a:gd name="T22" fmla="*/ 3793 w 4098"/>
                  <a:gd name="T23" fmla="*/ 207 h 3182"/>
                  <a:gd name="T24" fmla="*/ 163 w 4098"/>
                  <a:gd name="T25" fmla="*/ 162 h 3182"/>
                  <a:gd name="T26" fmla="*/ 3018 w 4098"/>
                  <a:gd name="T27" fmla="*/ 3018 h 3182"/>
                  <a:gd name="T28" fmla="*/ 1942 w 4098"/>
                  <a:gd name="T29" fmla="*/ 2617 h 3182"/>
                  <a:gd name="T30" fmla="*/ 1911 w 4098"/>
                  <a:gd name="T31" fmla="*/ 2637 h 3182"/>
                  <a:gd name="T32" fmla="*/ 1442 w 4098"/>
                  <a:gd name="T33" fmla="*/ 2791 h 3182"/>
                  <a:gd name="T34" fmla="*/ 1408 w 4098"/>
                  <a:gd name="T35" fmla="*/ 2789 h 3182"/>
                  <a:gd name="T36" fmla="*/ 1372 w 4098"/>
                  <a:gd name="T37" fmla="*/ 2768 h 3182"/>
                  <a:gd name="T38" fmla="*/ 1350 w 4098"/>
                  <a:gd name="T39" fmla="*/ 2730 h 3182"/>
                  <a:gd name="T40" fmla="*/ 1352 w 4098"/>
                  <a:gd name="T41" fmla="*/ 2685 h 3182"/>
                  <a:gd name="T42" fmla="*/ 1511 w 4098"/>
                  <a:gd name="T43" fmla="*/ 2212 h 3182"/>
                  <a:gd name="T44" fmla="*/ 3018 w 4098"/>
                  <a:gd name="T45" fmla="*/ 703 h 3182"/>
                  <a:gd name="T46" fmla="*/ 163 w 4098"/>
                  <a:gd name="T47" fmla="*/ 162 h 3182"/>
                  <a:gd name="T48" fmla="*/ 3100 w 4098"/>
                  <a:gd name="T49" fmla="*/ 0 h 3182"/>
                  <a:gd name="T50" fmla="*/ 3141 w 4098"/>
                  <a:gd name="T51" fmla="*/ 11 h 3182"/>
                  <a:gd name="T52" fmla="*/ 3170 w 4098"/>
                  <a:gd name="T53" fmla="*/ 39 h 3182"/>
                  <a:gd name="T54" fmla="*/ 3182 w 4098"/>
                  <a:gd name="T55" fmla="*/ 82 h 3182"/>
                  <a:gd name="T56" fmla="*/ 3611 w 4098"/>
                  <a:gd name="T57" fmla="*/ 109 h 3182"/>
                  <a:gd name="T58" fmla="*/ 3670 w 4098"/>
                  <a:gd name="T59" fmla="*/ 67 h 3182"/>
                  <a:gd name="T60" fmla="*/ 3738 w 4098"/>
                  <a:gd name="T61" fmla="*/ 44 h 3182"/>
                  <a:gd name="T62" fmla="*/ 3811 w 4098"/>
                  <a:gd name="T63" fmla="*/ 44 h 3182"/>
                  <a:gd name="T64" fmla="*/ 3881 w 4098"/>
                  <a:gd name="T65" fmla="*/ 67 h 3182"/>
                  <a:gd name="T66" fmla="*/ 3939 w 4098"/>
                  <a:gd name="T67" fmla="*/ 109 h 3182"/>
                  <a:gd name="T68" fmla="*/ 4055 w 4098"/>
                  <a:gd name="T69" fmla="*/ 228 h 3182"/>
                  <a:gd name="T70" fmla="*/ 4087 w 4098"/>
                  <a:gd name="T71" fmla="*/ 293 h 3182"/>
                  <a:gd name="T72" fmla="*/ 4098 w 4098"/>
                  <a:gd name="T73" fmla="*/ 365 h 3182"/>
                  <a:gd name="T74" fmla="*/ 4087 w 4098"/>
                  <a:gd name="T75" fmla="*/ 437 h 3182"/>
                  <a:gd name="T76" fmla="*/ 4055 w 4098"/>
                  <a:gd name="T77" fmla="*/ 500 h 3182"/>
                  <a:gd name="T78" fmla="*/ 3182 w 4098"/>
                  <a:gd name="T79" fmla="*/ 1377 h 3182"/>
                  <a:gd name="T80" fmla="*/ 3178 w 4098"/>
                  <a:gd name="T81" fmla="*/ 3121 h 3182"/>
                  <a:gd name="T82" fmla="*/ 3158 w 4098"/>
                  <a:gd name="T83" fmla="*/ 3157 h 3182"/>
                  <a:gd name="T84" fmla="*/ 3122 w 4098"/>
                  <a:gd name="T85" fmla="*/ 3178 h 3182"/>
                  <a:gd name="T86" fmla="*/ 82 w 4098"/>
                  <a:gd name="T87" fmla="*/ 3182 h 3182"/>
                  <a:gd name="T88" fmla="*/ 41 w 4098"/>
                  <a:gd name="T89" fmla="*/ 3171 h 3182"/>
                  <a:gd name="T90" fmla="*/ 11 w 4098"/>
                  <a:gd name="T91" fmla="*/ 3141 h 3182"/>
                  <a:gd name="T92" fmla="*/ 0 w 4098"/>
                  <a:gd name="T93" fmla="*/ 3100 h 3182"/>
                  <a:gd name="T94" fmla="*/ 2 w 4098"/>
                  <a:gd name="T95" fmla="*/ 59 h 3182"/>
                  <a:gd name="T96" fmla="*/ 24 w 4098"/>
                  <a:gd name="T97" fmla="*/ 23 h 3182"/>
                  <a:gd name="T98" fmla="*/ 60 w 4098"/>
                  <a:gd name="T99" fmla="*/ 2 h 3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8" h="3182">
                    <a:moveTo>
                      <a:pt x="3386" y="565"/>
                    </a:moveTo>
                    <a:lnTo>
                      <a:pt x="1653" y="2299"/>
                    </a:lnTo>
                    <a:lnTo>
                      <a:pt x="1558" y="2582"/>
                    </a:lnTo>
                    <a:lnTo>
                      <a:pt x="1840" y="2488"/>
                    </a:lnTo>
                    <a:lnTo>
                      <a:pt x="3574" y="754"/>
                    </a:lnTo>
                    <a:lnTo>
                      <a:pt x="3386" y="565"/>
                    </a:lnTo>
                    <a:close/>
                    <a:moveTo>
                      <a:pt x="3775" y="205"/>
                    </a:moveTo>
                    <a:lnTo>
                      <a:pt x="3757" y="207"/>
                    </a:lnTo>
                    <a:lnTo>
                      <a:pt x="3740" y="213"/>
                    </a:lnTo>
                    <a:lnTo>
                      <a:pt x="3727" y="225"/>
                    </a:lnTo>
                    <a:lnTo>
                      <a:pt x="3502" y="449"/>
                    </a:lnTo>
                    <a:lnTo>
                      <a:pt x="3595" y="544"/>
                    </a:lnTo>
                    <a:lnTo>
                      <a:pt x="3689" y="638"/>
                    </a:lnTo>
                    <a:lnTo>
                      <a:pt x="3914" y="413"/>
                    </a:lnTo>
                    <a:lnTo>
                      <a:pt x="3925" y="398"/>
                    </a:lnTo>
                    <a:lnTo>
                      <a:pt x="3933" y="382"/>
                    </a:lnTo>
                    <a:lnTo>
                      <a:pt x="3935" y="365"/>
                    </a:lnTo>
                    <a:lnTo>
                      <a:pt x="3933" y="346"/>
                    </a:lnTo>
                    <a:lnTo>
                      <a:pt x="3925" y="330"/>
                    </a:lnTo>
                    <a:lnTo>
                      <a:pt x="3914" y="316"/>
                    </a:lnTo>
                    <a:lnTo>
                      <a:pt x="3914" y="316"/>
                    </a:lnTo>
                    <a:lnTo>
                      <a:pt x="3824" y="225"/>
                    </a:lnTo>
                    <a:lnTo>
                      <a:pt x="3809" y="213"/>
                    </a:lnTo>
                    <a:lnTo>
                      <a:pt x="3793" y="207"/>
                    </a:lnTo>
                    <a:lnTo>
                      <a:pt x="3775" y="205"/>
                    </a:lnTo>
                    <a:close/>
                    <a:moveTo>
                      <a:pt x="163" y="162"/>
                    </a:moveTo>
                    <a:lnTo>
                      <a:pt x="163" y="3018"/>
                    </a:lnTo>
                    <a:lnTo>
                      <a:pt x="3018" y="3018"/>
                    </a:lnTo>
                    <a:lnTo>
                      <a:pt x="3018" y="1541"/>
                    </a:lnTo>
                    <a:lnTo>
                      <a:pt x="1942" y="2617"/>
                    </a:lnTo>
                    <a:lnTo>
                      <a:pt x="1929" y="2628"/>
                    </a:lnTo>
                    <a:lnTo>
                      <a:pt x="1911" y="2637"/>
                    </a:lnTo>
                    <a:lnTo>
                      <a:pt x="1455" y="2788"/>
                    </a:lnTo>
                    <a:lnTo>
                      <a:pt x="1442" y="2791"/>
                    </a:lnTo>
                    <a:lnTo>
                      <a:pt x="1429" y="2792"/>
                    </a:lnTo>
                    <a:lnTo>
                      <a:pt x="1408" y="2789"/>
                    </a:lnTo>
                    <a:lnTo>
                      <a:pt x="1388" y="2782"/>
                    </a:lnTo>
                    <a:lnTo>
                      <a:pt x="1372" y="2768"/>
                    </a:lnTo>
                    <a:lnTo>
                      <a:pt x="1357" y="2750"/>
                    </a:lnTo>
                    <a:lnTo>
                      <a:pt x="1350" y="2730"/>
                    </a:lnTo>
                    <a:lnTo>
                      <a:pt x="1347" y="2708"/>
                    </a:lnTo>
                    <a:lnTo>
                      <a:pt x="1352" y="2685"/>
                    </a:lnTo>
                    <a:lnTo>
                      <a:pt x="1504" y="2229"/>
                    </a:lnTo>
                    <a:lnTo>
                      <a:pt x="1511" y="2212"/>
                    </a:lnTo>
                    <a:lnTo>
                      <a:pt x="1524" y="2197"/>
                    </a:lnTo>
                    <a:lnTo>
                      <a:pt x="3018" y="703"/>
                    </a:lnTo>
                    <a:lnTo>
                      <a:pt x="3018" y="162"/>
                    </a:lnTo>
                    <a:lnTo>
                      <a:pt x="163" y="162"/>
                    </a:lnTo>
                    <a:close/>
                    <a:moveTo>
                      <a:pt x="82" y="0"/>
                    </a:moveTo>
                    <a:lnTo>
                      <a:pt x="3100" y="0"/>
                    </a:lnTo>
                    <a:lnTo>
                      <a:pt x="3122" y="2"/>
                    </a:lnTo>
                    <a:lnTo>
                      <a:pt x="3141" y="11"/>
                    </a:lnTo>
                    <a:lnTo>
                      <a:pt x="3158" y="23"/>
                    </a:lnTo>
                    <a:lnTo>
                      <a:pt x="3170" y="39"/>
                    </a:lnTo>
                    <a:lnTo>
                      <a:pt x="3178" y="59"/>
                    </a:lnTo>
                    <a:lnTo>
                      <a:pt x="3182" y="82"/>
                    </a:lnTo>
                    <a:lnTo>
                      <a:pt x="3182" y="539"/>
                    </a:lnTo>
                    <a:lnTo>
                      <a:pt x="3611" y="109"/>
                    </a:lnTo>
                    <a:lnTo>
                      <a:pt x="3639" y="85"/>
                    </a:lnTo>
                    <a:lnTo>
                      <a:pt x="3670" y="67"/>
                    </a:lnTo>
                    <a:lnTo>
                      <a:pt x="3703" y="53"/>
                    </a:lnTo>
                    <a:lnTo>
                      <a:pt x="3738" y="44"/>
                    </a:lnTo>
                    <a:lnTo>
                      <a:pt x="3775" y="42"/>
                    </a:lnTo>
                    <a:lnTo>
                      <a:pt x="3811" y="44"/>
                    </a:lnTo>
                    <a:lnTo>
                      <a:pt x="3847" y="53"/>
                    </a:lnTo>
                    <a:lnTo>
                      <a:pt x="3881" y="67"/>
                    </a:lnTo>
                    <a:lnTo>
                      <a:pt x="3910" y="85"/>
                    </a:lnTo>
                    <a:lnTo>
                      <a:pt x="3939" y="109"/>
                    </a:lnTo>
                    <a:lnTo>
                      <a:pt x="4030" y="201"/>
                    </a:lnTo>
                    <a:lnTo>
                      <a:pt x="4055" y="228"/>
                    </a:lnTo>
                    <a:lnTo>
                      <a:pt x="4073" y="259"/>
                    </a:lnTo>
                    <a:lnTo>
                      <a:pt x="4087" y="293"/>
                    </a:lnTo>
                    <a:lnTo>
                      <a:pt x="4096" y="328"/>
                    </a:lnTo>
                    <a:lnTo>
                      <a:pt x="4098" y="365"/>
                    </a:lnTo>
                    <a:lnTo>
                      <a:pt x="4096" y="401"/>
                    </a:lnTo>
                    <a:lnTo>
                      <a:pt x="4087" y="437"/>
                    </a:lnTo>
                    <a:lnTo>
                      <a:pt x="4073" y="469"/>
                    </a:lnTo>
                    <a:lnTo>
                      <a:pt x="4055" y="500"/>
                    </a:lnTo>
                    <a:lnTo>
                      <a:pt x="4030" y="529"/>
                    </a:lnTo>
                    <a:lnTo>
                      <a:pt x="3182" y="1377"/>
                    </a:lnTo>
                    <a:lnTo>
                      <a:pt x="3182" y="3100"/>
                    </a:lnTo>
                    <a:lnTo>
                      <a:pt x="3178" y="3121"/>
                    </a:lnTo>
                    <a:lnTo>
                      <a:pt x="3170" y="3141"/>
                    </a:lnTo>
                    <a:lnTo>
                      <a:pt x="3158" y="3157"/>
                    </a:lnTo>
                    <a:lnTo>
                      <a:pt x="3141" y="3171"/>
                    </a:lnTo>
                    <a:lnTo>
                      <a:pt x="3122" y="3178"/>
                    </a:lnTo>
                    <a:lnTo>
                      <a:pt x="3100" y="3182"/>
                    </a:lnTo>
                    <a:lnTo>
                      <a:pt x="82" y="3182"/>
                    </a:lnTo>
                    <a:lnTo>
                      <a:pt x="60" y="3178"/>
                    </a:lnTo>
                    <a:lnTo>
                      <a:pt x="41" y="3171"/>
                    </a:lnTo>
                    <a:lnTo>
                      <a:pt x="24" y="3157"/>
                    </a:lnTo>
                    <a:lnTo>
                      <a:pt x="11" y="3141"/>
                    </a:lnTo>
                    <a:lnTo>
                      <a:pt x="2" y="3121"/>
                    </a:lnTo>
                    <a:lnTo>
                      <a:pt x="0" y="3100"/>
                    </a:lnTo>
                    <a:lnTo>
                      <a:pt x="0" y="82"/>
                    </a:lnTo>
                    <a:lnTo>
                      <a:pt x="2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1" y="11"/>
                    </a:lnTo>
                    <a:lnTo>
                      <a:pt x="60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106" name="Freeform 1050"/>
              <p:cNvSpPr>
                <a:spLocks/>
              </p:cNvSpPr>
              <p:nvPr/>
            </p:nvSpPr>
            <p:spPr bwMode="auto">
              <a:xfrm>
                <a:off x="2668" y="1258"/>
                <a:ext cx="241" cy="163"/>
              </a:xfrm>
              <a:custGeom>
                <a:avLst/>
                <a:gdLst>
                  <a:gd name="T0" fmla="*/ 82 w 241"/>
                  <a:gd name="T1" fmla="*/ 0 h 163"/>
                  <a:gd name="T2" fmla="*/ 159 w 241"/>
                  <a:gd name="T3" fmla="*/ 0 h 163"/>
                  <a:gd name="T4" fmla="*/ 181 w 241"/>
                  <a:gd name="T5" fmla="*/ 3 h 163"/>
                  <a:gd name="T6" fmla="*/ 201 w 241"/>
                  <a:gd name="T7" fmla="*/ 11 h 163"/>
                  <a:gd name="T8" fmla="*/ 217 w 241"/>
                  <a:gd name="T9" fmla="*/ 24 h 163"/>
                  <a:gd name="T10" fmla="*/ 230 w 241"/>
                  <a:gd name="T11" fmla="*/ 40 h 163"/>
                  <a:gd name="T12" fmla="*/ 238 w 241"/>
                  <a:gd name="T13" fmla="*/ 60 h 163"/>
                  <a:gd name="T14" fmla="*/ 241 w 241"/>
                  <a:gd name="T15" fmla="*/ 81 h 163"/>
                  <a:gd name="T16" fmla="*/ 238 w 241"/>
                  <a:gd name="T17" fmla="*/ 103 h 163"/>
                  <a:gd name="T18" fmla="*/ 230 w 241"/>
                  <a:gd name="T19" fmla="*/ 123 h 163"/>
                  <a:gd name="T20" fmla="*/ 217 w 241"/>
                  <a:gd name="T21" fmla="*/ 139 h 163"/>
                  <a:gd name="T22" fmla="*/ 201 w 241"/>
                  <a:gd name="T23" fmla="*/ 152 h 163"/>
                  <a:gd name="T24" fmla="*/ 181 w 241"/>
                  <a:gd name="T25" fmla="*/ 160 h 163"/>
                  <a:gd name="T26" fmla="*/ 159 w 241"/>
                  <a:gd name="T27" fmla="*/ 163 h 163"/>
                  <a:gd name="T28" fmla="*/ 82 w 241"/>
                  <a:gd name="T29" fmla="*/ 163 h 163"/>
                  <a:gd name="T30" fmla="*/ 59 w 241"/>
                  <a:gd name="T31" fmla="*/ 160 h 163"/>
                  <a:gd name="T32" fmla="*/ 41 w 241"/>
                  <a:gd name="T33" fmla="*/ 152 h 163"/>
                  <a:gd name="T34" fmla="*/ 23 w 241"/>
                  <a:gd name="T35" fmla="*/ 139 h 163"/>
                  <a:gd name="T36" fmla="*/ 11 w 241"/>
                  <a:gd name="T37" fmla="*/ 123 h 163"/>
                  <a:gd name="T38" fmla="*/ 2 w 241"/>
                  <a:gd name="T39" fmla="*/ 103 h 163"/>
                  <a:gd name="T40" fmla="*/ 0 w 241"/>
                  <a:gd name="T41" fmla="*/ 81 h 163"/>
                  <a:gd name="T42" fmla="*/ 2 w 241"/>
                  <a:gd name="T43" fmla="*/ 60 h 163"/>
                  <a:gd name="T44" fmla="*/ 11 w 241"/>
                  <a:gd name="T45" fmla="*/ 40 h 163"/>
                  <a:gd name="T46" fmla="*/ 23 w 241"/>
                  <a:gd name="T47" fmla="*/ 24 h 163"/>
                  <a:gd name="T48" fmla="*/ 41 w 241"/>
                  <a:gd name="T49" fmla="*/ 11 h 163"/>
                  <a:gd name="T50" fmla="*/ 59 w 241"/>
                  <a:gd name="T51" fmla="*/ 3 h 163"/>
                  <a:gd name="T52" fmla="*/ 82 w 241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1" h="163">
                    <a:moveTo>
                      <a:pt x="82" y="0"/>
                    </a:moveTo>
                    <a:lnTo>
                      <a:pt x="159" y="0"/>
                    </a:lnTo>
                    <a:lnTo>
                      <a:pt x="181" y="3"/>
                    </a:lnTo>
                    <a:lnTo>
                      <a:pt x="201" y="11"/>
                    </a:lnTo>
                    <a:lnTo>
                      <a:pt x="217" y="24"/>
                    </a:lnTo>
                    <a:lnTo>
                      <a:pt x="230" y="40"/>
                    </a:lnTo>
                    <a:lnTo>
                      <a:pt x="238" y="60"/>
                    </a:lnTo>
                    <a:lnTo>
                      <a:pt x="241" y="81"/>
                    </a:lnTo>
                    <a:lnTo>
                      <a:pt x="238" y="103"/>
                    </a:lnTo>
                    <a:lnTo>
                      <a:pt x="230" y="123"/>
                    </a:lnTo>
                    <a:lnTo>
                      <a:pt x="217" y="139"/>
                    </a:lnTo>
                    <a:lnTo>
                      <a:pt x="201" y="152"/>
                    </a:lnTo>
                    <a:lnTo>
                      <a:pt x="181" y="160"/>
                    </a:lnTo>
                    <a:lnTo>
                      <a:pt x="159" y="163"/>
                    </a:lnTo>
                    <a:lnTo>
                      <a:pt x="82" y="163"/>
                    </a:lnTo>
                    <a:lnTo>
                      <a:pt x="59" y="160"/>
                    </a:lnTo>
                    <a:lnTo>
                      <a:pt x="41" y="152"/>
                    </a:lnTo>
                    <a:lnTo>
                      <a:pt x="23" y="139"/>
                    </a:lnTo>
                    <a:lnTo>
                      <a:pt x="11" y="123"/>
                    </a:lnTo>
                    <a:lnTo>
                      <a:pt x="2" y="103"/>
                    </a:lnTo>
                    <a:lnTo>
                      <a:pt x="0" y="81"/>
                    </a:lnTo>
                    <a:lnTo>
                      <a:pt x="2" y="60"/>
                    </a:lnTo>
                    <a:lnTo>
                      <a:pt x="11" y="40"/>
                    </a:lnTo>
                    <a:lnTo>
                      <a:pt x="23" y="24"/>
                    </a:lnTo>
                    <a:lnTo>
                      <a:pt x="41" y="11"/>
                    </a:lnTo>
                    <a:lnTo>
                      <a:pt x="59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107" name="Freeform 1051"/>
              <p:cNvSpPr>
                <a:spLocks/>
              </p:cNvSpPr>
              <p:nvPr/>
            </p:nvSpPr>
            <p:spPr bwMode="auto">
              <a:xfrm>
                <a:off x="826" y="1258"/>
                <a:ext cx="1651" cy="163"/>
              </a:xfrm>
              <a:custGeom>
                <a:avLst/>
                <a:gdLst>
                  <a:gd name="T0" fmla="*/ 81 w 1651"/>
                  <a:gd name="T1" fmla="*/ 0 h 163"/>
                  <a:gd name="T2" fmla="*/ 1569 w 1651"/>
                  <a:gd name="T3" fmla="*/ 0 h 163"/>
                  <a:gd name="T4" fmla="*/ 1591 w 1651"/>
                  <a:gd name="T5" fmla="*/ 3 h 163"/>
                  <a:gd name="T6" fmla="*/ 1610 w 1651"/>
                  <a:gd name="T7" fmla="*/ 11 h 163"/>
                  <a:gd name="T8" fmla="*/ 1627 w 1651"/>
                  <a:gd name="T9" fmla="*/ 24 h 163"/>
                  <a:gd name="T10" fmla="*/ 1639 w 1651"/>
                  <a:gd name="T11" fmla="*/ 40 h 163"/>
                  <a:gd name="T12" fmla="*/ 1648 w 1651"/>
                  <a:gd name="T13" fmla="*/ 60 h 163"/>
                  <a:gd name="T14" fmla="*/ 1651 w 1651"/>
                  <a:gd name="T15" fmla="*/ 81 h 163"/>
                  <a:gd name="T16" fmla="*/ 1648 w 1651"/>
                  <a:gd name="T17" fmla="*/ 103 h 163"/>
                  <a:gd name="T18" fmla="*/ 1639 w 1651"/>
                  <a:gd name="T19" fmla="*/ 123 h 163"/>
                  <a:gd name="T20" fmla="*/ 1627 w 1651"/>
                  <a:gd name="T21" fmla="*/ 139 h 163"/>
                  <a:gd name="T22" fmla="*/ 1610 w 1651"/>
                  <a:gd name="T23" fmla="*/ 152 h 163"/>
                  <a:gd name="T24" fmla="*/ 1591 w 1651"/>
                  <a:gd name="T25" fmla="*/ 160 h 163"/>
                  <a:gd name="T26" fmla="*/ 1569 w 1651"/>
                  <a:gd name="T27" fmla="*/ 163 h 163"/>
                  <a:gd name="T28" fmla="*/ 81 w 1651"/>
                  <a:gd name="T29" fmla="*/ 163 h 163"/>
                  <a:gd name="T30" fmla="*/ 60 w 1651"/>
                  <a:gd name="T31" fmla="*/ 160 h 163"/>
                  <a:gd name="T32" fmla="*/ 40 w 1651"/>
                  <a:gd name="T33" fmla="*/ 152 h 163"/>
                  <a:gd name="T34" fmla="*/ 24 w 1651"/>
                  <a:gd name="T35" fmla="*/ 139 h 163"/>
                  <a:gd name="T36" fmla="*/ 11 w 1651"/>
                  <a:gd name="T37" fmla="*/ 123 h 163"/>
                  <a:gd name="T38" fmla="*/ 3 w 1651"/>
                  <a:gd name="T39" fmla="*/ 103 h 163"/>
                  <a:gd name="T40" fmla="*/ 0 w 1651"/>
                  <a:gd name="T41" fmla="*/ 81 h 163"/>
                  <a:gd name="T42" fmla="*/ 3 w 1651"/>
                  <a:gd name="T43" fmla="*/ 60 h 163"/>
                  <a:gd name="T44" fmla="*/ 11 w 1651"/>
                  <a:gd name="T45" fmla="*/ 40 h 163"/>
                  <a:gd name="T46" fmla="*/ 24 w 1651"/>
                  <a:gd name="T47" fmla="*/ 24 h 163"/>
                  <a:gd name="T48" fmla="*/ 40 w 1651"/>
                  <a:gd name="T49" fmla="*/ 11 h 163"/>
                  <a:gd name="T50" fmla="*/ 60 w 1651"/>
                  <a:gd name="T51" fmla="*/ 3 h 163"/>
                  <a:gd name="T52" fmla="*/ 81 w 1651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1" h="163">
                    <a:moveTo>
                      <a:pt x="81" y="0"/>
                    </a:moveTo>
                    <a:lnTo>
                      <a:pt x="1569" y="0"/>
                    </a:lnTo>
                    <a:lnTo>
                      <a:pt x="1591" y="3"/>
                    </a:lnTo>
                    <a:lnTo>
                      <a:pt x="1610" y="11"/>
                    </a:lnTo>
                    <a:lnTo>
                      <a:pt x="1627" y="24"/>
                    </a:lnTo>
                    <a:lnTo>
                      <a:pt x="1639" y="40"/>
                    </a:lnTo>
                    <a:lnTo>
                      <a:pt x="1648" y="60"/>
                    </a:lnTo>
                    <a:lnTo>
                      <a:pt x="1651" y="81"/>
                    </a:lnTo>
                    <a:lnTo>
                      <a:pt x="1648" y="103"/>
                    </a:lnTo>
                    <a:lnTo>
                      <a:pt x="1639" y="123"/>
                    </a:lnTo>
                    <a:lnTo>
                      <a:pt x="1627" y="139"/>
                    </a:lnTo>
                    <a:lnTo>
                      <a:pt x="1610" y="152"/>
                    </a:lnTo>
                    <a:lnTo>
                      <a:pt x="1591" y="160"/>
                    </a:lnTo>
                    <a:lnTo>
                      <a:pt x="1569" y="163"/>
                    </a:lnTo>
                    <a:lnTo>
                      <a:pt x="81" y="163"/>
                    </a:lnTo>
                    <a:lnTo>
                      <a:pt x="60" y="160"/>
                    </a:lnTo>
                    <a:lnTo>
                      <a:pt x="40" y="152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1"/>
                    </a:lnTo>
                    <a:lnTo>
                      <a:pt x="3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108" name="Freeform 1052"/>
              <p:cNvSpPr>
                <a:spLocks/>
              </p:cNvSpPr>
              <p:nvPr/>
            </p:nvSpPr>
            <p:spPr bwMode="auto">
              <a:xfrm>
                <a:off x="826" y="1734"/>
                <a:ext cx="1572" cy="163"/>
              </a:xfrm>
              <a:custGeom>
                <a:avLst/>
                <a:gdLst>
                  <a:gd name="T0" fmla="*/ 81 w 1572"/>
                  <a:gd name="T1" fmla="*/ 0 h 163"/>
                  <a:gd name="T2" fmla="*/ 1492 w 1572"/>
                  <a:gd name="T3" fmla="*/ 0 h 163"/>
                  <a:gd name="T4" fmla="*/ 1513 w 1572"/>
                  <a:gd name="T5" fmla="*/ 2 h 163"/>
                  <a:gd name="T6" fmla="*/ 1533 w 1572"/>
                  <a:gd name="T7" fmla="*/ 11 h 163"/>
                  <a:gd name="T8" fmla="*/ 1549 w 1572"/>
                  <a:gd name="T9" fmla="*/ 24 h 163"/>
                  <a:gd name="T10" fmla="*/ 1561 w 1572"/>
                  <a:gd name="T11" fmla="*/ 40 h 163"/>
                  <a:gd name="T12" fmla="*/ 1570 w 1572"/>
                  <a:gd name="T13" fmla="*/ 60 h 163"/>
                  <a:gd name="T14" fmla="*/ 1572 w 1572"/>
                  <a:gd name="T15" fmla="*/ 81 h 163"/>
                  <a:gd name="T16" fmla="*/ 1570 w 1572"/>
                  <a:gd name="T17" fmla="*/ 103 h 163"/>
                  <a:gd name="T18" fmla="*/ 1561 w 1572"/>
                  <a:gd name="T19" fmla="*/ 123 h 163"/>
                  <a:gd name="T20" fmla="*/ 1549 w 1572"/>
                  <a:gd name="T21" fmla="*/ 139 h 163"/>
                  <a:gd name="T22" fmla="*/ 1533 w 1572"/>
                  <a:gd name="T23" fmla="*/ 151 h 163"/>
                  <a:gd name="T24" fmla="*/ 1513 w 1572"/>
                  <a:gd name="T25" fmla="*/ 160 h 163"/>
                  <a:gd name="T26" fmla="*/ 1492 w 1572"/>
                  <a:gd name="T27" fmla="*/ 163 h 163"/>
                  <a:gd name="T28" fmla="*/ 81 w 1572"/>
                  <a:gd name="T29" fmla="*/ 163 h 163"/>
                  <a:gd name="T30" fmla="*/ 60 w 1572"/>
                  <a:gd name="T31" fmla="*/ 160 h 163"/>
                  <a:gd name="T32" fmla="*/ 40 w 1572"/>
                  <a:gd name="T33" fmla="*/ 151 h 163"/>
                  <a:gd name="T34" fmla="*/ 24 w 1572"/>
                  <a:gd name="T35" fmla="*/ 139 h 163"/>
                  <a:gd name="T36" fmla="*/ 11 w 1572"/>
                  <a:gd name="T37" fmla="*/ 123 h 163"/>
                  <a:gd name="T38" fmla="*/ 3 w 1572"/>
                  <a:gd name="T39" fmla="*/ 103 h 163"/>
                  <a:gd name="T40" fmla="*/ 0 w 1572"/>
                  <a:gd name="T41" fmla="*/ 81 h 163"/>
                  <a:gd name="T42" fmla="*/ 3 w 1572"/>
                  <a:gd name="T43" fmla="*/ 60 h 163"/>
                  <a:gd name="T44" fmla="*/ 11 w 1572"/>
                  <a:gd name="T45" fmla="*/ 40 h 163"/>
                  <a:gd name="T46" fmla="*/ 24 w 1572"/>
                  <a:gd name="T47" fmla="*/ 24 h 163"/>
                  <a:gd name="T48" fmla="*/ 40 w 1572"/>
                  <a:gd name="T49" fmla="*/ 11 h 163"/>
                  <a:gd name="T50" fmla="*/ 60 w 1572"/>
                  <a:gd name="T51" fmla="*/ 2 h 163"/>
                  <a:gd name="T52" fmla="*/ 81 w 1572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72" h="163">
                    <a:moveTo>
                      <a:pt x="81" y="0"/>
                    </a:moveTo>
                    <a:lnTo>
                      <a:pt x="1492" y="0"/>
                    </a:lnTo>
                    <a:lnTo>
                      <a:pt x="1513" y="2"/>
                    </a:lnTo>
                    <a:lnTo>
                      <a:pt x="1533" y="11"/>
                    </a:lnTo>
                    <a:lnTo>
                      <a:pt x="1549" y="24"/>
                    </a:lnTo>
                    <a:lnTo>
                      <a:pt x="1561" y="40"/>
                    </a:lnTo>
                    <a:lnTo>
                      <a:pt x="1570" y="60"/>
                    </a:lnTo>
                    <a:lnTo>
                      <a:pt x="1572" y="81"/>
                    </a:lnTo>
                    <a:lnTo>
                      <a:pt x="1570" y="103"/>
                    </a:lnTo>
                    <a:lnTo>
                      <a:pt x="1561" y="123"/>
                    </a:lnTo>
                    <a:lnTo>
                      <a:pt x="1549" y="139"/>
                    </a:lnTo>
                    <a:lnTo>
                      <a:pt x="1533" y="151"/>
                    </a:lnTo>
                    <a:lnTo>
                      <a:pt x="1513" y="160"/>
                    </a:lnTo>
                    <a:lnTo>
                      <a:pt x="1492" y="163"/>
                    </a:lnTo>
                    <a:lnTo>
                      <a:pt x="81" y="163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1"/>
                    </a:lnTo>
                    <a:lnTo>
                      <a:pt x="3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109" name="Freeform 1053"/>
              <p:cNvSpPr>
                <a:spLocks/>
              </p:cNvSpPr>
              <p:nvPr/>
            </p:nvSpPr>
            <p:spPr bwMode="auto">
              <a:xfrm>
                <a:off x="826" y="2210"/>
                <a:ext cx="1062" cy="162"/>
              </a:xfrm>
              <a:custGeom>
                <a:avLst/>
                <a:gdLst>
                  <a:gd name="T0" fmla="*/ 81 w 1062"/>
                  <a:gd name="T1" fmla="*/ 0 h 162"/>
                  <a:gd name="T2" fmla="*/ 981 w 1062"/>
                  <a:gd name="T3" fmla="*/ 0 h 162"/>
                  <a:gd name="T4" fmla="*/ 1002 w 1062"/>
                  <a:gd name="T5" fmla="*/ 2 h 162"/>
                  <a:gd name="T6" fmla="*/ 1022 w 1062"/>
                  <a:gd name="T7" fmla="*/ 11 h 162"/>
                  <a:gd name="T8" fmla="*/ 1038 w 1062"/>
                  <a:gd name="T9" fmla="*/ 23 h 162"/>
                  <a:gd name="T10" fmla="*/ 1051 w 1062"/>
                  <a:gd name="T11" fmla="*/ 39 h 162"/>
                  <a:gd name="T12" fmla="*/ 1059 w 1062"/>
                  <a:gd name="T13" fmla="*/ 59 h 162"/>
                  <a:gd name="T14" fmla="*/ 1062 w 1062"/>
                  <a:gd name="T15" fmla="*/ 80 h 162"/>
                  <a:gd name="T16" fmla="*/ 1059 w 1062"/>
                  <a:gd name="T17" fmla="*/ 103 h 162"/>
                  <a:gd name="T18" fmla="*/ 1051 w 1062"/>
                  <a:gd name="T19" fmla="*/ 123 h 162"/>
                  <a:gd name="T20" fmla="*/ 1038 w 1062"/>
                  <a:gd name="T21" fmla="*/ 139 h 162"/>
                  <a:gd name="T22" fmla="*/ 1022 w 1062"/>
                  <a:gd name="T23" fmla="*/ 151 h 162"/>
                  <a:gd name="T24" fmla="*/ 1002 w 1062"/>
                  <a:gd name="T25" fmla="*/ 160 h 162"/>
                  <a:gd name="T26" fmla="*/ 981 w 1062"/>
                  <a:gd name="T27" fmla="*/ 162 h 162"/>
                  <a:gd name="T28" fmla="*/ 81 w 1062"/>
                  <a:gd name="T29" fmla="*/ 162 h 162"/>
                  <a:gd name="T30" fmla="*/ 60 w 1062"/>
                  <a:gd name="T31" fmla="*/ 160 h 162"/>
                  <a:gd name="T32" fmla="*/ 40 w 1062"/>
                  <a:gd name="T33" fmla="*/ 151 h 162"/>
                  <a:gd name="T34" fmla="*/ 24 w 1062"/>
                  <a:gd name="T35" fmla="*/ 139 h 162"/>
                  <a:gd name="T36" fmla="*/ 11 w 1062"/>
                  <a:gd name="T37" fmla="*/ 123 h 162"/>
                  <a:gd name="T38" fmla="*/ 3 w 1062"/>
                  <a:gd name="T39" fmla="*/ 103 h 162"/>
                  <a:gd name="T40" fmla="*/ 0 w 1062"/>
                  <a:gd name="T41" fmla="*/ 80 h 162"/>
                  <a:gd name="T42" fmla="*/ 3 w 1062"/>
                  <a:gd name="T43" fmla="*/ 59 h 162"/>
                  <a:gd name="T44" fmla="*/ 11 w 1062"/>
                  <a:gd name="T45" fmla="*/ 39 h 162"/>
                  <a:gd name="T46" fmla="*/ 24 w 1062"/>
                  <a:gd name="T47" fmla="*/ 23 h 162"/>
                  <a:gd name="T48" fmla="*/ 40 w 1062"/>
                  <a:gd name="T49" fmla="*/ 11 h 162"/>
                  <a:gd name="T50" fmla="*/ 60 w 1062"/>
                  <a:gd name="T51" fmla="*/ 2 h 162"/>
                  <a:gd name="T52" fmla="*/ 81 w 1062"/>
                  <a:gd name="T5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62" h="162">
                    <a:moveTo>
                      <a:pt x="81" y="0"/>
                    </a:moveTo>
                    <a:lnTo>
                      <a:pt x="981" y="0"/>
                    </a:lnTo>
                    <a:lnTo>
                      <a:pt x="1002" y="2"/>
                    </a:lnTo>
                    <a:lnTo>
                      <a:pt x="1022" y="11"/>
                    </a:lnTo>
                    <a:lnTo>
                      <a:pt x="1038" y="23"/>
                    </a:lnTo>
                    <a:lnTo>
                      <a:pt x="1051" y="39"/>
                    </a:lnTo>
                    <a:lnTo>
                      <a:pt x="1059" y="59"/>
                    </a:lnTo>
                    <a:lnTo>
                      <a:pt x="1062" y="80"/>
                    </a:lnTo>
                    <a:lnTo>
                      <a:pt x="1059" y="103"/>
                    </a:lnTo>
                    <a:lnTo>
                      <a:pt x="1051" y="123"/>
                    </a:lnTo>
                    <a:lnTo>
                      <a:pt x="1038" y="139"/>
                    </a:lnTo>
                    <a:lnTo>
                      <a:pt x="1022" y="151"/>
                    </a:lnTo>
                    <a:lnTo>
                      <a:pt x="1002" y="160"/>
                    </a:lnTo>
                    <a:lnTo>
                      <a:pt x="981" y="162"/>
                    </a:lnTo>
                    <a:lnTo>
                      <a:pt x="81" y="162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0"/>
                    </a:lnTo>
                    <a:lnTo>
                      <a:pt x="3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110" name="Freeform 1054"/>
              <p:cNvSpPr>
                <a:spLocks/>
              </p:cNvSpPr>
              <p:nvPr/>
            </p:nvSpPr>
            <p:spPr bwMode="auto">
              <a:xfrm>
                <a:off x="826" y="2677"/>
                <a:ext cx="673" cy="162"/>
              </a:xfrm>
              <a:custGeom>
                <a:avLst/>
                <a:gdLst>
                  <a:gd name="T0" fmla="*/ 81 w 673"/>
                  <a:gd name="T1" fmla="*/ 0 h 162"/>
                  <a:gd name="T2" fmla="*/ 591 w 673"/>
                  <a:gd name="T3" fmla="*/ 0 h 162"/>
                  <a:gd name="T4" fmla="*/ 614 w 673"/>
                  <a:gd name="T5" fmla="*/ 2 h 162"/>
                  <a:gd name="T6" fmla="*/ 633 w 673"/>
                  <a:gd name="T7" fmla="*/ 11 h 162"/>
                  <a:gd name="T8" fmla="*/ 650 w 673"/>
                  <a:gd name="T9" fmla="*/ 23 h 162"/>
                  <a:gd name="T10" fmla="*/ 662 w 673"/>
                  <a:gd name="T11" fmla="*/ 39 h 162"/>
                  <a:gd name="T12" fmla="*/ 671 w 673"/>
                  <a:gd name="T13" fmla="*/ 59 h 162"/>
                  <a:gd name="T14" fmla="*/ 673 w 673"/>
                  <a:gd name="T15" fmla="*/ 80 h 162"/>
                  <a:gd name="T16" fmla="*/ 671 w 673"/>
                  <a:gd name="T17" fmla="*/ 103 h 162"/>
                  <a:gd name="T18" fmla="*/ 662 w 673"/>
                  <a:gd name="T19" fmla="*/ 123 h 162"/>
                  <a:gd name="T20" fmla="*/ 650 w 673"/>
                  <a:gd name="T21" fmla="*/ 139 h 162"/>
                  <a:gd name="T22" fmla="*/ 632 w 673"/>
                  <a:gd name="T23" fmla="*/ 151 h 162"/>
                  <a:gd name="T24" fmla="*/ 614 w 673"/>
                  <a:gd name="T25" fmla="*/ 160 h 162"/>
                  <a:gd name="T26" fmla="*/ 591 w 673"/>
                  <a:gd name="T27" fmla="*/ 162 h 162"/>
                  <a:gd name="T28" fmla="*/ 81 w 673"/>
                  <a:gd name="T29" fmla="*/ 162 h 162"/>
                  <a:gd name="T30" fmla="*/ 60 w 673"/>
                  <a:gd name="T31" fmla="*/ 160 h 162"/>
                  <a:gd name="T32" fmla="*/ 40 w 673"/>
                  <a:gd name="T33" fmla="*/ 151 h 162"/>
                  <a:gd name="T34" fmla="*/ 24 w 673"/>
                  <a:gd name="T35" fmla="*/ 139 h 162"/>
                  <a:gd name="T36" fmla="*/ 11 w 673"/>
                  <a:gd name="T37" fmla="*/ 123 h 162"/>
                  <a:gd name="T38" fmla="*/ 3 w 673"/>
                  <a:gd name="T39" fmla="*/ 103 h 162"/>
                  <a:gd name="T40" fmla="*/ 0 w 673"/>
                  <a:gd name="T41" fmla="*/ 80 h 162"/>
                  <a:gd name="T42" fmla="*/ 3 w 673"/>
                  <a:gd name="T43" fmla="*/ 59 h 162"/>
                  <a:gd name="T44" fmla="*/ 11 w 673"/>
                  <a:gd name="T45" fmla="*/ 39 h 162"/>
                  <a:gd name="T46" fmla="*/ 24 w 673"/>
                  <a:gd name="T47" fmla="*/ 23 h 162"/>
                  <a:gd name="T48" fmla="*/ 40 w 673"/>
                  <a:gd name="T49" fmla="*/ 11 h 162"/>
                  <a:gd name="T50" fmla="*/ 60 w 673"/>
                  <a:gd name="T51" fmla="*/ 2 h 162"/>
                  <a:gd name="T52" fmla="*/ 81 w 673"/>
                  <a:gd name="T5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3" h="162">
                    <a:moveTo>
                      <a:pt x="81" y="0"/>
                    </a:moveTo>
                    <a:lnTo>
                      <a:pt x="591" y="0"/>
                    </a:lnTo>
                    <a:lnTo>
                      <a:pt x="614" y="2"/>
                    </a:lnTo>
                    <a:lnTo>
                      <a:pt x="633" y="11"/>
                    </a:lnTo>
                    <a:lnTo>
                      <a:pt x="650" y="23"/>
                    </a:lnTo>
                    <a:lnTo>
                      <a:pt x="662" y="39"/>
                    </a:lnTo>
                    <a:lnTo>
                      <a:pt x="671" y="59"/>
                    </a:lnTo>
                    <a:lnTo>
                      <a:pt x="673" y="80"/>
                    </a:lnTo>
                    <a:lnTo>
                      <a:pt x="671" y="103"/>
                    </a:lnTo>
                    <a:lnTo>
                      <a:pt x="662" y="123"/>
                    </a:lnTo>
                    <a:lnTo>
                      <a:pt x="650" y="139"/>
                    </a:lnTo>
                    <a:lnTo>
                      <a:pt x="632" y="151"/>
                    </a:lnTo>
                    <a:lnTo>
                      <a:pt x="614" y="160"/>
                    </a:lnTo>
                    <a:lnTo>
                      <a:pt x="591" y="162"/>
                    </a:lnTo>
                    <a:lnTo>
                      <a:pt x="81" y="162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0"/>
                    </a:lnTo>
                    <a:lnTo>
                      <a:pt x="3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133361" y="1629723"/>
            <a:ext cx="1395882" cy="1018999"/>
            <a:chOff x="2109389" y="1350646"/>
            <a:chExt cx="1395882" cy="1018999"/>
          </a:xfrm>
        </p:grpSpPr>
        <p:grpSp>
          <p:nvGrpSpPr>
            <p:cNvPr id="166" name="Group 165"/>
            <p:cNvGrpSpPr/>
            <p:nvPr/>
          </p:nvGrpSpPr>
          <p:grpSpPr>
            <a:xfrm>
              <a:off x="2109389" y="1350646"/>
              <a:ext cx="1395882" cy="1018999"/>
              <a:chOff x="356719" y="1334635"/>
              <a:chExt cx="1395882" cy="1018999"/>
            </a:xfrm>
          </p:grpSpPr>
          <p:sp>
            <p:nvSpPr>
              <p:cNvPr id="167" name="Oval 166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Aviation</a:t>
                </a:r>
              </a:p>
            </p:txBody>
          </p:sp>
        </p:grpSp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436" y="1544100"/>
              <a:ext cx="377825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395480" y="3047156"/>
            <a:ext cx="1395882" cy="1024354"/>
            <a:chOff x="7395480" y="2604499"/>
            <a:chExt cx="1395882" cy="1024354"/>
          </a:xfrm>
        </p:grpSpPr>
        <p:grpSp>
          <p:nvGrpSpPr>
            <p:cNvPr id="196" name="Group 195"/>
            <p:cNvGrpSpPr/>
            <p:nvPr/>
          </p:nvGrpSpPr>
          <p:grpSpPr>
            <a:xfrm>
              <a:off x="7395480" y="2604499"/>
              <a:ext cx="1395882" cy="1024354"/>
              <a:chOff x="356719" y="1329280"/>
              <a:chExt cx="1395882" cy="1024354"/>
            </a:xfrm>
          </p:grpSpPr>
          <p:sp>
            <p:nvSpPr>
              <p:cNvPr id="197" name="Oval 196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Nursing</a:t>
                </a:r>
              </a:p>
            </p:txBody>
          </p:sp>
        </p:grpSp>
        <p:pic>
          <p:nvPicPr>
            <p:cNvPr id="1028" name="Picture 4" descr="Image result for Nursing icon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331" y="2720387"/>
              <a:ext cx="454025" cy="45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72058" y="4322444"/>
            <a:ext cx="1395882" cy="1270575"/>
            <a:chOff x="356652" y="3791884"/>
            <a:chExt cx="1395882" cy="1270575"/>
          </a:xfrm>
        </p:grpSpPr>
        <p:grpSp>
          <p:nvGrpSpPr>
            <p:cNvPr id="163" name="Group 162"/>
            <p:cNvGrpSpPr/>
            <p:nvPr/>
          </p:nvGrpSpPr>
          <p:grpSpPr>
            <a:xfrm>
              <a:off x="356652" y="3791884"/>
              <a:ext cx="1395882" cy="1270575"/>
              <a:chOff x="356719" y="1329280"/>
              <a:chExt cx="1395882" cy="1270575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356719" y="2015080"/>
                <a:ext cx="1395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Dental Nursing</a:t>
                </a:r>
              </a:p>
            </p:txBody>
          </p:sp>
        </p:grpSp>
        <p:pic>
          <p:nvPicPr>
            <p:cNvPr id="1030" name="Picture 6" descr="Image result for Dental icon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58" y="4000210"/>
              <a:ext cx="298607" cy="33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426950" y="1621686"/>
            <a:ext cx="1395882" cy="1024354"/>
            <a:chOff x="3903502" y="4649134"/>
            <a:chExt cx="1395882" cy="1024354"/>
          </a:xfrm>
        </p:grpSpPr>
        <p:grpSp>
          <p:nvGrpSpPr>
            <p:cNvPr id="181" name="Group 180"/>
            <p:cNvGrpSpPr/>
            <p:nvPr/>
          </p:nvGrpSpPr>
          <p:grpSpPr>
            <a:xfrm>
              <a:off x="3903502" y="4649134"/>
              <a:ext cx="1395882" cy="1024354"/>
              <a:chOff x="356719" y="1329280"/>
              <a:chExt cx="1395882" cy="1024354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Hairdressing</a:t>
                </a:r>
              </a:p>
            </p:txBody>
          </p:sp>
        </p:grpSp>
        <p:pic>
          <p:nvPicPr>
            <p:cNvPr id="1034" name="Picture 10" descr="Related image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849" y="4791257"/>
              <a:ext cx="423863" cy="42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Title 1">
            <a:extLst>
              <a:ext uri="{FF2B5EF4-FFF2-40B4-BE49-F238E27FC236}">
                <a16:creationId xmlns:a16="http://schemas.microsoft.com/office/drawing/2014/main" id="{88245A34-1DFA-4A00-BDAB-0A5DBD90F76B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rgbClr val="2F8FD1"/>
                </a:solidFill>
              </a:rPr>
              <a:t>What kind of apprenticeships are there?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E7839EE-303C-4424-832D-A3332B555B2F}"/>
              </a:ext>
            </a:extLst>
          </p:cNvPr>
          <p:cNvSpPr txBox="1"/>
          <p:nvPr/>
        </p:nvSpPr>
        <p:spPr>
          <a:xfrm>
            <a:off x="3840271" y="5719739"/>
            <a:ext cx="5031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2F8FD1"/>
                </a:solidFill>
              </a:rPr>
              <a:t>And many more….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F74D485F-F6AC-4A0B-8FD0-1EB670554205}"/>
              </a:ext>
            </a:extLst>
          </p:cNvPr>
          <p:cNvGrpSpPr/>
          <p:nvPr/>
        </p:nvGrpSpPr>
        <p:grpSpPr>
          <a:xfrm>
            <a:off x="3922309" y="1629723"/>
            <a:ext cx="1395882" cy="1018999"/>
            <a:chOff x="3903502" y="1793304"/>
            <a:chExt cx="1395882" cy="1018999"/>
          </a:xfrm>
        </p:grpSpPr>
        <p:grpSp>
          <p:nvGrpSpPr>
            <p:cNvPr id="175" name="Group 174"/>
            <p:cNvGrpSpPr/>
            <p:nvPr/>
          </p:nvGrpSpPr>
          <p:grpSpPr>
            <a:xfrm>
              <a:off x="3903502" y="1793304"/>
              <a:ext cx="1395882" cy="1018999"/>
              <a:chOff x="356719" y="1334635"/>
              <a:chExt cx="1395882" cy="1018999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Horticulture</a:t>
                </a:r>
              </a:p>
            </p:txBody>
          </p:sp>
        </p:grpSp>
        <p:pic>
          <p:nvPicPr>
            <p:cNvPr id="10" name="Graphic 9" descr="Plant">
              <a:extLst>
                <a:ext uri="{FF2B5EF4-FFF2-40B4-BE49-F238E27FC236}">
                  <a16:creationId xmlns:a16="http://schemas.microsoft.com/office/drawing/2014/main" id="{D6BBCF6C-64CB-42D6-984C-8E67724A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24893" y="1870808"/>
              <a:ext cx="553099" cy="553099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F2F82E42-EB12-48E1-9E69-EFD9924ADB72}"/>
              </a:ext>
            </a:extLst>
          </p:cNvPr>
          <p:cNvGrpSpPr/>
          <p:nvPr/>
        </p:nvGrpSpPr>
        <p:grpSpPr>
          <a:xfrm>
            <a:off x="356652" y="1678376"/>
            <a:ext cx="1395882" cy="1018999"/>
            <a:chOff x="356652" y="1793304"/>
            <a:chExt cx="1395882" cy="1018999"/>
          </a:xfrm>
        </p:grpSpPr>
        <p:grpSp>
          <p:nvGrpSpPr>
            <p:cNvPr id="157" name="Group 156"/>
            <p:cNvGrpSpPr/>
            <p:nvPr/>
          </p:nvGrpSpPr>
          <p:grpSpPr>
            <a:xfrm>
              <a:off x="356652" y="1793304"/>
              <a:ext cx="1395882" cy="1018999"/>
              <a:chOff x="356719" y="1334635"/>
              <a:chExt cx="1395882" cy="1018999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Accounting</a:t>
                </a:r>
              </a:p>
            </p:txBody>
          </p:sp>
        </p:grpSp>
        <p:pic>
          <p:nvPicPr>
            <p:cNvPr id="15" name="Graphic 14" descr="Calculator">
              <a:extLst>
                <a:ext uri="{FF2B5EF4-FFF2-40B4-BE49-F238E27FC236}">
                  <a16:creationId xmlns:a16="http://schemas.microsoft.com/office/drawing/2014/main" id="{9C549CED-1CCA-42F8-8890-866E65A4F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5245" y="1844824"/>
              <a:ext cx="580149" cy="580149"/>
            </a:xfrm>
            <a:prstGeom prst="rect">
              <a:avLst/>
            </a:prstGeom>
          </p:spPr>
        </p:pic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79AF7CB0-5C0A-48A7-837B-93A24F41A940}"/>
              </a:ext>
            </a:extLst>
          </p:cNvPr>
          <p:cNvGrpSpPr/>
          <p:nvPr/>
        </p:nvGrpSpPr>
        <p:grpSpPr>
          <a:xfrm>
            <a:off x="3906713" y="4348811"/>
            <a:ext cx="1395882" cy="1265220"/>
            <a:chOff x="7421117" y="1804458"/>
            <a:chExt cx="1395882" cy="1265220"/>
          </a:xfrm>
        </p:grpSpPr>
        <p:grpSp>
          <p:nvGrpSpPr>
            <p:cNvPr id="193" name="Group 192"/>
            <p:cNvGrpSpPr/>
            <p:nvPr/>
          </p:nvGrpSpPr>
          <p:grpSpPr>
            <a:xfrm>
              <a:off x="7421117" y="1804458"/>
              <a:ext cx="1395882" cy="1265220"/>
              <a:chOff x="356719" y="1334635"/>
              <a:chExt cx="1395882" cy="1265220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356719" y="2015080"/>
                <a:ext cx="1395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Creative &amp; Digital</a:t>
                </a:r>
              </a:p>
            </p:txBody>
          </p:sp>
        </p:grpSp>
        <p:pic>
          <p:nvPicPr>
            <p:cNvPr id="23" name="Graphic 22" descr="Video camera">
              <a:extLst>
                <a:ext uri="{FF2B5EF4-FFF2-40B4-BE49-F238E27FC236}">
                  <a16:creationId xmlns:a16="http://schemas.microsoft.com/office/drawing/2014/main" id="{0BE5DECA-74CF-4B69-8940-F8E082190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73349" y="1852293"/>
              <a:ext cx="568595" cy="568595"/>
            </a:xfrm>
            <a:prstGeom prst="rect">
              <a:avLst/>
            </a:prstGeom>
          </p:spPr>
        </p:pic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4BD95BDD-F696-44A2-B78B-C6514503C5ED}"/>
              </a:ext>
            </a:extLst>
          </p:cNvPr>
          <p:cNvGrpSpPr/>
          <p:nvPr/>
        </p:nvGrpSpPr>
        <p:grpSpPr>
          <a:xfrm>
            <a:off x="331015" y="3036002"/>
            <a:ext cx="1395882" cy="1024354"/>
            <a:chOff x="331015" y="3036002"/>
            <a:chExt cx="1395882" cy="1024354"/>
          </a:xfrm>
        </p:grpSpPr>
        <p:grpSp>
          <p:nvGrpSpPr>
            <p:cNvPr id="8" name="Group 7"/>
            <p:cNvGrpSpPr/>
            <p:nvPr/>
          </p:nvGrpSpPr>
          <p:grpSpPr>
            <a:xfrm>
              <a:off x="331015" y="3036002"/>
              <a:ext cx="1395882" cy="1024354"/>
              <a:chOff x="331015" y="2593345"/>
              <a:chExt cx="1395882" cy="1024354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331015" y="2593345"/>
                <a:ext cx="1395882" cy="1024354"/>
                <a:chOff x="356719" y="1329280"/>
                <a:chExt cx="1395882" cy="1024354"/>
              </a:xfrm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762000" y="1329280"/>
                  <a:ext cx="685800" cy="685800"/>
                </a:xfrm>
                <a:prstGeom prst="ellipse">
                  <a:avLst/>
                </a:prstGeom>
                <a:noFill/>
                <a:ln w="19050">
                  <a:solidFill>
                    <a:srgbClr val="2F8F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162" name="TextBox 161"/>
                <p:cNvSpPr txBox="1"/>
                <p:nvPr/>
              </p:nvSpPr>
              <p:spPr>
                <a:xfrm>
                  <a:off x="356719" y="2015080"/>
                  <a:ext cx="139588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2F8FD1"/>
                      </a:solidFill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Teaching</a:t>
                  </a:r>
                </a:p>
              </p:txBody>
            </p:sp>
          </p:grpSp>
          <p:sp>
            <p:nvSpPr>
              <p:cNvPr id="208" name="Freeform 74"/>
              <p:cNvSpPr>
                <a:spLocks/>
              </p:cNvSpPr>
              <p:nvPr/>
            </p:nvSpPr>
            <p:spPr bwMode="auto">
              <a:xfrm>
                <a:off x="1132156" y="2880315"/>
                <a:ext cx="13520" cy="56332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  <p:pic>
          <p:nvPicPr>
            <p:cNvPr id="25" name="Graphic 24" descr="Classroom">
              <a:extLst>
                <a:ext uri="{FF2B5EF4-FFF2-40B4-BE49-F238E27FC236}">
                  <a16:creationId xmlns:a16="http://schemas.microsoft.com/office/drawing/2014/main" id="{1B2DD1BD-D2B3-4086-89F9-756F7DCD6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88677" y="3121188"/>
              <a:ext cx="531832" cy="531832"/>
            </a:xfrm>
            <a:prstGeom prst="rect">
              <a:avLst/>
            </a:prstGeom>
          </p:spPr>
        </p:pic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F00E8A9C-7113-4B62-9CB1-88715339589E}"/>
              </a:ext>
            </a:extLst>
          </p:cNvPr>
          <p:cNvGrpSpPr/>
          <p:nvPr/>
        </p:nvGrpSpPr>
        <p:grpSpPr>
          <a:xfrm>
            <a:off x="5596638" y="4387539"/>
            <a:ext cx="1395882" cy="1270575"/>
            <a:chOff x="5656239" y="4234541"/>
            <a:chExt cx="1395882" cy="1270575"/>
          </a:xfrm>
        </p:grpSpPr>
        <p:grpSp>
          <p:nvGrpSpPr>
            <p:cNvPr id="190" name="Group 189"/>
            <p:cNvGrpSpPr/>
            <p:nvPr/>
          </p:nvGrpSpPr>
          <p:grpSpPr>
            <a:xfrm>
              <a:off x="5656239" y="4234541"/>
              <a:ext cx="1395882" cy="1270575"/>
              <a:chOff x="356719" y="1329280"/>
              <a:chExt cx="1395882" cy="1270575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56719" y="2015080"/>
                <a:ext cx="1395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Legal Services</a:t>
                </a:r>
              </a:p>
            </p:txBody>
          </p:sp>
        </p:grpSp>
        <p:pic>
          <p:nvPicPr>
            <p:cNvPr id="27" name="Graphic 26" descr="Scales of justice">
              <a:extLst>
                <a:ext uri="{FF2B5EF4-FFF2-40B4-BE49-F238E27FC236}">
                  <a16:creationId xmlns:a16="http://schemas.microsoft.com/office/drawing/2014/main" id="{5792FF89-4CE8-48BF-A0D6-41E2AAB4F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092952" y="4281888"/>
              <a:ext cx="571662" cy="571662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A8B39DF3-5556-43AE-B8F7-A95A13864C4D}"/>
              </a:ext>
            </a:extLst>
          </p:cNvPr>
          <p:cNvGrpSpPr/>
          <p:nvPr/>
        </p:nvGrpSpPr>
        <p:grpSpPr>
          <a:xfrm>
            <a:off x="5606339" y="3027726"/>
            <a:ext cx="1395882" cy="1024354"/>
            <a:chOff x="7421117" y="4245695"/>
            <a:chExt cx="1395882" cy="1024354"/>
          </a:xfrm>
        </p:grpSpPr>
        <p:grpSp>
          <p:nvGrpSpPr>
            <p:cNvPr id="199" name="Group 198"/>
            <p:cNvGrpSpPr/>
            <p:nvPr/>
          </p:nvGrpSpPr>
          <p:grpSpPr>
            <a:xfrm>
              <a:off x="7421117" y="4245695"/>
              <a:ext cx="1395882" cy="1024354"/>
              <a:chOff x="356719" y="1329280"/>
              <a:chExt cx="1395882" cy="1024354"/>
            </a:xfrm>
          </p:grpSpPr>
          <p:sp>
            <p:nvSpPr>
              <p:cNvPr id="200" name="Oval 199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Journalism</a:t>
                </a:r>
              </a:p>
            </p:txBody>
          </p:sp>
        </p:grpSp>
        <p:pic>
          <p:nvPicPr>
            <p:cNvPr id="29" name="Graphic 28" descr="Typewriter">
              <a:extLst>
                <a:ext uri="{FF2B5EF4-FFF2-40B4-BE49-F238E27FC236}">
                  <a16:creationId xmlns:a16="http://schemas.microsoft.com/office/drawing/2014/main" id="{0D9AA339-1995-4C0C-A1E2-5E0A77F2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848344" y="4293096"/>
              <a:ext cx="610534" cy="610534"/>
            </a:xfrm>
            <a:prstGeom prst="rect">
              <a:avLst/>
            </a:prstGeom>
          </p:spPr>
        </p:pic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F8E299F-9D00-4756-9D12-C8ADAE5BFC37}"/>
              </a:ext>
            </a:extLst>
          </p:cNvPr>
          <p:cNvGrpSpPr/>
          <p:nvPr/>
        </p:nvGrpSpPr>
        <p:grpSpPr>
          <a:xfrm>
            <a:off x="7280203" y="4353396"/>
            <a:ext cx="1752600" cy="1270575"/>
            <a:chOff x="5486400" y="3036002"/>
            <a:chExt cx="1752600" cy="1270575"/>
          </a:xfrm>
        </p:grpSpPr>
        <p:grpSp>
          <p:nvGrpSpPr>
            <p:cNvPr id="187" name="Group 186"/>
            <p:cNvGrpSpPr/>
            <p:nvPr/>
          </p:nvGrpSpPr>
          <p:grpSpPr>
            <a:xfrm>
              <a:off x="5486400" y="3036002"/>
              <a:ext cx="1752600" cy="1270575"/>
              <a:chOff x="212517" y="1329280"/>
              <a:chExt cx="1752600" cy="1270575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12517" y="2015080"/>
                <a:ext cx="175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Project management</a:t>
                </a:r>
              </a:p>
            </p:txBody>
          </p:sp>
        </p:grpSp>
        <p:pic>
          <p:nvPicPr>
            <p:cNvPr id="31" name="Graphic 30" descr="Playbook">
              <a:extLst>
                <a:ext uri="{FF2B5EF4-FFF2-40B4-BE49-F238E27FC236}">
                  <a16:creationId xmlns:a16="http://schemas.microsoft.com/office/drawing/2014/main" id="{31E9FBAD-E75A-4B79-8EDC-E4343109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076383" y="3087801"/>
              <a:ext cx="604800" cy="604800"/>
            </a:xfrm>
            <a:prstGeom prst="rect">
              <a:avLst/>
            </a:prstGeom>
          </p:spPr>
        </p:pic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256C41D-E5B5-4A50-8994-F6E785AB2A9C}"/>
              </a:ext>
            </a:extLst>
          </p:cNvPr>
          <p:cNvGrpSpPr/>
          <p:nvPr/>
        </p:nvGrpSpPr>
        <p:grpSpPr>
          <a:xfrm>
            <a:off x="2080174" y="3074944"/>
            <a:ext cx="1395882" cy="1024354"/>
            <a:chOff x="2083752" y="4257497"/>
            <a:chExt cx="1395882" cy="1024354"/>
          </a:xfrm>
        </p:grpSpPr>
        <p:grpSp>
          <p:nvGrpSpPr>
            <p:cNvPr id="172" name="Group 171"/>
            <p:cNvGrpSpPr/>
            <p:nvPr/>
          </p:nvGrpSpPr>
          <p:grpSpPr>
            <a:xfrm>
              <a:off x="2083752" y="4257497"/>
              <a:ext cx="1395882" cy="1024354"/>
              <a:chOff x="356719" y="1329280"/>
              <a:chExt cx="1395882" cy="1024354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356719" y="2015080"/>
                <a:ext cx="13958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Hospitality</a:t>
                </a:r>
              </a:p>
            </p:txBody>
          </p:sp>
        </p:grpSp>
        <p:pic>
          <p:nvPicPr>
            <p:cNvPr id="227" name="Graphic 226" descr="Fork">
              <a:extLst>
                <a:ext uri="{FF2B5EF4-FFF2-40B4-BE49-F238E27FC236}">
                  <a16:creationId xmlns:a16="http://schemas.microsoft.com/office/drawing/2014/main" id="{087A0F9F-D06F-4C1F-8ACE-E03AA8129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571694" y="4365104"/>
              <a:ext cx="488138" cy="48813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387E7F-ED3A-4FA9-B6EE-54F184062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4"/>
    </mc:Choice>
    <mc:Fallback xmlns="">
      <p:transition spd="slow" advTm="7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" y="2423326"/>
            <a:ext cx="1313884" cy="65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57" y="3241975"/>
            <a:ext cx="1080925" cy="5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009" y="4322007"/>
            <a:ext cx="856872" cy="99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239" y="4985164"/>
            <a:ext cx="1385881" cy="6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940" y="4938832"/>
            <a:ext cx="1138034" cy="8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100" y="2323461"/>
            <a:ext cx="1369703" cy="67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430" y="4329259"/>
            <a:ext cx="1508411" cy="74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964" y="5788929"/>
            <a:ext cx="1191534" cy="7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091" y="4427751"/>
            <a:ext cx="1225039" cy="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809" y="3078404"/>
            <a:ext cx="911654" cy="7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818" y="1235319"/>
            <a:ext cx="1593174" cy="72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975" y="5166665"/>
            <a:ext cx="1501291" cy="7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532" y="2606902"/>
            <a:ext cx="1080357" cy="66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99" y="3789040"/>
            <a:ext cx="1127901" cy="63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0699" y="1633841"/>
            <a:ext cx="1135761" cy="79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28"/>
          <a:stretch/>
        </p:blipFill>
        <p:spPr bwMode="auto">
          <a:xfrm>
            <a:off x="7571779" y="2497200"/>
            <a:ext cx="1572221" cy="6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889030" y="6021028"/>
            <a:ext cx="2383560" cy="5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85836" y="3278570"/>
            <a:ext cx="16668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rolls-royce.jp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614" y="3353533"/>
            <a:ext cx="1776196" cy="934679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977542" y="3832611"/>
            <a:ext cx="1771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01458" y="3921949"/>
            <a:ext cx="17716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RBS.jp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56" y="2914506"/>
            <a:ext cx="1064369" cy="792088"/>
          </a:xfrm>
          <a:prstGeom prst="rect">
            <a:avLst/>
          </a:prstGeom>
        </p:spPr>
      </p:pic>
      <p:pic>
        <p:nvPicPr>
          <p:cNvPr id="29" name="Picture 28" descr="Pets at Home.bmp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180" y="2292572"/>
            <a:ext cx="812118" cy="959776"/>
          </a:xfrm>
          <a:prstGeom prst="rect">
            <a:avLst/>
          </a:prstGeom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8696" y="4519033"/>
            <a:ext cx="1152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912425" y="3151675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Starbucks.bmp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424113" y="5340534"/>
            <a:ext cx="956199" cy="93562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225321" y="1896454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87859" y="1489975"/>
            <a:ext cx="3057605" cy="82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D7BD6E9-75B0-49BB-9334-671A22D46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b="1" dirty="0">
                <a:solidFill>
                  <a:srgbClr val="2F8FD1"/>
                </a:solidFill>
              </a:rPr>
              <a:t>Which employers offer apprenticeships?</a:t>
            </a:r>
            <a:br>
              <a:rPr lang="en-GB" altLang="en-US" b="1" dirty="0">
                <a:solidFill>
                  <a:srgbClr val="2F8FD1"/>
                </a:solidFill>
              </a:rPr>
            </a:br>
            <a:endParaRPr lang="en-GB" altLang="en-US" b="1" dirty="0">
              <a:solidFill>
                <a:srgbClr val="2F8FD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7FF95D-935D-4A12-921D-B3CC7EA2269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910" y="5023318"/>
            <a:ext cx="1385881" cy="65744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3162680-3892-49B4-AD82-7AE1BE59813E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995" y="947111"/>
            <a:ext cx="2094197" cy="72728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52EDB28-503D-4745-A5C9-D4F2BFB2913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157" y="1023387"/>
            <a:ext cx="1152525" cy="6990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396F87-CC4B-4675-9BF4-3547A30EA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35"/>
    </mc:Choice>
    <mc:Fallback xmlns="">
      <p:transition spd="slow" advTm="11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0751" y="1350420"/>
            <a:ext cx="7642498" cy="876202"/>
            <a:chOff x="723900" y="2038350"/>
            <a:chExt cx="7696200" cy="381000"/>
          </a:xfrm>
        </p:grpSpPr>
        <p:sp>
          <p:nvSpPr>
            <p:cNvPr id="2" name="Rectangle 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900" y="2038350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47956" y="4657624"/>
            <a:ext cx="7678453" cy="830780"/>
            <a:chOff x="723900" y="2038350"/>
            <a:chExt cx="7696200" cy="381000"/>
          </a:xfrm>
        </p:grpSpPr>
        <p:sp>
          <p:nvSpPr>
            <p:cNvPr id="82" name="Rectangle 8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3900" y="2038350"/>
              <a:ext cx="7696200" cy="2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214" y="2387618"/>
            <a:ext cx="1799359" cy="2100673"/>
            <a:chOff x="1465069" y="2428875"/>
            <a:chExt cx="1409878" cy="1600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465069" y="2428875"/>
              <a:ext cx="1409878" cy="1600200"/>
              <a:chOff x="722928" y="819150"/>
              <a:chExt cx="7697172" cy="16002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22928" y="1598579"/>
                <a:ext cx="7696201" cy="703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Intermediate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2</a:t>
                </a:r>
              </a:p>
            </p:txBody>
          </p:sp>
        </p:grp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1896521" y="2647787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9509" y="2387618"/>
            <a:ext cx="1799131" cy="2079292"/>
            <a:chOff x="3084141" y="2428875"/>
            <a:chExt cx="1409878" cy="1600200"/>
          </a:xfrm>
        </p:grpSpPr>
        <p:grpSp>
          <p:nvGrpSpPr>
            <p:cNvPr id="72" name="Group 71"/>
            <p:cNvGrpSpPr/>
            <p:nvPr/>
          </p:nvGrpSpPr>
          <p:grpSpPr>
            <a:xfrm>
              <a:off x="3084141" y="2428875"/>
              <a:ext cx="1409878" cy="1600200"/>
              <a:chOff x="722928" y="819150"/>
              <a:chExt cx="7697172" cy="1600200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22928" y="1591722"/>
                <a:ext cx="7696201" cy="71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Advanced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3</a:t>
                </a:r>
              </a:p>
            </p:txBody>
          </p:sp>
        </p:grp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3515593" y="2647786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49761" y="2394409"/>
            <a:ext cx="1798904" cy="2063309"/>
            <a:chOff x="4703034" y="2428875"/>
            <a:chExt cx="1409879" cy="1600200"/>
          </a:xfrm>
        </p:grpSpPr>
        <p:grpSp>
          <p:nvGrpSpPr>
            <p:cNvPr id="75" name="Group 74"/>
            <p:cNvGrpSpPr/>
            <p:nvPr/>
          </p:nvGrpSpPr>
          <p:grpSpPr>
            <a:xfrm>
              <a:off x="4703034" y="2428875"/>
              <a:ext cx="1409879" cy="1600200"/>
              <a:chOff x="722924" y="819150"/>
              <a:chExt cx="7697176" cy="1600200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22924" y="1615134"/>
                <a:ext cx="7696201" cy="71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Higher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4-7</a:t>
                </a:r>
              </a:p>
            </p:txBody>
          </p:sp>
        </p:grp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5134487" y="2647785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78300" y="2369275"/>
            <a:ext cx="1848342" cy="2097635"/>
            <a:chOff x="6324600" y="2428875"/>
            <a:chExt cx="1409878" cy="1600200"/>
          </a:xfrm>
        </p:grpSpPr>
        <p:grpSp>
          <p:nvGrpSpPr>
            <p:cNvPr id="78" name="Group 77"/>
            <p:cNvGrpSpPr/>
            <p:nvPr/>
          </p:nvGrpSpPr>
          <p:grpSpPr>
            <a:xfrm>
              <a:off x="6324600" y="2428875"/>
              <a:ext cx="1409878" cy="1600200"/>
              <a:chOff x="722928" y="819150"/>
              <a:chExt cx="7697172" cy="1600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2928" y="1598959"/>
                <a:ext cx="7696202" cy="70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Degree apprenticeship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6 &amp; 7</a:t>
                </a:r>
              </a:p>
            </p:txBody>
          </p:sp>
        </p:grp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6756052" y="2647108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FEEE60-FFAC-4AA1-B59E-45B6049CEDA1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>
                <a:solidFill>
                  <a:srgbClr val="2F8FD1"/>
                </a:solidFill>
              </a:rPr>
              <a:t>The levels of apprenticeships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AE7FCF-94B2-4694-9C5C-8F2B71175374}"/>
              </a:ext>
            </a:extLst>
          </p:cNvPr>
          <p:cNvGrpSpPr/>
          <p:nvPr/>
        </p:nvGrpSpPr>
        <p:grpSpPr>
          <a:xfrm>
            <a:off x="761519" y="1499547"/>
            <a:ext cx="7678452" cy="876202"/>
            <a:chOff x="659866" y="1826038"/>
            <a:chExt cx="7735340" cy="381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B3D918-F210-403B-9A8B-8A0D693589E2}"/>
                </a:ext>
              </a:extLst>
            </p:cNvPr>
            <p:cNvSpPr/>
            <p:nvPr/>
          </p:nvSpPr>
          <p:spPr>
            <a:xfrm>
              <a:off x="659866" y="1826038"/>
              <a:ext cx="7696200" cy="3810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C84960-286F-47F2-860A-FE59DBFD15A2}"/>
                </a:ext>
              </a:extLst>
            </p:cNvPr>
            <p:cNvSpPr txBox="1"/>
            <p:nvPr/>
          </p:nvSpPr>
          <p:spPr>
            <a:xfrm>
              <a:off x="699006" y="1877279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65559A-1614-465A-80FC-8D7DF6ABBB50}"/>
              </a:ext>
            </a:extLst>
          </p:cNvPr>
          <p:cNvGrpSpPr/>
          <p:nvPr/>
        </p:nvGrpSpPr>
        <p:grpSpPr>
          <a:xfrm>
            <a:off x="675949" y="4814670"/>
            <a:ext cx="7750460" cy="830780"/>
            <a:chOff x="971600" y="5661897"/>
            <a:chExt cx="7750460" cy="8307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D96611-6E5E-47ED-9486-3EA4D253C976}"/>
                </a:ext>
              </a:extLst>
            </p:cNvPr>
            <p:cNvSpPr/>
            <p:nvPr/>
          </p:nvSpPr>
          <p:spPr>
            <a:xfrm>
              <a:off x="1043608" y="5661897"/>
              <a:ext cx="7678452" cy="83078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AA1144-3F40-4C2A-9C9F-119092C3FE95}"/>
                </a:ext>
              </a:extLst>
            </p:cNvPr>
            <p:cNvSpPr txBox="1"/>
            <p:nvPr/>
          </p:nvSpPr>
          <p:spPr>
            <a:xfrm>
              <a:off x="971600" y="5784721"/>
              <a:ext cx="7678452" cy="5225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25C642-B078-4D48-9761-31E6128FF9BE}"/>
              </a:ext>
            </a:extLst>
          </p:cNvPr>
          <p:cNvGrpSpPr/>
          <p:nvPr/>
        </p:nvGrpSpPr>
        <p:grpSpPr>
          <a:xfrm>
            <a:off x="761519" y="2569906"/>
            <a:ext cx="1799359" cy="2100673"/>
            <a:chOff x="722928" y="819150"/>
            <a:chExt cx="7697172" cy="1600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2BF68FA-5326-49AA-BA3A-99CC2D37CDE1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4E42CE-2A77-440C-A3EB-7686854CA16C}"/>
                </a:ext>
              </a:extLst>
            </p:cNvPr>
            <p:cNvSpPr txBox="1"/>
            <p:nvPr/>
          </p:nvSpPr>
          <p:spPr>
            <a:xfrm>
              <a:off x="722928" y="1598579"/>
              <a:ext cx="7696201" cy="7033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Intermediate 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9185FB-F80A-4B5C-B314-708AF658283C}"/>
              </a:ext>
            </a:extLst>
          </p:cNvPr>
          <p:cNvGrpSpPr/>
          <p:nvPr/>
        </p:nvGrpSpPr>
        <p:grpSpPr>
          <a:xfrm>
            <a:off x="2690285" y="2573754"/>
            <a:ext cx="1799131" cy="2079292"/>
            <a:chOff x="722928" y="819150"/>
            <a:chExt cx="7697172" cy="16002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6C226A-337D-4563-9C5C-139A8DE530DB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E6E90-9AE2-43C6-A677-8CBB143303D1}"/>
                </a:ext>
              </a:extLst>
            </p:cNvPr>
            <p:cNvSpPr txBox="1"/>
            <p:nvPr/>
          </p:nvSpPr>
          <p:spPr>
            <a:xfrm>
              <a:off x="722928" y="1591722"/>
              <a:ext cx="7696201" cy="710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Advanced </a:t>
              </a:r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0ACC54-1237-4714-8BCF-173A4891538C}"/>
              </a:ext>
            </a:extLst>
          </p:cNvPr>
          <p:cNvGrpSpPr/>
          <p:nvPr/>
        </p:nvGrpSpPr>
        <p:grpSpPr>
          <a:xfrm>
            <a:off x="4658145" y="2577481"/>
            <a:ext cx="1798904" cy="2063309"/>
            <a:chOff x="722924" y="819150"/>
            <a:chExt cx="7697176" cy="16002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B8E31A-29F9-41FB-8CD2-DBD9E0CD04E9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DD0B58-C4CF-4EEE-A889-46AC7AFB6E62}"/>
                </a:ext>
              </a:extLst>
            </p:cNvPr>
            <p:cNvSpPr txBox="1"/>
            <p:nvPr/>
          </p:nvSpPr>
          <p:spPr>
            <a:xfrm>
              <a:off x="722924" y="1615134"/>
              <a:ext cx="7696201" cy="71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Higher</a:t>
              </a:r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4-7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06E1CA-6ABF-4B1F-9246-0FAEB92AFF64}"/>
              </a:ext>
            </a:extLst>
          </p:cNvPr>
          <p:cNvGrpSpPr/>
          <p:nvPr/>
        </p:nvGrpSpPr>
        <p:grpSpPr>
          <a:xfrm>
            <a:off x="6594541" y="2564582"/>
            <a:ext cx="1848342" cy="2097635"/>
            <a:chOff x="722928" y="819150"/>
            <a:chExt cx="7697172" cy="1600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7AF5AD-54ED-4E84-93B4-EDC4C367E193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529FF1-2256-4B62-82D4-D59F29CFA02C}"/>
                </a:ext>
              </a:extLst>
            </p:cNvPr>
            <p:cNvSpPr txBox="1"/>
            <p:nvPr/>
          </p:nvSpPr>
          <p:spPr>
            <a:xfrm>
              <a:off x="722928" y="1598959"/>
              <a:ext cx="7696202" cy="70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Degree </a:t>
              </a:r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apprenticeship</a:t>
              </a:r>
            </a:p>
            <a:p>
              <a:pPr algn="ctr"/>
              <a:r>
                <a:rPr lang="en-US" dirty="0">
                  <a:solidFill>
                    <a:srgbClr val="2F8FD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6 &amp; 7</a:t>
              </a: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8D4F839D-C3AF-4882-B183-1E7ADE0341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6983" y="2723951"/>
            <a:ext cx="782216" cy="78221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994A2F2-93F9-43CC-BBB3-336A09FBB8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1070" y="2736128"/>
            <a:ext cx="789737" cy="78973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2314657-6974-4B40-A881-D48F3F0DC2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1398" y="2717899"/>
            <a:ext cx="789737" cy="78973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617EF995-7B28-4DEA-A450-DCADBBFEDE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414" y="2717899"/>
            <a:ext cx="780988" cy="78098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AA8B2D5-9ED0-4B5B-A564-B0C7D4DCC32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8520" y="2733768"/>
            <a:ext cx="780988" cy="78098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971840C-91AC-478A-AFAF-4B6CA0D155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53013" y="2736129"/>
            <a:ext cx="789736" cy="7897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CDD150-98D5-4840-B427-CBDD6E884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9"/>
    </mc:Choice>
    <mc:Fallback xmlns="">
      <p:transition spd="slow" advTm="6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Off-the-job training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CEDBB-CA13-4381-A5C9-DFDA956CDBD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F313B09-8613-4408-A8B8-9E5C518E9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730664"/>
              </p:ext>
            </p:extLst>
          </p:nvPr>
        </p:nvGraphicFramePr>
        <p:xfrm>
          <a:off x="2641949" y="2202526"/>
          <a:ext cx="4088871" cy="245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4B2EA7-1428-4768-9698-B90725FFB806}"/>
              </a:ext>
            </a:extLst>
          </p:cNvPr>
          <p:cNvSpPr txBox="1"/>
          <p:nvPr/>
        </p:nvSpPr>
        <p:spPr>
          <a:xfrm>
            <a:off x="5940152" y="3008565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Online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D7EC5-019A-41F9-96F3-D39062542884}"/>
              </a:ext>
            </a:extLst>
          </p:cNvPr>
          <p:cNvSpPr txBox="1"/>
          <p:nvPr/>
        </p:nvSpPr>
        <p:spPr>
          <a:xfrm>
            <a:off x="5886096" y="5405982"/>
            <a:ext cx="2599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Attend college or training provider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469F9-5BCB-4980-B0CC-22BE911F761C}"/>
              </a:ext>
            </a:extLst>
          </p:cNvPr>
          <p:cNvSpPr txBox="1"/>
          <p:nvPr/>
        </p:nvSpPr>
        <p:spPr>
          <a:xfrm>
            <a:off x="572541" y="5337346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Classroom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FF4F2-1FE5-4555-AF63-A5B9965957E8}"/>
              </a:ext>
            </a:extLst>
          </p:cNvPr>
          <p:cNvSpPr txBox="1"/>
          <p:nvPr/>
        </p:nvSpPr>
        <p:spPr>
          <a:xfrm>
            <a:off x="604490" y="3026749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Workplace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97EAB-417D-419C-BDB0-1D741C10F502}"/>
              </a:ext>
            </a:extLst>
          </p:cNvPr>
          <p:cNvSpPr txBox="1"/>
          <p:nvPr/>
        </p:nvSpPr>
        <p:spPr>
          <a:xfrm>
            <a:off x="3257905" y="3429000"/>
            <a:ext cx="259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20% of your time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off-the-job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learning</a:t>
            </a:r>
          </a:p>
        </p:txBody>
      </p:sp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D635116A-5F7A-4DED-9095-40761E8EF5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60" y="1271208"/>
            <a:ext cx="2597350" cy="1707434"/>
          </a:xfrm>
          <a:prstGeom prst="rect">
            <a:avLst/>
          </a:prstGeom>
        </p:spPr>
      </p:pic>
      <p:pic>
        <p:nvPicPr>
          <p:cNvPr id="1028" name="Picture 4" descr="When Everything Goes Right in the Classroom | Faculty Focus">
            <a:extLst>
              <a:ext uri="{FF2B5EF4-FFF2-40B4-BE49-F238E27FC236}">
                <a16:creationId xmlns:a16="http://schemas.microsoft.com/office/drawing/2014/main" id="{4DB60877-843A-46FE-A49D-41FC869B4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17" y="3555948"/>
            <a:ext cx="2651406" cy="17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oman placing sticky notes on wall">
            <a:extLst>
              <a:ext uri="{FF2B5EF4-FFF2-40B4-BE49-F238E27FC236}">
                <a16:creationId xmlns:a16="http://schemas.microsoft.com/office/drawing/2014/main" id="{E824EB20-1A07-4978-A5B4-C295FC90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820" y="3555948"/>
            <a:ext cx="2635682" cy="17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ilver MacBook beside space gray iPhone 6 and clear drinking glass on brown wooden top">
            <a:extLst>
              <a:ext uri="{FF2B5EF4-FFF2-40B4-BE49-F238E27FC236}">
                <a16:creationId xmlns:a16="http://schemas.microsoft.com/office/drawing/2014/main" id="{CAEC6B1E-5941-4CDE-BDB1-3A6E926F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264" y="1279700"/>
            <a:ext cx="2597350" cy="16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23505F-776A-43ED-B5F7-EE390390E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9"/>
    </mc:Choice>
    <mc:Fallback xmlns="">
      <p:transition spd="slow" advTm="37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C698-1117-44A9-9F96-F5F1895D6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96533"/>
            <a:ext cx="5544616" cy="800219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Do your research – where to look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6734BD-8708-441D-8555-D7221F0E2311}"/>
              </a:ext>
            </a:extLst>
          </p:cNvPr>
          <p:cNvSpPr/>
          <p:nvPr/>
        </p:nvSpPr>
        <p:spPr>
          <a:xfrm>
            <a:off x="207730" y="3535406"/>
            <a:ext cx="4796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/>
                </a:solidFill>
              </a:rPr>
              <a:t>AmazingApprenticeships.com/vacancies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C8C52-E591-4526-9293-2F7A7FB132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81" y="1143881"/>
            <a:ext cx="4215723" cy="22716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0D77A8-063E-4DB2-AAE7-5A4A1B85912B}"/>
              </a:ext>
            </a:extLst>
          </p:cNvPr>
          <p:cNvGrpSpPr/>
          <p:nvPr/>
        </p:nvGrpSpPr>
        <p:grpSpPr>
          <a:xfrm>
            <a:off x="4959176" y="1143881"/>
            <a:ext cx="3960440" cy="2271698"/>
            <a:chOff x="4001622" y="3119233"/>
            <a:chExt cx="4773243" cy="26907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7F1CB8-974A-45F4-BB75-7E9F0C638262}"/>
                </a:ext>
              </a:extLst>
            </p:cNvPr>
            <p:cNvGrpSpPr/>
            <p:nvPr/>
          </p:nvGrpSpPr>
          <p:grpSpPr>
            <a:xfrm>
              <a:off x="4001622" y="3119233"/>
              <a:ext cx="4773243" cy="2690757"/>
              <a:chOff x="3822836" y="3727146"/>
              <a:chExt cx="4064000" cy="2282408"/>
            </a:xfrm>
          </p:grpSpPr>
          <p:pic>
            <p:nvPicPr>
              <p:cNvPr id="12" name="Picture 11" descr="Screen Shot 2016-10-06 at 16.43.36.png">
                <a:extLst>
                  <a:ext uri="{FF2B5EF4-FFF2-40B4-BE49-F238E27FC236}">
                    <a16:creationId xmlns:a16="http://schemas.microsoft.com/office/drawing/2014/main" id="{1DB18B22-A520-49D4-87F3-9B04703E5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882" r="11302"/>
              <a:stretch/>
            </p:blipFill>
            <p:spPr>
              <a:xfrm>
                <a:off x="4313724" y="3853526"/>
                <a:ext cx="3048000" cy="19784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69AD65D-1BC0-43BE-8E47-254FE2C72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2836" y="3727146"/>
                <a:ext cx="4064000" cy="2282408"/>
              </a:xfrm>
              <a:prstGeom prst="rect">
                <a:avLst/>
              </a:prstGeom>
            </p:spPr>
          </p:pic>
        </p:grpSp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16A26D24-0EC6-4EE1-ABEA-E888AC00E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3312" y="3372878"/>
              <a:ext cx="3266640" cy="202270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1186F-6A3B-4157-84BB-18B8C926650B}"/>
              </a:ext>
            </a:extLst>
          </p:cNvPr>
          <p:cNvSpPr/>
          <p:nvPr/>
        </p:nvSpPr>
        <p:spPr>
          <a:xfrm>
            <a:off x="5148064" y="3535406"/>
            <a:ext cx="4796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GOV.UK Find an Apprenticeship</a:t>
            </a:r>
            <a:endParaRPr lang="en-GB" sz="20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5FA0B29-143F-4B16-9739-3B96F31C31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411" y="4162927"/>
            <a:ext cx="3995937" cy="22462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939F1E-073A-41B5-8031-A65742418A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5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88"/>
    </mc:Choice>
    <mc:Fallback xmlns="">
      <p:transition spd="slow" advTm="7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2.1|1.7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1.5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6.3|7.6"/>
</p:tagLst>
</file>

<file path=ppt/theme/theme1.xml><?xml version="1.0" encoding="utf-8"?>
<a:theme xmlns:a="http://schemas.openxmlformats.org/drawingml/2006/main" name="1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8E7284D8AF545960B34799ADC6AE4" ma:contentTypeVersion="10" ma:contentTypeDescription="Create a new document." ma:contentTypeScope="" ma:versionID="9ef5197760dda7cf4f8374bdf39630ce">
  <xsd:schema xmlns:xsd="http://www.w3.org/2001/XMLSchema" xmlns:xs="http://www.w3.org/2001/XMLSchema" xmlns:p="http://schemas.microsoft.com/office/2006/metadata/properties" xmlns:ns2="c49cd8f2-1889-4a0f-a43d-bd3a0a969be3" targetNamespace="http://schemas.microsoft.com/office/2006/metadata/properties" ma:root="true" ma:fieldsID="e3275f6b2c8e1ed8710ef180b741da74" ns2:_="">
    <xsd:import namespace="c49cd8f2-1889-4a0f-a43d-bd3a0a969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cd8f2-1889-4a0f-a43d-bd3a0a969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26BDBE-A8DD-49B0-B6E3-0F8216F581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ED6E0-BD3B-453E-8B8C-069323F9B7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cd8f2-1889-4a0f-a43d-bd3a0a969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70D745-26B3-4601-974D-B6B1F6939BC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NAS_PPT_Template-Learner_P4V4</Template>
  <TotalTime>718</TotalTime>
  <Words>219</Words>
  <Application>Microsoft Macintosh PowerPoint</Application>
  <PresentationFormat>On-screen Show (4:3)</PresentationFormat>
  <Paragraphs>81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Lucida Grande</vt:lpstr>
      <vt:lpstr>1_NAS PowerPoint Template Learner</vt:lpstr>
      <vt:lpstr>PowerPoint Presentation</vt:lpstr>
      <vt:lpstr>What is an apprenticeship?</vt:lpstr>
      <vt:lpstr>An apprenticeship is…</vt:lpstr>
      <vt:lpstr>An apprenticeship can…</vt:lpstr>
      <vt:lpstr>PowerPoint Presentation</vt:lpstr>
      <vt:lpstr>Which employers offer apprenticeships? </vt:lpstr>
      <vt:lpstr>PowerPoint Presentation</vt:lpstr>
      <vt:lpstr>Off-the-job training</vt:lpstr>
      <vt:lpstr>Do your research – where to look</vt:lpstr>
      <vt:lpstr>Contact us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 Powerpoint template</dc:title>
  <dc:creator>Tabatha Wincote</dc:creator>
  <cp:lastModifiedBy>Ian Evans</cp:lastModifiedBy>
  <cp:revision>65</cp:revision>
  <dcterms:created xsi:type="dcterms:W3CDTF">2016-10-03T08:20:17Z</dcterms:created>
  <dcterms:modified xsi:type="dcterms:W3CDTF">2023-09-25T14:11:15Z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0x0101008AC8E7284D8AF545960B34799ADC6AE4</vt:lpwstr>
  </property>
  <property fmtid="{D5CDD505-2E9C-101B-9397-08002B2CF9AE}" pid="3" name="Tagging">
    <vt:lpwstr>360;#Brand|eef9b6b1-a2bb-4308-8f47-69c866df4960</vt:lpwstr>
  </property>
  <property fmtid="{D5CDD505-2E9C-101B-9397-08002B2CF9AE}" pid="4" name="_dlc_DocIdItemGuid">
    <vt:lpwstr>e2bdae93-0708-446c-acce-1aa19e82a797</vt:lpwstr>
  </property>
</Properties>
</file>