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5" r:id="rId5"/>
  </p:sldMasterIdLst>
  <p:notesMasterIdLst>
    <p:notesMasterId r:id="rId22"/>
  </p:notesMasterIdLst>
  <p:sldIdLst>
    <p:sldId id="383" r:id="rId6"/>
    <p:sldId id="397" r:id="rId7"/>
    <p:sldId id="384" r:id="rId8"/>
    <p:sldId id="394" r:id="rId9"/>
    <p:sldId id="393" r:id="rId10"/>
    <p:sldId id="386" r:id="rId11"/>
    <p:sldId id="395" r:id="rId12"/>
    <p:sldId id="388" r:id="rId13"/>
    <p:sldId id="381" r:id="rId14"/>
    <p:sldId id="390" r:id="rId15"/>
    <p:sldId id="396" r:id="rId16"/>
    <p:sldId id="398" r:id="rId17"/>
    <p:sldId id="399" r:id="rId18"/>
    <p:sldId id="400" r:id="rId19"/>
    <p:sldId id="260" r:id="rId20"/>
    <p:sldId id="328" r:id="rId21"/>
  </p:sldIdLst>
  <p:sldSz cx="9144000" cy="6858000" type="screen4x3"/>
  <p:notesSz cx="6881813" cy="10002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6F2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66504" autoAdjust="0"/>
  </p:normalViewPr>
  <p:slideViewPr>
    <p:cSldViewPr snapToGrid="0">
      <p:cViewPr varScale="1">
        <p:scale>
          <a:sx n="48" d="100"/>
          <a:sy n="48" d="100"/>
        </p:scale>
        <p:origin x="195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" userId="292e124a-4265-437e-acd8-72655be5f3fb" providerId="ADAL" clId="{AEDF0498-672E-48B4-AF65-951F42A3FB07}"/>
    <pc:docChg chg="undo custSel modSld">
      <pc:chgData name="Jon" userId="292e124a-4265-437e-acd8-72655be5f3fb" providerId="ADAL" clId="{AEDF0498-672E-48B4-AF65-951F42A3FB07}" dt="2020-07-01T10:40:55.273" v="19" actId="6549"/>
      <pc:docMkLst>
        <pc:docMk/>
      </pc:docMkLst>
      <pc:sldChg chg="modNotesTx">
        <pc:chgData name="Jon" userId="292e124a-4265-437e-acd8-72655be5f3fb" providerId="ADAL" clId="{AEDF0498-672E-48B4-AF65-951F42A3FB07}" dt="2020-07-01T10:40:51.445" v="18" actId="6549"/>
        <pc:sldMkLst>
          <pc:docMk/>
          <pc:sldMk cId="938331908" sldId="260"/>
        </pc:sldMkLst>
      </pc:sldChg>
      <pc:sldChg chg="modNotesTx">
        <pc:chgData name="Jon" userId="292e124a-4265-437e-acd8-72655be5f3fb" providerId="ADAL" clId="{AEDF0498-672E-48B4-AF65-951F42A3FB07}" dt="2020-07-01T10:40:55.273" v="19" actId="6549"/>
        <pc:sldMkLst>
          <pc:docMk/>
          <pc:sldMk cId="3066006092" sldId="328"/>
        </pc:sldMkLst>
      </pc:sldChg>
      <pc:sldChg chg="modNotesTx">
        <pc:chgData name="Jon" userId="292e124a-4265-437e-acd8-72655be5f3fb" providerId="ADAL" clId="{AEDF0498-672E-48B4-AF65-951F42A3FB07}" dt="2020-07-01T10:40:33.372" v="12" actId="6549"/>
        <pc:sldMkLst>
          <pc:docMk/>
          <pc:sldMk cId="1605508800" sldId="381"/>
        </pc:sldMkLst>
      </pc:sldChg>
      <pc:sldChg chg="modNotesTx">
        <pc:chgData name="Jon" userId="292e124a-4265-437e-acd8-72655be5f3fb" providerId="ADAL" clId="{AEDF0498-672E-48B4-AF65-951F42A3FB07}" dt="2020-07-01T10:39:43.743" v="0" actId="6549"/>
        <pc:sldMkLst>
          <pc:docMk/>
          <pc:sldMk cId="3932076331" sldId="383"/>
        </pc:sldMkLst>
      </pc:sldChg>
      <pc:sldChg chg="modNotesTx">
        <pc:chgData name="Jon" userId="292e124a-4265-437e-acd8-72655be5f3fb" providerId="ADAL" clId="{AEDF0498-672E-48B4-AF65-951F42A3FB07}" dt="2020-07-01T10:39:49.491" v="2" actId="6549"/>
        <pc:sldMkLst>
          <pc:docMk/>
          <pc:sldMk cId="2055349018" sldId="384"/>
        </pc:sldMkLst>
      </pc:sldChg>
      <pc:sldChg chg="modNotesTx">
        <pc:chgData name="Jon" userId="292e124a-4265-437e-acd8-72655be5f3fb" providerId="ADAL" clId="{AEDF0498-672E-48B4-AF65-951F42A3FB07}" dt="2020-07-01T10:40:00.770" v="5" actId="6549"/>
        <pc:sldMkLst>
          <pc:docMk/>
          <pc:sldMk cId="456762173" sldId="386"/>
        </pc:sldMkLst>
      </pc:sldChg>
      <pc:sldChg chg="modNotesTx">
        <pc:chgData name="Jon" userId="292e124a-4265-437e-acd8-72655be5f3fb" providerId="ADAL" clId="{AEDF0498-672E-48B4-AF65-951F42A3FB07}" dt="2020-07-01T10:40:30.982" v="11" actId="6549"/>
        <pc:sldMkLst>
          <pc:docMk/>
          <pc:sldMk cId="778919900" sldId="388"/>
        </pc:sldMkLst>
      </pc:sldChg>
      <pc:sldChg chg="modNotesTx">
        <pc:chgData name="Jon" userId="292e124a-4265-437e-acd8-72655be5f3fb" providerId="ADAL" clId="{AEDF0498-672E-48B4-AF65-951F42A3FB07}" dt="2020-07-01T10:40:37.964" v="13" actId="6549"/>
        <pc:sldMkLst>
          <pc:docMk/>
          <pc:sldMk cId="2224667429" sldId="390"/>
        </pc:sldMkLst>
      </pc:sldChg>
      <pc:sldChg chg="modNotesTx">
        <pc:chgData name="Jon" userId="292e124a-4265-437e-acd8-72655be5f3fb" providerId="ADAL" clId="{AEDF0498-672E-48B4-AF65-951F42A3FB07}" dt="2020-07-01T10:39:57.942" v="4" actId="6549"/>
        <pc:sldMkLst>
          <pc:docMk/>
          <pc:sldMk cId="1998138292" sldId="393"/>
        </pc:sldMkLst>
      </pc:sldChg>
      <pc:sldChg chg="modNotesTx">
        <pc:chgData name="Jon" userId="292e124a-4265-437e-acd8-72655be5f3fb" providerId="ADAL" clId="{AEDF0498-672E-48B4-AF65-951F42A3FB07}" dt="2020-07-01T10:39:55.318" v="3" actId="6549"/>
        <pc:sldMkLst>
          <pc:docMk/>
          <pc:sldMk cId="3894256144" sldId="394"/>
        </pc:sldMkLst>
      </pc:sldChg>
      <pc:sldChg chg="modNotesTx">
        <pc:chgData name="Jon" userId="292e124a-4265-437e-acd8-72655be5f3fb" providerId="ADAL" clId="{AEDF0498-672E-48B4-AF65-951F42A3FB07}" dt="2020-07-01T10:40:07.190" v="6" actId="6549"/>
        <pc:sldMkLst>
          <pc:docMk/>
          <pc:sldMk cId="3050425869" sldId="395"/>
        </pc:sldMkLst>
      </pc:sldChg>
      <pc:sldChg chg="modNotesTx">
        <pc:chgData name="Jon" userId="292e124a-4265-437e-acd8-72655be5f3fb" providerId="ADAL" clId="{AEDF0498-672E-48B4-AF65-951F42A3FB07}" dt="2020-07-01T10:40:40.776" v="14" actId="6549"/>
        <pc:sldMkLst>
          <pc:docMk/>
          <pc:sldMk cId="866305825" sldId="396"/>
        </pc:sldMkLst>
      </pc:sldChg>
      <pc:sldChg chg="modNotesTx">
        <pc:chgData name="Jon" userId="292e124a-4265-437e-acd8-72655be5f3fb" providerId="ADAL" clId="{AEDF0498-672E-48B4-AF65-951F42A3FB07}" dt="2020-07-01T10:39:46.633" v="1" actId="6549"/>
        <pc:sldMkLst>
          <pc:docMk/>
          <pc:sldMk cId="3244731193" sldId="397"/>
        </pc:sldMkLst>
      </pc:sldChg>
      <pc:sldChg chg="modNotesTx">
        <pc:chgData name="Jon" userId="292e124a-4265-437e-acd8-72655be5f3fb" providerId="ADAL" clId="{AEDF0498-672E-48B4-AF65-951F42A3FB07}" dt="2020-07-01T10:40:43.322" v="15" actId="6549"/>
        <pc:sldMkLst>
          <pc:docMk/>
          <pc:sldMk cId="312188673" sldId="398"/>
        </pc:sldMkLst>
      </pc:sldChg>
      <pc:sldChg chg="modNotesTx">
        <pc:chgData name="Jon" userId="292e124a-4265-437e-acd8-72655be5f3fb" providerId="ADAL" clId="{AEDF0498-672E-48B4-AF65-951F42A3FB07}" dt="2020-07-01T10:40:46.587" v="16" actId="6549"/>
        <pc:sldMkLst>
          <pc:docMk/>
          <pc:sldMk cId="2962802776" sldId="399"/>
        </pc:sldMkLst>
      </pc:sldChg>
      <pc:sldChg chg="modNotesTx">
        <pc:chgData name="Jon" userId="292e124a-4265-437e-acd8-72655be5f3fb" providerId="ADAL" clId="{AEDF0498-672E-48B4-AF65-951F42A3FB07}" dt="2020-07-01T10:40:49.071" v="17" actId="6549"/>
        <pc:sldMkLst>
          <pc:docMk/>
          <pc:sldMk cId="318619257" sldId="4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8838FFBD-7283-4B3B-94D7-2633BA47444C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1250950"/>
            <a:ext cx="4497387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813866"/>
            <a:ext cx="5505450" cy="3938617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0231E250-75E6-4DB7-8E41-5F4431F418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12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0365A29D-C0B9-41C6-BEC0-29DFAAEEA45B}" type="slidenum">
              <a:rPr lang="en-GB">
                <a:solidFill>
                  <a:prstClr val="black"/>
                </a:solidFill>
                <a:latin typeface="Calibri"/>
              </a:rPr>
              <a:pPr defTabSz="964783">
                <a:defRPr/>
              </a:pPr>
              <a:t>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990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0365A29D-C0B9-41C6-BEC0-29DFAAEEA45B}" type="slidenum">
              <a:rPr lang="en-GB">
                <a:solidFill>
                  <a:prstClr val="black"/>
                </a:solidFill>
                <a:latin typeface="Calibri"/>
              </a:rPr>
              <a:pPr defTabSz="964783">
                <a:defRPr/>
              </a:pPr>
              <a:t>10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022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0365A29D-C0B9-41C6-BEC0-29DFAAEEA45B}" type="slidenum">
              <a:rPr lang="en-GB">
                <a:solidFill>
                  <a:prstClr val="black"/>
                </a:solidFill>
                <a:latin typeface="Calibri"/>
              </a:rPr>
              <a:pPr defTabSz="964783">
                <a:defRPr/>
              </a:pPr>
              <a:t>11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7495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897" indent="-180897" defTabSz="964783">
              <a:buFont typeface="Arial" panose="020B0604020202020204" pitchFamily="34" charset="0"/>
              <a:buChar char="•"/>
              <a:defRPr/>
            </a:pPr>
            <a:endParaRPr lang="en-GB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0365A29D-C0B9-41C6-BEC0-29DFAAEEA45B}" type="slidenum">
              <a:rPr lang="en-GB">
                <a:solidFill>
                  <a:prstClr val="black"/>
                </a:solidFill>
                <a:latin typeface="Calibri"/>
              </a:rPr>
              <a:pPr defTabSz="964783">
                <a:defRPr/>
              </a:pPr>
              <a:t>12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244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897" indent="-180897" defTabSz="964783">
              <a:buFont typeface="Arial" panose="020B0604020202020204" pitchFamily="34" charset="0"/>
              <a:buChar char="•"/>
              <a:defRPr/>
            </a:pPr>
            <a:endParaRPr lang="en-GB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0365A29D-C0B9-41C6-BEC0-29DFAAEEA45B}" type="slidenum">
              <a:rPr lang="en-GB">
                <a:solidFill>
                  <a:prstClr val="black"/>
                </a:solidFill>
                <a:latin typeface="Calibri"/>
              </a:rPr>
              <a:pPr defTabSz="964783">
                <a:defRPr/>
              </a:pPr>
              <a:t>13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127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897" indent="-180897" defTabSz="964783">
              <a:buFont typeface="Arial" panose="020B0604020202020204" pitchFamily="34" charset="0"/>
              <a:buChar char="•"/>
              <a:defRPr/>
            </a:pPr>
            <a:endParaRPr lang="en-GB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0365A29D-C0B9-41C6-BEC0-29DFAAEEA45B}" type="slidenum">
              <a:rPr lang="en-GB">
                <a:solidFill>
                  <a:prstClr val="black"/>
                </a:solidFill>
                <a:latin typeface="Calibri"/>
              </a:rPr>
              <a:pPr defTabSz="964783">
                <a:defRPr/>
              </a:pPr>
              <a:t>14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317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4783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4783">
              <a:defRPr/>
            </a:pPr>
            <a:fld id="{845CDA1B-EFA3-4589-A8EE-772AB9DB9A5E}" type="slidenum">
              <a:rPr lang="en-GB">
                <a:solidFill>
                  <a:prstClr val="black"/>
                </a:solidFill>
                <a:latin typeface="Calibri"/>
              </a:rPr>
              <a:pPr defTabSz="964783">
                <a:defRPr/>
              </a:pPr>
              <a:t>15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2090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3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Apprenticeship Support and Knowledge in Schools (ASK)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65A29D-C0B9-41C6-BEC0-29DFAAEEA45B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593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897" indent="-180897" defTabSz="964783">
              <a:buFont typeface="Arial" panose="020B0604020202020204" pitchFamily="34" charset="0"/>
              <a:buChar char="•"/>
              <a:defRPr/>
            </a:pPr>
            <a:endParaRPr lang="en-GB" sz="1300" dirty="0"/>
          </a:p>
          <a:p>
            <a:endParaRPr lang="en-GB" dirty="0"/>
          </a:p>
          <a:p>
            <a:pPr marL="180897" indent="-180897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0365A29D-C0B9-41C6-BEC0-29DFAAEEA45B}" type="slidenum">
              <a:rPr lang="en-GB">
                <a:solidFill>
                  <a:prstClr val="black"/>
                </a:solidFill>
                <a:latin typeface="Calibri"/>
              </a:rPr>
              <a:pPr defTabSz="964783">
                <a:defRPr/>
              </a:pPr>
              <a:t>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3316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897" indent="-180897" defTabSz="964783">
              <a:buFont typeface="Arial" panose="020B0604020202020204" pitchFamily="34" charset="0"/>
              <a:buChar char="•"/>
              <a:defRPr/>
            </a:pPr>
            <a:endParaRPr lang="en-GB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0365A29D-C0B9-41C6-BEC0-29DFAAEEA45B}" type="slidenum">
              <a:rPr lang="en-GB">
                <a:solidFill>
                  <a:prstClr val="black"/>
                </a:solidFill>
                <a:latin typeface="Calibri"/>
              </a:rPr>
              <a:pPr defTabSz="964783">
                <a:defRPr/>
              </a:pPr>
              <a:t>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148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0365A29D-C0B9-41C6-BEC0-29DFAAEEA45B}" type="slidenum">
              <a:rPr lang="en-GB">
                <a:solidFill>
                  <a:prstClr val="black"/>
                </a:solidFill>
                <a:latin typeface="Calibri"/>
              </a:rPr>
              <a:pPr defTabSz="964783">
                <a:defRPr/>
              </a:pPr>
              <a:t>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7730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4783">
              <a:defRPr/>
            </a:pPr>
            <a:endParaRPr lang="en-GB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0365A29D-C0B9-41C6-BEC0-29DFAAEEA45B}" type="slidenum">
              <a:rPr lang="en-GB">
                <a:solidFill>
                  <a:prstClr val="black"/>
                </a:solidFill>
                <a:latin typeface="Calibri"/>
              </a:rPr>
              <a:pPr defTabSz="964783">
                <a:defRPr/>
              </a:pPr>
              <a:t>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13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0365A29D-C0B9-41C6-BEC0-29DFAAEEA45B}" type="slidenum">
              <a:rPr lang="en-GB">
                <a:solidFill>
                  <a:prstClr val="black"/>
                </a:solidFill>
                <a:latin typeface="Calibri"/>
              </a:rPr>
              <a:pPr defTabSz="964783">
                <a:defRPr/>
              </a:pPr>
              <a:t>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0802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0365A29D-C0B9-41C6-BEC0-29DFAAEEA45B}" type="slidenum">
              <a:rPr lang="en-GB">
                <a:solidFill>
                  <a:prstClr val="black"/>
                </a:solidFill>
                <a:latin typeface="Calibri"/>
              </a:rPr>
              <a:pPr defTabSz="964783">
                <a:defRPr/>
              </a:pPr>
              <a:t>7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746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4783">
              <a:defRPr/>
            </a:pPr>
            <a:fld id="{0365A29D-C0B9-41C6-BEC0-29DFAAEEA45B}" type="slidenum">
              <a:rPr lang="en-GB">
                <a:solidFill>
                  <a:prstClr val="black"/>
                </a:solidFill>
                <a:latin typeface="Calibri"/>
              </a:rPr>
              <a:pPr defTabSz="964783">
                <a:defRPr/>
              </a:pPr>
              <a:t>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950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F8213-08AA-4A42-BD7E-4CC9E6DE62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0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532" y="368660"/>
            <a:ext cx="4608512" cy="800219"/>
          </a:xfr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2600" b="1">
                <a:ln>
                  <a:noFill/>
                </a:ln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6E83E-6D83-4395-8329-FD3E12CA78B8}"/>
              </a:ext>
            </a:extLst>
          </p:cNvPr>
          <p:cNvSpPr/>
          <p:nvPr userDrawn="1"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77272"/>
            <a:ext cx="1224136" cy="789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E400B4-C440-47A6-BD8D-12B6EBC32A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2720"/>
            <a:ext cx="1619672" cy="5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33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53035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338045" y="3753035"/>
            <a:ext cx="4137118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8426450" cy="2087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519540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deliver -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1557338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362275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5D06-9882-4E46-9327-9B5A73CDC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40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532" y="368660"/>
            <a:ext cx="4608512" cy="800219"/>
          </a:xfr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2600" b="1">
                <a:ln>
                  <a:noFill/>
                </a:ln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6E83E-6D83-4395-8329-FD3E12CA78B8}"/>
              </a:ext>
            </a:extLst>
          </p:cNvPr>
          <p:cNvSpPr/>
          <p:nvPr userDrawn="1"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5" y="5809227"/>
            <a:ext cx="1411941" cy="911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3A8215-1CDB-4C08-A782-F2C8B144CE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595" y="69956"/>
            <a:ext cx="1753292" cy="59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6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8774" y="2780928"/>
            <a:ext cx="8425694" cy="1008112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49434"/>
            <a:ext cx="1823262" cy="576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" y="5878068"/>
            <a:ext cx="1411941" cy="9110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7D45EB-91FE-4B84-ACB6-E41A9C902A6E}"/>
              </a:ext>
            </a:extLst>
          </p:cNvPr>
          <p:cNvSpPr/>
          <p:nvPr userDrawn="1"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F8FD1"/>
          </a:solidFill>
          <a:ln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8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28700"/>
            <a:ext cx="6300700" cy="44553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7458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217719" cy="4356484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9" name="Straight Connector 18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2279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02" y="764704"/>
            <a:ext cx="6826002" cy="4356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5311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8316913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9053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idx="12"/>
          </p:nvPr>
        </p:nvSpPr>
        <p:spPr>
          <a:xfrm>
            <a:off x="4672198" y="1557338"/>
            <a:ext cx="4113027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88650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8774" y="2780928"/>
            <a:ext cx="8425694" cy="1008112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68096"/>
            <a:ext cx="1224136" cy="789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7BF3BC-8D56-4CD3-8E21-A8C2152BA9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2720"/>
            <a:ext cx="1619672" cy="5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74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624638" y="1557338"/>
            <a:ext cx="2160587" cy="47164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58775" y="1557338"/>
            <a:ext cx="6193445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26185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360000"/>
            <a:ext cx="8425692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79949" y="1557338"/>
            <a:ext cx="4105275" cy="456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414637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53035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338045" y="3753035"/>
            <a:ext cx="4137118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8426450" cy="2087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8490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deliver -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1557338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14738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5D06-9882-4E46-9327-9B5A73CDC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8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28700"/>
            <a:ext cx="6300700" cy="44553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569804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217719" cy="4356484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9" name="Straight Connector 18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539212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02" y="764704"/>
            <a:ext cx="6826002" cy="4356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772474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8316913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68710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idx="12"/>
          </p:nvPr>
        </p:nvSpPr>
        <p:spPr>
          <a:xfrm>
            <a:off x="4672198" y="1557338"/>
            <a:ext cx="4113027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11398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624638" y="1557338"/>
            <a:ext cx="2160587" cy="47164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58775" y="1557338"/>
            <a:ext cx="6193445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01069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360000"/>
            <a:ext cx="8425692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79949" y="1557338"/>
            <a:ext cx="4105275" cy="456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620188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38138" y="6410172"/>
            <a:ext cx="6048000" cy="3672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00" b="0" kern="1200" baseline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5" y="360000"/>
            <a:ext cx="8426450" cy="981438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58775" y="1557338"/>
            <a:ext cx="8328025" cy="471646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532440" y="6492874"/>
            <a:ext cx="252028" cy="367200"/>
          </a:xfrm>
          <a:prstGeom prst="rect">
            <a:avLst/>
          </a:prstGeom>
        </p:spPr>
        <p:txBody>
          <a:bodyPr vert="horz" lIns="0" tIns="36000" rIns="0" bIns="0" rtlCol="0" anchor="t" anchorCtr="0"/>
          <a:lstStyle>
            <a:lvl1pPr marL="0" algn="r" defTabSz="914400" rtl="0" eaLnBrk="1" latinLnBrk="0" hangingPunct="1">
              <a:defRPr lang="en-GB" sz="1000" b="0" kern="120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11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763" indent="0" algn="l" defTabSz="914400" rtl="0" eaLnBrk="1" latinLnBrk="0" hangingPunct="1">
        <a:spcBef>
          <a:spcPts val="0"/>
        </a:spcBef>
        <a:buFont typeface="Arial" pitchFamily="34" charset="0"/>
        <a:buNone/>
        <a:defRPr sz="1800" b="1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3175" indent="0" algn="l" defTabSz="914400" rtl="0" eaLnBrk="1" latinLnBrk="0" hangingPunct="1">
        <a:spcBef>
          <a:spcPts val="0"/>
        </a:spcBef>
        <a:buFont typeface="Lucida Grande"/>
        <a:buNone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Calibri" panose="020F0502020204030204" pitchFamily="34" charset="0"/>
        <a:buChar char="–"/>
        <a:tabLst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72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108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38138" y="6410172"/>
            <a:ext cx="6048000" cy="3672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00" b="0" kern="1200" baseline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5" y="360000"/>
            <a:ext cx="8426450" cy="981438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58775" y="1557338"/>
            <a:ext cx="8328025" cy="471646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532440" y="6492874"/>
            <a:ext cx="252028" cy="367200"/>
          </a:xfrm>
          <a:prstGeom prst="rect">
            <a:avLst/>
          </a:prstGeom>
        </p:spPr>
        <p:txBody>
          <a:bodyPr vert="horz" lIns="0" tIns="36000" rIns="0" bIns="0" rtlCol="0" anchor="t" anchorCtr="0"/>
          <a:lstStyle>
            <a:lvl1pPr marL="0" algn="r" defTabSz="914400" rtl="0" eaLnBrk="1" latinLnBrk="0" hangingPunct="1">
              <a:defRPr lang="en-GB" sz="1000" b="0" kern="120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33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763" indent="0" algn="l" defTabSz="914400" rtl="0" eaLnBrk="1" latinLnBrk="0" hangingPunct="1">
        <a:spcBef>
          <a:spcPts val="0"/>
        </a:spcBef>
        <a:buFont typeface="Arial" pitchFamily="34" charset="0"/>
        <a:buNone/>
        <a:defRPr sz="1800" b="1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3175" indent="0" algn="l" defTabSz="914400" rtl="0" eaLnBrk="1" latinLnBrk="0" hangingPunct="1">
        <a:spcBef>
          <a:spcPts val="0"/>
        </a:spcBef>
        <a:buFont typeface="Lucida Grande"/>
        <a:buNone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Calibri" panose="020F0502020204030204" pitchFamily="34" charset="0"/>
        <a:buChar char="–"/>
        <a:tabLst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72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108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gov.uk/find-traineeship" TargetMode="External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0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9.gif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.png"/><Relationship Id="rId5" Type="http://schemas.openxmlformats.org/officeDocument/2006/relationships/image" Target="../media/image82.tmp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svg"/><Relationship Id="rId12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svg"/><Relationship Id="rId12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png"/><Relationship Id="rId11" Type="http://schemas.openxmlformats.org/officeDocument/2006/relationships/image" Target="../media/image21.svg"/><Relationship Id="rId5" Type="http://schemas.openxmlformats.org/officeDocument/2006/relationships/image" Target="../media/image16.JP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5.svg"/><Relationship Id="rId11" Type="http://schemas.openxmlformats.org/officeDocument/2006/relationships/image" Target="../media/image8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6.m4a"/><Relationship Id="rId7" Type="http://schemas.openxmlformats.org/officeDocument/2006/relationships/image" Target="../media/image30.jpeg"/><Relationship Id="rId2" Type="http://schemas.openxmlformats.org/officeDocument/2006/relationships/video" Target="https://player.vimeo.com/video/222357782?app_id=122963" TargetMode="External"/><Relationship Id="rId1" Type="http://schemas.openxmlformats.org/officeDocument/2006/relationships/tags" Target="../tags/tag1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8.m4a"/><Relationship Id="rId7" Type="http://schemas.openxmlformats.org/officeDocument/2006/relationships/image" Target="../media/image36.jpeg"/><Relationship Id="rId2" Type="http://schemas.openxmlformats.org/officeDocument/2006/relationships/video" Target="https://player.vimeo.com/video/221742256?app_id=122963" TargetMode="External"/><Relationship Id="rId1" Type="http://schemas.openxmlformats.org/officeDocument/2006/relationships/tags" Target="../tags/tag2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26" Type="http://schemas.openxmlformats.org/officeDocument/2006/relationships/image" Target="../media/image58.sv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3.png"/><Relationship Id="rId34" Type="http://schemas.openxmlformats.org/officeDocument/2006/relationships/image" Target="../media/image66.sv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2" Type="http://schemas.openxmlformats.org/officeDocument/2006/relationships/audio" Target="../media/media9.m4a"/><Relationship Id="rId16" Type="http://schemas.openxmlformats.org/officeDocument/2006/relationships/image" Target="../media/image48.svg"/><Relationship Id="rId20" Type="http://schemas.openxmlformats.org/officeDocument/2006/relationships/image" Target="../media/image52.svg"/><Relationship Id="rId29" Type="http://schemas.openxmlformats.org/officeDocument/2006/relationships/image" Target="../media/image61.png"/><Relationship Id="rId1" Type="http://schemas.microsoft.com/office/2007/relationships/media" Target="../media/media9.m4a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24" Type="http://schemas.openxmlformats.org/officeDocument/2006/relationships/image" Target="../media/image56.svg"/><Relationship Id="rId32" Type="http://schemas.openxmlformats.org/officeDocument/2006/relationships/image" Target="../media/image64.sv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svg"/><Relationship Id="rId10" Type="http://schemas.openxmlformats.org/officeDocument/2006/relationships/image" Target="../media/image42.sv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1.png"/><Relationship Id="rId14" Type="http://schemas.openxmlformats.org/officeDocument/2006/relationships/image" Target="../media/image46.svg"/><Relationship Id="rId22" Type="http://schemas.openxmlformats.org/officeDocument/2006/relationships/image" Target="../media/image54.svg"/><Relationship Id="rId27" Type="http://schemas.openxmlformats.org/officeDocument/2006/relationships/image" Target="../media/image59.png"/><Relationship Id="rId30" Type="http://schemas.openxmlformats.org/officeDocument/2006/relationships/image" Target="../media/image62.svg"/><Relationship Id="rId3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y concrete bricks painted in blue">
            <a:extLst>
              <a:ext uri="{FF2B5EF4-FFF2-40B4-BE49-F238E27FC236}">
                <a16:creationId xmlns:a16="http://schemas.microsoft.com/office/drawing/2014/main" id="{8B75E716-D0DF-4F1E-9CCB-780F18BC9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68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822566D-A47A-4212-930B-0DA420382163}"/>
              </a:ext>
            </a:extLst>
          </p:cNvPr>
          <p:cNvSpPr txBox="1">
            <a:spLocks/>
          </p:cNvSpPr>
          <p:nvPr/>
        </p:nvSpPr>
        <p:spPr>
          <a:xfrm>
            <a:off x="67232" y="2444636"/>
            <a:ext cx="8793272" cy="135421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ln>
                  <a:noFill/>
                </a:ln>
                <a:solidFill>
                  <a:srgbClr val="E16D2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Pathways into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Apprenticeships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CF8BC3-91AE-4E98-BC01-F9FE425DC07C}"/>
              </a:ext>
            </a:extLst>
          </p:cNvPr>
          <p:cNvSpPr/>
          <p:nvPr/>
        </p:nvSpPr>
        <p:spPr>
          <a:xfrm>
            <a:off x="175361" y="1587859"/>
            <a:ext cx="8793272" cy="2943617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9F8AA2-4B56-4E4B-B183-0C53C3DBCBF3}"/>
              </a:ext>
            </a:extLst>
          </p:cNvPr>
          <p:cNvSpPr/>
          <p:nvPr/>
        </p:nvSpPr>
        <p:spPr>
          <a:xfrm>
            <a:off x="-3" y="5653432"/>
            <a:ext cx="9144000" cy="110093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CDB06-045C-4D14-98A8-E30B54EFE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5" y="5809227"/>
            <a:ext cx="1411941" cy="9110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7679B7-8EC2-4F90-955C-C28AFEA30D14}"/>
              </a:ext>
            </a:extLst>
          </p:cNvPr>
          <p:cNvSpPr/>
          <p:nvPr/>
        </p:nvSpPr>
        <p:spPr>
          <a:xfrm>
            <a:off x="-1" y="0"/>
            <a:ext cx="9230497" cy="110093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ED9811-95C4-40F4-AEC3-058C4D414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34" y="69956"/>
            <a:ext cx="3025753" cy="10309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727FE7-1678-4821-8FA4-74D08F5AD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577"/>
    </mc:Choice>
    <mc:Fallback xmlns="">
      <p:transition advTm="63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What do I do next?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D79A0-2F91-473D-BAEC-5982A08998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91588" y="6492875"/>
            <a:ext cx="252412" cy="3667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25D06-9882-4E46-9327-9B5A73CDC15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B8E5F3-97E9-40A8-9841-4DDABCDCC29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DC38E-AE28-4FBA-8161-46CEA124B2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6" t="22027" r="72143" b="19125"/>
          <a:stretch/>
        </p:blipFill>
        <p:spPr>
          <a:xfrm>
            <a:off x="2156021" y="1019516"/>
            <a:ext cx="4831957" cy="4342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86B4EE-D2CF-4756-9C96-4951D8862A3D}"/>
              </a:ext>
            </a:extLst>
          </p:cNvPr>
          <p:cNvSpPr txBox="1"/>
          <p:nvPr/>
        </p:nvSpPr>
        <p:spPr>
          <a:xfrm>
            <a:off x="2156021" y="5579575"/>
            <a:ext cx="497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https://www.gov.uk/find-traineeship</a:t>
            </a:r>
            <a:r>
              <a:rPr lang="en-GB" sz="24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E34DD0A-4730-448C-8BE8-39B21C60D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6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65"/>
    </mc:Choice>
    <mc:Fallback xmlns="">
      <p:transition spd="slow" advTm="81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800219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Where else can I look for a traineeship?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D79A0-2F91-473D-BAEC-5982A08998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91588" y="6492875"/>
            <a:ext cx="252412" cy="3667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25D06-9882-4E46-9327-9B5A73CDC15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B8E5F3-97E9-40A8-9841-4DDABCDCC29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6F7B48-EA84-40EF-AF72-93054E96FC8D}"/>
              </a:ext>
            </a:extLst>
          </p:cNvPr>
          <p:cNvSpPr/>
          <p:nvPr/>
        </p:nvSpPr>
        <p:spPr>
          <a:xfrm>
            <a:off x="228600" y="3214750"/>
            <a:ext cx="26599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Ask you local </a:t>
            </a:r>
            <a:br>
              <a:rPr lang="en-GB" sz="2000" dirty="0">
                <a:solidFill>
                  <a:schemeClr val="tx2"/>
                </a:solidFill>
              </a:rPr>
            </a:br>
            <a:r>
              <a:rPr lang="en-GB" sz="2000" dirty="0">
                <a:solidFill>
                  <a:schemeClr val="tx2"/>
                </a:solidFill>
              </a:rPr>
              <a:t>college or </a:t>
            </a:r>
            <a:br>
              <a:rPr lang="en-GB" sz="2000" dirty="0">
                <a:solidFill>
                  <a:schemeClr val="tx2"/>
                </a:solidFill>
              </a:rPr>
            </a:br>
            <a:r>
              <a:rPr lang="en-GB" sz="2000" dirty="0">
                <a:solidFill>
                  <a:schemeClr val="tx2"/>
                </a:solidFill>
              </a:rPr>
              <a:t>training provider</a:t>
            </a:r>
          </a:p>
        </p:txBody>
      </p:sp>
      <p:pic>
        <p:nvPicPr>
          <p:cNvPr id="3076" name="Picture 4" descr="careers advice category light | Careers Blog University of Reading">
            <a:extLst>
              <a:ext uri="{FF2B5EF4-FFF2-40B4-BE49-F238E27FC236}">
                <a16:creationId xmlns:a16="http://schemas.microsoft.com/office/drawing/2014/main" id="{4DFBB45B-C76B-4741-8E06-7E93586DA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17" y="1536784"/>
            <a:ext cx="2996368" cy="167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FE5EAC-4910-46B9-BB8F-7C6A6B9A1043}"/>
              </a:ext>
            </a:extLst>
          </p:cNvPr>
          <p:cNvSpPr/>
          <p:nvPr/>
        </p:nvSpPr>
        <p:spPr>
          <a:xfrm>
            <a:off x="3242002" y="3258674"/>
            <a:ext cx="26599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Speak to your school or college </a:t>
            </a:r>
            <a:br>
              <a:rPr lang="en-GB" sz="2000" dirty="0">
                <a:solidFill>
                  <a:schemeClr val="tx2"/>
                </a:solidFill>
              </a:rPr>
            </a:br>
            <a:r>
              <a:rPr lang="en-GB" sz="2000" dirty="0">
                <a:solidFill>
                  <a:schemeClr val="tx2"/>
                </a:solidFill>
              </a:rPr>
              <a:t>Careers Adviser</a:t>
            </a:r>
          </a:p>
        </p:txBody>
      </p:sp>
      <p:pic>
        <p:nvPicPr>
          <p:cNvPr id="3078" name="Picture 6" descr="The National Careers Service">
            <a:extLst>
              <a:ext uri="{FF2B5EF4-FFF2-40B4-BE49-F238E27FC236}">
                <a16:creationId xmlns:a16="http://schemas.microsoft.com/office/drawing/2014/main" id="{CEDEE17C-6282-4C6A-8684-653A0242A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5" r="25379"/>
          <a:stretch/>
        </p:blipFill>
        <p:spPr bwMode="auto">
          <a:xfrm>
            <a:off x="6255406" y="1536784"/>
            <a:ext cx="2518961" cy="282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ilver MacBook beside space gray iPhone 6 and clear drinking glass on brown wooden top">
            <a:extLst>
              <a:ext uri="{FF2B5EF4-FFF2-40B4-BE49-F238E27FC236}">
                <a16:creationId xmlns:a16="http://schemas.microsoft.com/office/drawing/2014/main" id="{553BE68A-EB49-4D96-B116-F4645C27D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39" y="1536784"/>
            <a:ext cx="2611574" cy="169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CDB702B-7CA7-451D-B822-9D1DBF55F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0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76"/>
    </mc:Choice>
    <mc:Fallback xmlns="">
      <p:transition spd="slow" advTm="39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Work experience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D79A0-2F91-473D-BAEC-5982A08998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91588" y="6492875"/>
            <a:ext cx="252412" cy="3667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25D06-9882-4E46-9327-9B5A73CDC15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B8E5F3-97E9-40A8-9841-4DDABCDCC29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two women talking while looking at laptop computer">
            <a:extLst>
              <a:ext uri="{FF2B5EF4-FFF2-40B4-BE49-F238E27FC236}">
                <a16:creationId xmlns:a16="http://schemas.microsoft.com/office/drawing/2014/main" id="{BDD54F94-4214-4529-B983-A7ED814AC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00" y="1141809"/>
            <a:ext cx="6858000" cy="457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9C5940-1E14-4623-B652-F0C672E52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82"/>
    </mc:Choice>
    <mc:Fallback xmlns="">
      <p:transition spd="slow" advTm="85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T Levels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D79A0-2F91-473D-BAEC-5982A08998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91588" y="6492875"/>
            <a:ext cx="252412" cy="3667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25D06-9882-4E46-9327-9B5A73CDC15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B8E5F3-97E9-40A8-9841-4DDABCDCC29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BE6E6F-E896-4F2A-A389-A760F3F44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622" y="1474505"/>
            <a:ext cx="4166378" cy="4132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7335EC-4DF8-4B8F-9ED2-E51A2F920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044" y="1229006"/>
            <a:ext cx="3450378" cy="895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AFE8-8997-4631-B8F6-582FBBBDDF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8044" y="2385696"/>
            <a:ext cx="3466020" cy="3429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CAA1916-F535-413F-812D-33BE48384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0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34"/>
    </mc:Choice>
    <mc:Fallback xmlns="">
      <p:transition spd="slow" advTm="60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T Levels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D79A0-2F91-473D-BAEC-5982A08998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91588" y="6492875"/>
            <a:ext cx="252412" cy="3667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25D06-9882-4E46-9327-9B5A73CDC15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B8E5F3-97E9-40A8-9841-4DDABCDCC29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7F657-62AA-4739-AE42-5777BE6EB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264" y="1369401"/>
            <a:ext cx="4703017" cy="3001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898726-488C-4EFA-8074-7FB768520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548" y="4499743"/>
            <a:ext cx="5493964" cy="697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FC099A-0723-4973-844B-5CEB206F781F}"/>
              </a:ext>
            </a:extLst>
          </p:cNvPr>
          <p:cNvSpPr/>
          <p:nvPr/>
        </p:nvSpPr>
        <p:spPr>
          <a:xfrm>
            <a:off x="2952830" y="5325645"/>
            <a:ext cx="5207399" cy="71225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www.tlevels.gov.uk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355FA50-D7D7-4BF6-A86E-6E7CEF398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19"/>
    </mc:Choice>
    <mc:Fallback xmlns="">
      <p:transition spd="slow" advTm="64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896C2A9-EE0D-45BD-8714-1DD7AD41B6B5}"/>
              </a:ext>
            </a:extLst>
          </p:cNvPr>
          <p:cNvGrpSpPr/>
          <p:nvPr/>
        </p:nvGrpSpPr>
        <p:grpSpPr>
          <a:xfrm>
            <a:off x="16136" y="1223054"/>
            <a:ext cx="3886390" cy="2158397"/>
            <a:chOff x="3822836" y="3727146"/>
            <a:chExt cx="4064000" cy="2282408"/>
          </a:xfrm>
        </p:grpSpPr>
        <p:pic>
          <p:nvPicPr>
            <p:cNvPr id="11" name="Picture 10" descr="Screen Shot 2016-10-06 at 16.43.36.png">
              <a:extLst>
                <a:ext uri="{FF2B5EF4-FFF2-40B4-BE49-F238E27FC236}">
                  <a16:creationId xmlns:a16="http://schemas.microsoft.com/office/drawing/2014/main" id="{9EEA25D0-757C-4814-8B32-4E98C4AB8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82" r="11302"/>
            <a:stretch/>
          </p:blipFill>
          <p:spPr>
            <a:xfrm>
              <a:off x="4313724" y="3853526"/>
              <a:ext cx="3048000" cy="197844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70F59C-84C6-483E-B767-75BBCF850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2836" y="3727146"/>
              <a:ext cx="4064000" cy="2282408"/>
            </a:xfrm>
            <a:prstGeom prst="rect">
              <a:avLst/>
            </a:prstGeom>
          </p:spPr>
        </p:pic>
      </p:grpSp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9C277E94-5E8B-4828-8528-DADC3364A85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41" y="1410058"/>
            <a:ext cx="2844190" cy="17359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5F500F5-A203-4487-9020-E8B2D629C3AB}"/>
              </a:ext>
            </a:extLst>
          </p:cNvPr>
          <p:cNvGrpSpPr/>
          <p:nvPr/>
        </p:nvGrpSpPr>
        <p:grpSpPr>
          <a:xfrm>
            <a:off x="4705649" y="1201651"/>
            <a:ext cx="3886390" cy="2158397"/>
            <a:chOff x="3822836" y="3727146"/>
            <a:chExt cx="4064000" cy="2282408"/>
          </a:xfrm>
        </p:grpSpPr>
        <p:pic>
          <p:nvPicPr>
            <p:cNvPr id="17" name="Picture 16" descr="Screen Shot 2016-10-06 at 16.43.36.png">
              <a:extLst>
                <a:ext uri="{FF2B5EF4-FFF2-40B4-BE49-F238E27FC236}">
                  <a16:creationId xmlns:a16="http://schemas.microsoft.com/office/drawing/2014/main" id="{C5960141-3620-425A-9E13-8A2B4A070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82" r="11302"/>
            <a:stretch/>
          </p:blipFill>
          <p:spPr>
            <a:xfrm>
              <a:off x="4313724" y="3853526"/>
              <a:ext cx="3048000" cy="197844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A6B724-224C-4F81-9AC1-FE97992DA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2836" y="3727146"/>
              <a:ext cx="4064000" cy="228240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8DA7894-3554-4487-B111-AB0361A961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029" t="18010" r="6875" b="3925"/>
          <a:stretch/>
        </p:blipFill>
        <p:spPr>
          <a:xfrm>
            <a:off x="5296052" y="1389739"/>
            <a:ext cx="2672856" cy="17086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D240931-E4FD-4F2C-842C-C2E99358CFD2}"/>
              </a:ext>
            </a:extLst>
          </p:cNvPr>
          <p:cNvGrpSpPr/>
          <p:nvPr/>
        </p:nvGrpSpPr>
        <p:grpSpPr>
          <a:xfrm>
            <a:off x="2488569" y="3938635"/>
            <a:ext cx="3886390" cy="2158397"/>
            <a:chOff x="3822836" y="3727146"/>
            <a:chExt cx="4064000" cy="2282408"/>
          </a:xfrm>
        </p:grpSpPr>
        <p:pic>
          <p:nvPicPr>
            <p:cNvPr id="20" name="Picture 19" descr="Screen Shot 2016-10-06 at 16.43.36.png">
              <a:extLst>
                <a:ext uri="{FF2B5EF4-FFF2-40B4-BE49-F238E27FC236}">
                  <a16:creationId xmlns:a16="http://schemas.microsoft.com/office/drawing/2014/main" id="{E37DE841-FBA6-4284-B951-23242DF32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82" r="11302"/>
            <a:stretch/>
          </p:blipFill>
          <p:spPr>
            <a:xfrm>
              <a:off x="4313724" y="3853526"/>
              <a:ext cx="3048000" cy="197844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CE3A092-61C7-431D-9E4E-BC760BC57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2836" y="3727146"/>
              <a:ext cx="4064000" cy="228240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2E8A22-014D-420D-848D-00DEFE7905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353" t="24403" r="8530" b="5207"/>
          <a:stretch/>
        </p:blipFill>
        <p:spPr>
          <a:xfrm>
            <a:off x="3020882" y="4049170"/>
            <a:ext cx="2821764" cy="1750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70265F9-6A33-4625-9161-EA38073A8CCD}"/>
              </a:ext>
            </a:extLst>
          </p:cNvPr>
          <p:cNvSpPr/>
          <p:nvPr/>
        </p:nvSpPr>
        <p:spPr>
          <a:xfrm>
            <a:off x="359532" y="3360048"/>
            <a:ext cx="3267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Find an Apprenticeship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B12936-4AA5-4581-8AD3-6D440854B2AD}"/>
              </a:ext>
            </a:extLst>
          </p:cNvPr>
          <p:cNvSpPr/>
          <p:nvPr/>
        </p:nvSpPr>
        <p:spPr>
          <a:xfrm>
            <a:off x="1942967" y="6054196"/>
            <a:ext cx="4842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Amazingapprenticeships.com/vacancies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04A451-AFC7-46B4-B4AB-A380B2D30BBD}"/>
              </a:ext>
            </a:extLst>
          </p:cNvPr>
          <p:cNvSpPr/>
          <p:nvPr/>
        </p:nvSpPr>
        <p:spPr>
          <a:xfrm>
            <a:off x="5015026" y="3402884"/>
            <a:ext cx="3267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Employer websites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72E3119-F885-467D-B27F-11ED6F66B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Applying for apprenticeships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232100-DCFD-4F15-82C6-6F992BFE4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3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67"/>
    </mc:Choice>
    <mc:Fallback xmlns="">
      <p:transition spd="slow" advTm="86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E0856-47A8-4114-A5D9-B244B1DC5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Contact 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E71D74-BCF8-4EA3-926C-0C567EA60C7B}"/>
              </a:ext>
            </a:extLst>
          </p:cNvPr>
          <p:cNvSpPr/>
          <p:nvPr/>
        </p:nvSpPr>
        <p:spPr>
          <a:xfrm>
            <a:off x="3275856" y="3789040"/>
            <a:ext cx="42484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photo, bottle, indoor&#10;&#10;Description generated with high confidence">
            <a:extLst>
              <a:ext uri="{FF2B5EF4-FFF2-40B4-BE49-F238E27FC236}">
                <a16:creationId xmlns:a16="http://schemas.microsoft.com/office/drawing/2014/main" id="{ACD93AA7-3AAA-41D7-90C0-9CB017DC93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19928" r="91489" b="30600"/>
          <a:stretch/>
        </p:blipFill>
        <p:spPr>
          <a:xfrm>
            <a:off x="827584" y="2869219"/>
            <a:ext cx="432048" cy="12154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E8E54A-D2C9-4664-ABB0-87CC34D56E25}"/>
              </a:ext>
            </a:extLst>
          </p:cNvPr>
          <p:cNvSpPr/>
          <p:nvPr/>
        </p:nvSpPr>
        <p:spPr>
          <a:xfrm>
            <a:off x="1259632" y="1922674"/>
            <a:ext cx="69127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Follow the National Apprenticeship Service:</a:t>
            </a:r>
            <a:br>
              <a:rPr lang="en-US" sz="28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b="1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@Apprenticeships</a:t>
            </a:r>
          </a:p>
          <a:p>
            <a:r>
              <a:rPr lang="en-US" sz="2800" b="1" dirty="0" err="1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Fireitupapps</a:t>
            </a:r>
            <a:endParaRPr lang="en-US" sz="2800" b="1" dirty="0">
              <a:solidFill>
                <a:schemeClr val="accent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800" b="1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National Apprenticeship Service</a:t>
            </a:r>
          </a:p>
          <a:p>
            <a:r>
              <a:rPr lang="en-US" sz="2800" b="1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Search for apprenticeships on GOV.UK or call 08000 150 400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611A22-199F-4E96-AD76-BDB833B00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0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91"/>
    </mc:Choice>
    <mc:Fallback xmlns="">
      <p:transition spd="slow" advTm="46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1" y="368660"/>
            <a:ext cx="7015303" cy="40011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Pathways into apprenticeships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D79A0-2F91-473D-BAEC-5982A08998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91588" y="6492875"/>
            <a:ext cx="252412" cy="3667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25D06-9882-4E46-9327-9B5A73CDC15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B8E5F3-97E9-40A8-9841-4DDABCDCC29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8C3AAA-4282-4371-999D-3CC6EEEDA915}"/>
              </a:ext>
            </a:extLst>
          </p:cNvPr>
          <p:cNvSpPr txBox="1"/>
          <p:nvPr/>
        </p:nvSpPr>
        <p:spPr>
          <a:xfrm>
            <a:off x="3644153" y="1707776"/>
            <a:ext cx="49754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Traineeships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400" dirty="0">
                <a:solidFill>
                  <a:srgbClr val="000000"/>
                </a:solidFill>
                <a:latin typeface="Arial"/>
              </a:rPr>
              <a:t> Work experience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 Levels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Applying for a vacancy directly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A5A9D3-5011-4A56-B2C4-03155D545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991" y="2544213"/>
            <a:ext cx="800220" cy="8002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D7B8410-480C-4516-A581-19D49F3A2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29991" y="4793285"/>
            <a:ext cx="998517" cy="9985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1B58CA6-9F54-433C-B8AB-F429DD9630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29139" y="1530659"/>
            <a:ext cx="800219" cy="80021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098EB5D-4A0D-480E-A333-A81DF6E208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29139" y="3779730"/>
            <a:ext cx="969818" cy="96981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095E02D-31D2-43A6-8796-C5B9DE33A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3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86"/>
    </mc:Choice>
    <mc:Fallback xmlns="">
      <p:transition spd="slow" advTm="3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What is a traineeship?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D79A0-2F91-473D-BAEC-5982A08998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91588" y="6492875"/>
            <a:ext cx="252412" cy="3667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25D06-9882-4E46-9327-9B5A73CDC15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B8E5F3-97E9-40A8-9841-4DDABCDCC29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4968BD5-1E66-449E-8E40-80B0AC0C4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203089"/>
            <a:ext cx="6664716" cy="44518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5AB5B99-BA23-4089-A5B9-41EB3D47AC61}"/>
              </a:ext>
            </a:extLst>
          </p:cNvPr>
          <p:cNvSpPr txBox="1">
            <a:spLocks/>
          </p:cNvSpPr>
          <p:nvPr/>
        </p:nvSpPr>
        <p:spPr>
          <a:xfrm>
            <a:off x="7374253" y="1006302"/>
            <a:ext cx="1520485" cy="40011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ln>
                  <a:noFill/>
                </a:ln>
                <a:solidFill>
                  <a:srgbClr val="E16D2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>
                <a:solidFill>
                  <a:schemeClr val="accent5"/>
                </a:solidFill>
              </a:rPr>
              <a:t>16 to 24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DA87553-BA3F-4BB4-AF59-5565E98B97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63983" y="1619842"/>
            <a:ext cx="1387720" cy="13877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F33D4C9-1192-4BB9-A048-602A6FB4B5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74253" y="3231274"/>
            <a:ext cx="1387720" cy="13877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726E387-F133-48DB-BF00-17F1E2C30D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67792" y="4842706"/>
            <a:ext cx="1183911" cy="118391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094674-5FB1-4929-8A74-D8E7B6439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4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35"/>
    </mc:Choice>
    <mc:Fallback xmlns="">
      <p:transition spd="slow" advTm="37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1" y="368660"/>
            <a:ext cx="7015303" cy="800219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What support will you get from the </a:t>
            </a:r>
            <a:br>
              <a:rPr lang="en-GB" dirty="0">
                <a:solidFill>
                  <a:srgbClr val="2F8FD1"/>
                </a:solidFill>
              </a:rPr>
            </a:br>
            <a:r>
              <a:rPr lang="en-GB" dirty="0">
                <a:solidFill>
                  <a:srgbClr val="2F8FD1"/>
                </a:solidFill>
              </a:rPr>
              <a:t>Training Provider or College?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D79A0-2F91-473D-BAEC-5982A08998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91588" y="6492875"/>
            <a:ext cx="252412" cy="3667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25D06-9882-4E46-9327-9B5A73CDC15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B8E5F3-97E9-40A8-9841-4DDABCDCC29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Volunteer opportunities for teens | TARGETcareers">
            <a:extLst>
              <a:ext uri="{FF2B5EF4-FFF2-40B4-BE49-F238E27FC236}">
                <a16:creationId xmlns:a16="http://schemas.microsoft.com/office/drawing/2014/main" id="{54108217-8BC3-4A40-AD99-8371A20AE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14917"/>
            <a:ext cx="5570951" cy="204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Get Your Teenager To Study For Math - Kids Learning HQ">
            <a:extLst>
              <a:ext uri="{FF2B5EF4-FFF2-40B4-BE49-F238E27FC236}">
                <a16:creationId xmlns:a16="http://schemas.microsoft.com/office/drawing/2014/main" id="{66554B8D-259E-4516-AA86-989ECC579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712" y="1614917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8C3AAA-4282-4371-999D-3CC6EEEDA915}"/>
              </a:ext>
            </a:extLst>
          </p:cNvPr>
          <p:cNvSpPr txBox="1"/>
          <p:nvPr/>
        </p:nvSpPr>
        <p:spPr>
          <a:xfrm>
            <a:off x="228599" y="3886200"/>
            <a:ext cx="70153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2"/>
                </a:solidFill>
              </a:rPr>
              <a:t>Training to prepare you for work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2"/>
                </a:solidFill>
              </a:rPr>
              <a:t>Help with applying for jobs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2"/>
                </a:solidFill>
              </a:rPr>
              <a:t>Support to prepare your CV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2"/>
                </a:solidFill>
              </a:rPr>
              <a:t>Support to improve your English and maths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ABB91E-53F5-4E10-B4C0-772722A02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58"/>
    </mc:Choice>
    <mc:Fallback xmlns="">
      <p:transition spd="slow" advTm="56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800219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What support will you get from the Company?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D79A0-2F91-473D-BAEC-5982A08998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91588" y="6492875"/>
            <a:ext cx="252412" cy="3667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25D06-9882-4E46-9327-9B5A73CDC15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B8E5F3-97E9-40A8-9841-4DDABCDCC29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5C4E3B-EF2D-4440-A790-1499B1406B3F}"/>
              </a:ext>
            </a:extLst>
          </p:cNvPr>
          <p:cNvGrpSpPr/>
          <p:nvPr/>
        </p:nvGrpSpPr>
        <p:grpSpPr>
          <a:xfrm>
            <a:off x="425546" y="1784536"/>
            <a:ext cx="2238242" cy="2160062"/>
            <a:chOff x="2153001" y="2996952"/>
            <a:chExt cx="1618261" cy="163643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FB8127-4B18-4705-B80B-94C1B01CC2C4}"/>
                </a:ext>
              </a:extLst>
            </p:cNvPr>
            <p:cNvSpPr/>
            <p:nvPr/>
          </p:nvSpPr>
          <p:spPr>
            <a:xfrm>
              <a:off x="2153002" y="2996952"/>
              <a:ext cx="1618260" cy="1636436"/>
            </a:xfrm>
            <a:prstGeom prst="rect">
              <a:avLst/>
            </a:prstGeom>
            <a:no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7C74AC-D878-4FA8-A12E-E8341205CD41}"/>
                </a:ext>
              </a:extLst>
            </p:cNvPr>
            <p:cNvGrpSpPr/>
            <p:nvPr/>
          </p:nvGrpSpPr>
          <p:grpSpPr>
            <a:xfrm>
              <a:off x="2153001" y="3207481"/>
              <a:ext cx="1618260" cy="1344043"/>
              <a:chOff x="1996986" y="1651346"/>
              <a:chExt cx="924031" cy="77632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BA4F50B-A7E5-495B-A759-BBB766F71BE6}"/>
                  </a:ext>
                </a:extLst>
              </p:cNvPr>
              <p:cNvSpPr/>
              <p:nvPr/>
            </p:nvSpPr>
            <p:spPr>
              <a:xfrm>
                <a:off x="2175539" y="1651346"/>
                <a:ext cx="566928" cy="567633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C8CC9A-3BDC-4652-B696-FC8FDB5FA8B4}"/>
                  </a:ext>
                </a:extLst>
              </p:cNvPr>
              <p:cNvSpPr txBox="1"/>
              <p:nvPr/>
            </p:nvSpPr>
            <p:spPr>
              <a:xfrm>
                <a:off x="1996986" y="2246222"/>
                <a:ext cx="924031" cy="18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Work placement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C912F8-7F96-49BF-A876-6BF93AC18716}"/>
              </a:ext>
            </a:extLst>
          </p:cNvPr>
          <p:cNvGrpSpPr/>
          <p:nvPr/>
        </p:nvGrpSpPr>
        <p:grpSpPr>
          <a:xfrm>
            <a:off x="3305456" y="1784536"/>
            <a:ext cx="2238242" cy="2160062"/>
            <a:chOff x="2153001" y="2996952"/>
            <a:chExt cx="1618261" cy="16364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CECD47-2F67-4C79-ADED-139E6CC02353}"/>
                </a:ext>
              </a:extLst>
            </p:cNvPr>
            <p:cNvSpPr/>
            <p:nvPr/>
          </p:nvSpPr>
          <p:spPr>
            <a:xfrm>
              <a:off x="2153002" y="2996952"/>
              <a:ext cx="1618260" cy="1636436"/>
            </a:xfrm>
            <a:prstGeom prst="rect">
              <a:avLst/>
            </a:prstGeom>
            <a:no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D6D249-2ACE-4562-976B-0AC60BF9B943}"/>
                </a:ext>
              </a:extLst>
            </p:cNvPr>
            <p:cNvGrpSpPr/>
            <p:nvPr/>
          </p:nvGrpSpPr>
          <p:grpSpPr>
            <a:xfrm>
              <a:off x="2153001" y="3207481"/>
              <a:ext cx="1618260" cy="1344043"/>
              <a:chOff x="1996986" y="1651346"/>
              <a:chExt cx="924031" cy="77632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5E70750-69AD-4C08-AD9C-8CE80DF4F86D}"/>
                  </a:ext>
                </a:extLst>
              </p:cNvPr>
              <p:cNvSpPr/>
              <p:nvPr/>
            </p:nvSpPr>
            <p:spPr>
              <a:xfrm>
                <a:off x="2175539" y="1651346"/>
                <a:ext cx="566928" cy="567633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FCA47BB-C68D-4E4E-BB06-265157D9D559}"/>
                  </a:ext>
                </a:extLst>
              </p:cNvPr>
              <p:cNvSpPr txBox="1"/>
              <p:nvPr/>
            </p:nvSpPr>
            <p:spPr>
              <a:xfrm>
                <a:off x="1996986" y="2246222"/>
                <a:ext cx="924031" cy="18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Interview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D7C67C-D15C-4D9C-ABFE-136F2AF4D330}"/>
              </a:ext>
            </a:extLst>
          </p:cNvPr>
          <p:cNvGrpSpPr/>
          <p:nvPr/>
        </p:nvGrpSpPr>
        <p:grpSpPr>
          <a:xfrm>
            <a:off x="6185369" y="1784536"/>
            <a:ext cx="2238242" cy="2160062"/>
            <a:chOff x="2153001" y="2996952"/>
            <a:chExt cx="1618261" cy="163643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2166781-E1C3-48A0-9537-74509FEFD3E4}"/>
                </a:ext>
              </a:extLst>
            </p:cNvPr>
            <p:cNvSpPr/>
            <p:nvPr/>
          </p:nvSpPr>
          <p:spPr>
            <a:xfrm>
              <a:off x="2153002" y="2996952"/>
              <a:ext cx="1618260" cy="1636436"/>
            </a:xfrm>
            <a:prstGeom prst="rect">
              <a:avLst/>
            </a:prstGeom>
            <a:no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7A9984C-82CA-4322-87ED-8D691E3273E5}"/>
                </a:ext>
              </a:extLst>
            </p:cNvPr>
            <p:cNvGrpSpPr/>
            <p:nvPr/>
          </p:nvGrpSpPr>
          <p:grpSpPr>
            <a:xfrm>
              <a:off x="2153001" y="3207481"/>
              <a:ext cx="1618260" cy="1344043"/>
              <a:chOff x="1996986" y="1651346"/>
              <a:chExt cx="924031" cy="776328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A98AE86-4D7C-4F5D-8271-0CE4B74ADD34}"/>
                  </a:ext>
                </a:extLst>
              </p:cNvPr>
              <p:cNvSpPr/>
              <p:nvPr/>
            </p:nvSpPr>
            <p:spPr>
              <a:xfrm>
                <a:off x="2175539" y="1651346"/>
                <a:ext cx="566928" cy="567633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28C971-DA1F-4424-99F6-D6E68B9E3C0C}"/>
                  </a:ext>
                </a:extLst>
              </p:cNvPr>
              <p:cNvSpPr txBox="1"/>
              <p:nvPr/>
            </p:nvSpPr>
            <p:spPr>
              <a:xfrm>
                <a:off x="1996986" y="2246222"/>
                <a:ext cx="924031" cy="18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Tailored to you</a:t>
                </a:r>
              </a:p>
            </p:txBody>
          </p:sp>
        </p:grpSp>
      </p:grpSp>
      <p:pic>
        <p:nvPicPr>
          <p:cNvPr id="22" name="Graphic 21" descr="City">
            <a:extLst>
              <a:ext uri="{FF2B5EF4-FFF2-40B4-BE49-F238E27FC236}">
                <a16:creationId xmlns:a16="http://schemas.microsoft.com/office/drawing/2014/main" id="{7E862050-1E27-46D7-829D-702C47A7DD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166" y="2349018"/>
            <a:ext cx="914400" cy="914400"/>
          </a:xfrm>
          <a:prstGeom prst="rect">
            <a:avLst/>
          </a:prstGeom>
        </p:spPr>
      </p:pic>
      <p:pic>
        <p:nvPicPr>
          <p:cNvPr id="24" name="Graphic 23" descr="Chat">
            <a:extLst>
              <a:ext uri="{FF2B5EF4-FFF2-40B4-BE49-F238E27FC236}">
                <a16:creationId xmlns:a16="http://schemas.microsoft.com/office/drawing/2014/main" id="{3F290662-BB7E-4CF1-B174-8275DDE1A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84067" y="2345712"/>
            <a:ext cx="914400" cy="914400"/>
          </a:xfrm>
          <a:prstGeom prst="rect">
            <a:avLst/>
          </a:prstGeom>
        </p:spPr>
      </p:pic>
      <p:pic>
        <p:nvPicPr>
          <p:cNvPr id="26" name="Graphic 25" descr="Fingerprint">
            <a:extLst>
              <a:ext uri="{FF2B5EF4-FFF2-40B4-BE49-F238E27FC236}">
                <a16:creationId xmlns:a16="http://schemas.microsoft.com/office/drawing/2014/main" id="{B6CA8C8F-2636-4E9E-B837-4AEA1B5EC0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47289" y="2253823"/>
            <a:ext cx="914400" cy="914400"/>
          </a:xfrm>
          <a:prstGeom prst="rect">
            <a:avLst/>
          </a:prstGeom>
        </p:spPr>
      </p:pic>
      <p:sp>
        <p:nvSpPr>
          <p:cNvPr id="27" name="Right Brace 26">
            <a:extLst>
              <a:ext uri="{FF2B5EF4-FFF2-40B4-BE49-F238E27FC236}">
                <a16:creationId xmlns:a16="http://schemas.microsoft.com/office/drawing/2014/main" id="{B78F1EC9-02A5-4872-A4ED-CBEC32EAD6E5}"/>
              </a:ext>
            </a:extLst>
          </p:cNvPr>
          <p:cNvSpPr/>
          <p:nvPr/>
        </p:nvSpPr>
        <p:spPr>
          <a:xfrm rot="5400000">
            <a:off x="4167715" y="1533455"/>
            <a:ext cx="605118" cy="58512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BA1A27-3209-4C8D-827B-0CA486C0EBA3}"/>
              </a:ext>
            </a:extLst>
          </p:cNvPr>
          <p:cNvSpPr/>
          <p:nvPr/>
        </p:nvSpPr>
        <p:spPr>
          <a:xfrm>
            <a:off x="1866574" y="4800852"/>
            <a:ext cx="5207399" cy="712256"/>
          </a:xfrm>
          <a:prstGeom prst="rect">
            <a:avLst/>
          </a:prstGeom>
          <a:solidFill>
            <a:srgbClr val="74B6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Supported by the employer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80C67A-5087-4C4B-90C4-5E92EF017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54"/>
    </mc:Choice>
    <mc:Fallback xmlns="">
      <p:transition spd="slow" advTm="57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1" y="368660"/>
            <a:ext cx="7628021" cy="83099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What are the benefits of doing a traineeship?</a:t>
            </a:r>
            <a:br>
              <a:rPr lang="en-GB" dirty="0">
                <a:solidFill>
                  <a:srgbClr val="2F8FD1"/>
                </a:solidFill>
              </a:rPr>
            </a:br>
            <a:r>
              <a:rPr lang="en-GB" sz="2800" dirty="0"/>
              <a:t>https://vimeo.com/222357782</a:t>
            </a:r>
            <a:endParaRPr lang="en-GB" dirty="0">
              <a:solidFill>
                <a:srgbClr val="2F8FD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D79A0-2F91-473D-BAEC-5982A08998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91588" y="6492875"/>
            <a:ext cx="252412" cy="3667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25D06-9882-4E46-9327-9B5A73CDC15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B8E5F3-97E9-40A8-9841-4DDABCDCC29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Online Media 2" title="Traineeships: Why they work: Millwall">
            <a:hlinkClick r:id="" action="ppaction://media"/>
            <a:extLst>
              <a:ext uri="{FF2B5EF4-FFF2-40B4-BE49-F238E27FC236}">
                <a16:creationId xmlns:a16="http://schemas.microsoft.com/office/drawing/2014/main" id="{E4BCC856-DC45-4551-8BDE-46FAE156DAD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599440" y="1396321"/>
            <a:ext cx="8128000" cy="4572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B4A6424-EF2E-416B-9421-870B31E6B6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76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61"/>
    </mc:Choice>
    <mc:Fallback xmlns="">
      <p:transition spd="slow" advTm="184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289" objId="3"/>
        <p14:triggerEvt type="onClick" time="24289" objId="3"/>
        <p14:pauseEvt time="184261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You may get extra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D79A0-2F91-473D-BAEC-5982A08998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91588" y="6492875"/>
            <a:ext cx="252412" cy="3667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25D06-9882-4E46-9327-9B5A73CDC15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B8E5F3-97E9-40A8-9841-4DDABCDCC29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7F2342-2978-4812-B4D2-7C60411407D9}"/>
              </a:ext>
            </a:extLst>
          </p:cNvPr>
          <p:cNvGrpSpPr/>
          <p:nvPr/>
        </p:nvGrpSpPr>
        <p:grpSpPr>
          <a:xfrm>
            <a:off x="425546" y="1784536"/>
            <a:ext cx="2238242" cy="2160062"/>
            <a:chOff x="2153001" y="2996952"/>
            <a:chExt cx="1618261" cy="163643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169C29-B381-447C-91A2-5BF8CDFE40B5}"/>
                </a:ext>
              </a:extLst>
            </p:cNvPr>
            <p:cNvSpPr/>
            <p:nvPr/>
          </p:nvSpPr>
          <p:spPr>
            <a:xfrm>
              <a:off x="2153002" y="2996952"/>
              <a:ext cx="1618260" cy="1636436"/>
            </a:xfrm>
            <a:prstGeom prst="rect">
              <a:avLst/>
            </a:prstGeom>
            <a:no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F5E001-2FE7-4C9B-A8A7-B0C691B4898E}"/>
                </a:ext>
              </a:extLst>
            </p:cNvPr>
            <p:cNvGrpSpPr/>
            <p:nvPr/>
          </p:nvGrpSpPr>
          <p:grpSpPr>
            <a:xfrm>
              <a:off x="2153001" y="3207481"/>
              <a:ext cx="1618260" cy="1344043"/>
              <a:chOff x="1996986" y="1651346"/>
              <a:chExt cx="924031" cy="77632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D1A4516-019A-46EA-8050-647F725579ED}"/>
                  </a:ext>
                </a:extLst>
              </p:cNvPr>
              <p:cNvSpPr/>
              <p:nvPr/>
            </p:nvSpPr>
            <p:spPr>
              <a:xfrm>
                <a:off x="2175539" y="1651346"/>
                <a:ext cx="566928" cy="567633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2B23B7-7383-4374-8EFD-CEDD48AC532C}"/>
                  </a:ext>
                </a:extLst>
              </p:cNvPr>
              <p:cNvSpPr txBox="1"/>
              <p:nvPr/>
            </p:nvSpPr>
            <p:spPr>
              <a:xfrm>
                <a:off x="1996986" y="2246222"/>
                <a:ext cx="924031" cy="18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Expenses for travel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0FFC23-C570-4716-AE54-25064C3A81F9}"/>
              </a:ext>
            </a:extLst>
          </p:cNvPr>
          <p:cNvGrpSpPr/>
          <p:nvPr/>
        </p:nvGrpSpPr>
        <p:grpSpPr>
          <a:xfrm>
            <a:off x="3376677" y="1783392"/>
            <a:ext cx="2238242" cy="2160062"/>
            <a:chOff x="2153001" y="2996952"/>
            <a:chExt cx="1618261" cy="16364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569294-0F45-4461-8A1B-548B236E1DBE}"/>
                </a:ext>
              </a:extLst>
            </p:cNvPr>
            <p:cNvSpPr/>
            <p:nvPr/>
          </p:nvSpPr>
          <p:spPr>
            <a:xfrm>
              <a:off x="2153002" y="2996952"/>
              <a:ext cx="1618260" cy="1636436"/>
            </a:xfrm>
            <a:prstGeom prst="rect">
              <a:avLst/>
            </a:prstGeom>
            <a:no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8A690CC-3761-46AB-9A67-9C1B4683BD83}"/>
                </a:ext>
              </a:extLst>
            </p:cNvPr>
            <p:cNvGrpSpPr/>
            <p:nvPr/>
          </p:nvGrpSpPr>
          <p:grpSpPr>
            <a:xfrm>
              <a:off x="2153001" y="3207481"/>
              <a:ext cx="1618260" cy="1344043"/>
              <a:chOff x="1996986" y="1651346"/>
              <a:chExt cx="924031" cy="77632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1BDD533-9781-45D3-8740-0A8B879C87F2}"/>
                  </a:ext>
                </a:extLst>
              </p:cNvPr>
              <p:cNvSpPr/>
              <p:nvPr/>
            </p:nvSpPr>
            <p:spPr>
              <a:xfrm>
                <a:off x="2175539" y="1651346"/>
                <a:ext cx="566928" cy="567633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1C042D3-06FE-4DA4-9E7C-1B82B3659FF0}"/>
                  </a:ext>
                </a:extLst>
              </p:cNvPr>
              <p:cNvSpPr txBox="1"/>
              <p:nvPr/>
            </p:nvSpPr>
            <p:spPr>
              <a:xfrm>
                <a:off x="1996986" y="2246222"/>
                <a:ext cx="924031" cy="18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Financial support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CF3E4C-92FE-4250-882B-7266B5153B99}"/>
              </a:ext>
            </a:extLst>
          </p:cNvPr>
          <p:cNvGrpSpPr/>
          <p:nvPr/>
        </p:nvGrpSpPr>
        <p:grpSpPr>
          <a:xfrm>
            <a:off x="6327811" y="1783392"/>
            <a:ext cx="2238242" cy="2160062"/>
            <a:chOff x="2153001" y="2996952"/>
            <a:chExt cx="1618261" cy="163643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1DB87E-B311-42AF-92C3-62642C04001E}"/>
                </a:ext>
              </a:extLst>
            </p:cNvPr>
            <p:cNvSpPr/>
            <p:nvPr/>
          </p:nvSpPr>
          <p:spPr>
            <a:xfrm>
              <a:off x="2153002" y="2996952"/>
              <a:ext cx="1618260" cy="1636436"/>
            </a:xfrm>
            <a:prstGeom prst="rect">
              <a:avLst/>
            </a:prstGeom>
            <a:no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9D40F2-FF68-48B5-A068-B5C376189190}"/>
                </a:ext>
              </a:extLst>
            </p:cNvPr>
            <p:cNvSpPr txBox="1"/>
            <p:nvPr/>
          </p:nvSpPr>
          <p:spPr>
            <a:xfrm>
              <a:off x="2153001" y="4237380"/>
              <a:ext cx="1618260" cy="31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Support from JCP</a:t>
              </a: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26842504-54E0-44FA-A051-329B67C0B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491" y="2278529"/>
            <a:ext cx="862700" cy="862700"/>
          </a:xfrm>
          <a:prstGeom prst="rect">
            <a:avLst/>
          </a:prstGeom>
        </p:spPr>
      </p:pic>
      <p:pic>
        <p:nvPicPr>
          <p:cNvPr id="23" name="Graphic 22" descr="Coins">
            <a:extLst>
              <a:ext uri="{FF2B5EF4-FFF2-40B4-BE49-F238E27FC236}">
                <a16:creationId xmlns:a16="http://schemas.microsoft.com/office/drawing/2014/main" id="{7E3F96F1-B338-4072-A819-6AC1226BC4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56207" y="2278529"/>
            <a:ext cx="914400" cy="914400"/>
          </a:xfrm>
          <a:prstGeom prst="rect">
            <a:avLst/>
          </a:prstGeom>
        </p:spPr>
      </p:pic>
      <p:pic>
        <p:nvPicPr>
          <p:cNvPr id="2050" name="Picture 2" descr="Tooting Jobcentre - Apply For Benefits &amp; Universal Credit At ...">
            <a:extLst>
              <a:ext uri="{FF2B5EF4-FFF2-40B4-BE49-F238E27FC236}">
                <a16:creationId xmlns:a16="http://schemas.microsoft.com/office/drawing/2014/main" id="{0709D575-4853-414B-BB65-0F03CABB3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2" r="28864"/>
          <a:stretch/>
        </p:blipFill>
        <p:spPr bwMode="auto">
          <a:xfrm>
            <a:off x="6437669" y="2213359"/>
            <a:ext cx="2018523" cy="99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456978-287A-40F8-B680-AFC6C6E42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2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29"/>
    </mc:Choice>
    <mc:Fallback xmlns="">
      <p:transition spd="slow" advTm="4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7103586" cy="2062103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What happens at the end of my traineeship?</a:t>
            </a:r>
            <a:br>
              <a:rPr lang="en-GB" dirty="0">
                <a:solidFill>
                  <a:srgbClr val="2F8FD1"/>
                </a:solidFill>
              </a:rPr>
            </a:br>
            <a:r>
              <a:rPr lang="en-GB" sz="2800" dirty="0"/>
              <a:t>https://vimeo.com/221742256 </a:t>
            </a:r>
            <a:br>
              <a:rPr lang="en-GB" sz="2800" dirty="0"/>
            </a:br>
            <a:endParaRPr lang="en-GB" dirty="0">
              <a:solidFill>
                <a:srgbClr val="2F8FD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B8E5F3-97E9-40A8-9841-4DDABCDCC29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Online Media 5" title="Traineeships: Why they work: Bradford">
            <a:hlinkClick r:id="" action="ppaction://media"/>
            <a:extLst>
              <a:ext uri="{FF2B5EF4-FFF2-40B4-BE49-F238E27FC236}">
                <a16:creationId xmlns:a16="http://schemas.microsoft.com/office/drawing/2014/main" id="{1769EDBA-8E7D-4E8B-8A66-6B0CB2AC4FFD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21498" y="1399711"/>
            <a:ext cx="7901004" cy="444431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DA8F0B5-6CFB-4A16-80DF-5048EC9980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891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83"/>
    </mc:Choice>
    <mc:Fallback xmlns="">
      <p:transition spd="slow" advTm="195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288" objId="6"/>
        <p14:pauseEvt time="195583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154"/>
          <p:cNvSpPr/>
          <p:nvPr/>
        </p:nvSpPr>
        <p:spPr>
          <a:xfrm>
            <a:off x="1981200" y="1484785"/>
            <a:ext cx="1752600" cy="4508618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Rectangle 155"/>
          <p:cNvSpPr/>
          <p:nvPr/>
        </p:nvSpPr>
        <p:spPr>
          <a:xfrm>
            <a:off x="5518789" y="1484784"/>
            <a:ext cx="1752600" cy="4508617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8" name="TextBox 167"/>
          <p:cNvSpPr txBox="1"/>
          <p:nvPr/>
        </p:nvSpPr>
        <p:spPr>
          <a:xfrm>
            <a:off x="2109389" y="2473749"/>
            <a:ext cx="1395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Sport &amp; Fitness</a:t>
            </a:r>
          </a:p>
        </p:txBody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id="{88245A34-1DFA-4A00-BDAB-0A5DBD90F76B}"/>
              </a:ext>
            </a:extLst>
          </p:cNvPr>
          <p:cNvSpPr txBox="1">
            <a:spLocks/>
          </p:cNvSpPr>
          <p:nvPr/>
        </p:nvSpPr>
        <p:spPr>
          <a:xfrm>
            <a:off x="359532" y="368660"/>
            <a:ext cx="5724636" cy="800219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>
                <a:solidFill>
                  <a:srgbClr val="2F8FD1"/>
                </a:solidFill>
              </a:rPr>
              <a:t>What kind of traineeships are there?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E7839EE-303C-4424-832D-A3332B555B2F}"/>
              </a:ext>
            </a:extLst>
          </p:cNvPr>
          <p:cNvSpPr txBox="1"/>
          <p:nvPr/>
        </p:nvSpPr>
        <p:spPr>
          <a:xfrm>
            <a:off x="4073004" y="5875622"/>
            <a:ext cx="5031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2F8FD1"/>
                </a:solidFill>
              </a:rPr>
              <a:t>And many more….</a:t>
            </a:r>
          </a:p>
        </p:txBody>
      </p: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F74D485F-F6AC-4A0B-8FD0-1EB670554205}"/>
              </a:ext>
            </a:extLst>
          </p:cNvPr>
          <p:cNvGrpSpPr/>
          <p:nvPr/>
        </p:nvGrpSpPr>
        <p:grpSpPr>
          <a:xfrm>
            <a:off x="3903502" y="1726764"/>
            <a:ext cx="1395882" cy="1084272"/>
            <a:chOff x="3903502" y="1728031"/>
            <a:chExt cx="1395882" cy="1084272"/>
          </a:xfrm>
        </p:grpSpPr>
        <p:sp>
          <p:nvSpPr>
            <p:cNvPr id="177" name="TextBox 176"/>
            <p:cNvSpPr txBox="1"/>
            <p:nvPr/>
          </p:nvSpPr>
          <p:spPr>
            <a:xfrm>
              <a:off x="3903502" y="2473749"/>
              <a:ext cx="1395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Horticulture</a:t>
              </a:r>
            </a:p>
          </p:txBody>
        </p:sp>
        <p:pic>
          <p:nvPicPr>
            <p:cNvPr id="10" name="Graphic 9" descr="Plant">
              <a:extLst>
                <a:ext uri="{FF2B5EF4-FFF2-40B4-BE49-F238E27FC236}">
                  <a16:creationId xmlns:a16="http://schemas.microsoft.com/office/drawing/2014/main" id="{D6BBCF6C-64CB-42D6-984C-8E67724AF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76695" y="1728031"/>
              <a:ext cx="790609" cy="790609"/>
            </a:xfrm>
            <a:prstGeom prst="rect">
              <a:avLst/>
            </a:prstGeom>
          </p:spPr>
        </p:pic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F2F82E42-EB12-48E1-9E69-EFD9924ADB72}"/>
              </a:ext>
            </a:extLst>
          </p:cNvPr>
          <p:cNvGrpSpPr/>
          <p:nvPr/>
        </p:nvGrpSpPr>
        <p:grpSpPr>
          <a:xfrm>
            <a:off x="213081" y="1636036"/>
            <a:ext cx="1395882" cy="1160008"/>
            <a:chOff x="356652" y="1652295"/>
            <a:chExt cx="1395882" cy="1160008"/>
          </a:xfrm>
        </p:grpSpPr>
        <p:sp>
          <p:nvSpPr>
            <p:cNvPr id="159" name="TextBox 158"/>
            <p:cNvSpPr txBox="1"/>
            <p:nvPr/>
          </p:nvSpPr>
          <p:spPr>
            <a:xfrm>
              <a:off x="356652" y="2473749"/>
              <a:ext cx="1395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Finance</a:t>
              </a:r>
            </a:p>
          </p:txBody>
        </p:sp>
        <p:pic>
          <p:nvPicPr>
            <p:cNvPr id="15" name="Graphic 14" descr="Calculator">
              <a:extLst>
                <a:ext uri="{FF2B5EF4-FFF2-40B4-BE49-F238E27FC236}">
                  <a16:creationId xmlns:a16="http://schemas.microsoft.com/office/drawing/2014/main" id="{9C549CED-1CCA-42F8-8890-866E65A4F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6001" y="1652295"/>
              <a:ext cx="878255" cy="878255"/>
            </a:xfrm>
            <a:prstGeom prst="rect">
              <a:avLst/>
            </a:prstGeom>
          </p:spPr>
        </p:pic>
      </p:grpSp>
      <p:sp>
        <p:nvSpPr>
          <p:cNvPr id="195" name="TextBox 194"/>
          <p:cNvSpPr txBox="1"/>
          <p:nvPr/>
        </p:nvSpPr>
        <p:spPr>
          <a:xfrm>
            <a:off x="7473054" y="2473748"/>
            <a:ext cx="1395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Media</a:t>
            </a:r>
          </a:p>
        </p:txBody>
      </p:sp>
      <p:pic>
        <p:nvPicPr>
          <p:cNvPr id="91" name="Graphic 90">
            <a:extLst>
              <a:ext uri="{FF2B5EF4-FFF2-40B4-BE49-F238E27FC236}">
                <a16:creationId xmlns:a16="http://schemas.microsoft.com/office/drawing/2014/main" id="{C355869A-D603-488B-9CE9-733B5FE2FE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43235" y="1568825"/>
            <a:ext cx="938337" cy="938337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85B6A437-A0F6-4D69-B239-7AE29273E7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21302" y="1426011"/>
            <a:ext cx="948824" cy="948824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72A4CA52-A146-4241-8914-2EE4090819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99630" y="1619398"/>
            <a:ext cx="770714" cy="770714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3166BFAF-29AB-45E5-A238-AF9FAC3F8666}"/>
              </a:ext>
            </a:extLst>
          </p:cNvPr>
          <p:cNvSpPr txBox="1"/>
          <p:nvPr/>
        </p:nvSpPr>
        <p:spPr>
          <a:xfrm>
            <a:off x="5620738" y="2453024"/>
            <a:ext cx="1395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 Care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1995B57-50A0-430F-802C-8151A24165AB}"/>
              </a:ext>
            </a:extLst>
          </p:cNvPr>
          <p:cNvSpPr txBox="1"/>
          <p:nvPr/>
        </p:nvSpPr>
        <p:spPr>
          <a:xfrm>
            <a:off x="213081" y="3918943"/>
            <a:ext cx="1395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Business</a:t>
            </a:r>
            <a:br>
              <a:rPr lang="en-US" sz="160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60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Admin</a:t>
            </a:r>
          </a:p>
        </p:txBody>
      </p:sp>
      <p:pic>
        <p:nvPicPr>
          <p:cNvPr id="9" name="Graphic 8" descr="Employee badge">
            <a:extLst>
              <a:ext uri="{FF2B5EF4-FFF2-40B4-BE49-F238E27FC236}">
                <a16:creationId xmlns:a16="http://schemas.microsoft.com/office/drawing/2014/main" id="{9522A55B-81E8-486F-B2EC-AE0CF86A1A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2430" y="3036080"/>
            <a:ext cx="914400" cy="914400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BC00803C-1DBB-4EF7-BCAD-355E3B161DCE}"/>
              </a:ext>
            </a:extLst>
          </p:cNvPr>
          <p:cNvSpPr txBox="1"/>
          <p:nvPr/>
        </p:nvSpPr>
        <p:spPr>
          <a:xfrm>
            <a:off x="2146462" y="3936495"/>
            <a:ext cx="1395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Retail</a:t>
            </a:r>
          </a:p>
        </p:txBody>
      </p:sp>
      <p:pic>
        <p:nvPicPr>
          <p:cNvPr id="13" name="Graphic 12" descr="Shopping basket">
            <a:extLst>
              <a:ext uri="{FF2B5EF4-FFF2-40B4-BE49-F238E27FC236}">
                <a16:creationId xmlns:a16="http://schemas.microsoft.com/office/drawing/2014/main" id="{4677ABFF-82B4-48C2-9F0B-07764B1E45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04911" y="3145171"/>
            <a:ext cx="914400" cy="9144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6E16E539-E3E3-4B7B-B6ED-F6F180458F25}"/>
              </a:ext>
            </a:extLst>
          </p:cNvPr>
          <p:cNvSpPr txBox="1"/>
          <p:nvPr/>
        </p:nvSpPr>
        <p:spPr>
          <a:xfrm>
            <a:off x="204318" y="5381185"/>
            <a:ext cx="1395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Painting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03AC67B-3DDE-46E5-9173-55841CA6BBFE}"/>
              </a:ext>
            </a:extLst>
          </p:cNvPr>
          <p:cNvSpPr txBox="1"/>
          <p:nvPr/>
        </p:nvSpPr>
        <p:spPr>
          <a:xfrm>
            <a:off x="7480504" y="3932635"/>
            <a:ext cx="1395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Hairdressing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42EB22C-1F57-44E5-976B-17E20DACB392}"/>
              </a:ext>
            </a:extLst>
          </p:cNvPr>
          <p:cNvSpPr txBox="1"/>
          <p:nvPr/>
        </p:nvSpPr>
        <p:spPr>
          <a:xfrm>
            <a:off x="3800793" y="3922298"/>
            <a:ext cx="1395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Warehousing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DFF819D-254C-433B-8AA2-AA6DF249D8B5}"/>
              </a:ext>
            </a:extLst>
          </p:cNvPr>
          <p:cNvSpPr txBox="1"/>
          <p:nvPr/>
        </p:nvSpPr>
        <p:spPr>
          <a:xfrm>
            <a:off x="5697148" y="3938971"/>
            <a:ext cx="1395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Electrician</a:t>
            </a:r>
          </a:p>
        </p:txBody>
      </p:sp>
      <p:pic>
        <p:nvPicPr>
          <p:cNvPr id="17" name="Graphic 16" descr="Scissors">
            <a:extLst>
              <a:ext uri="{FF2B5EF4-FFF2-40B4-BE49-F238E27FC236}">
                <a16:creationId xmlns:a16="http://schemas.microsoft.com/office/drawing/2014/main" id="{E130432E-2D11-4A98-BD16-C562D9C6C5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729097" y="3099444"/>
            <a:ext cx="914400" cy="914400"/>
          </a:xfrm>
          <a:prstGeom prst="rect">
            <a:avLst/>
          </a:prstGeom>
        </p:spPr>
      </p:pic>
      <p:pic>
        <p:nvPicPr>
          <p:cNvPr id="19" name="Graphic 18" descr="Electrician">
            <a:extLst>
              <a:ext uri="{FF2B5EF4-FFF2-40B4-BE49-F238E27FC236}">
                <a16:creationId xmlns:a16="http://schemas.microsoft.com/office/drawing/2014/main" id="{58D647DD-EB5C-4B88-8C3A-5CC7D77A78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27787" y="3064699"/>
            <a:ext cx="914400" cy="914400"/>
          </a:xfrm>
          <a:prstGeom prst="rect">
            <a:avLst/>
          </a:prstGeom>
        </p:spPr>
      </p:pic>
      <p:pic>
        <p:nvPicPr>
          <p:cNvPr id="22" name="Graphic 21" descr="Factory">
            <a:extLst>
              <a:ext uri="{FF2B5EF4-FFF2-40B4-BE49-F238E27FC236}">
                <a16:creationId xmlns:a16="http://schemas.microsoft.com/office/drawing/2014/main" id="{737BAA87-A979-4A52-AA6E-9F1617F063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114800" y="2971800"/>
            <a:ext cx="914400" cy="914400"/>
          </a:xfrm>
          <a:prstGeom prst="rect">
            <a:avLst/>
          </a:prstGeom>
        </p:spPr>
      </p:pic>
      <p:pic>
        <p:nvPicPr>
          <p:cNvPr id="26" name="Graphic 25" descr="Paint">
            <a:extLst>
              <a:ext uri="{FF2B5EF4-FFF2-40B4-BE49-F238E27FC236}">
                <a16:creationId xmlns:a16="http://schemas.microsoft.com/office/drawing/2014/main" id="{E696F462-191C-4CC5-B3CC-EAFD284400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19100" y="4605270"/>
            <a:ext cx="914400" cy="91440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8E8350EB-E045-4318-AEBA-D58D470545BA}"/>
              </a:ext>
            </a:extLst>
          </p:cNvPr>
          <p:cNvSpPr txBox="1"/>
          <p:nvPr/>
        </p:nvSpPr>
        <p:spPr>
          <a:xfrm>
            <a:off x="7497773" y="5375627"/>
            <a:ext cx="1395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75031F6-682A-4817-B24D-451D9DA60CC5}"/>
              </a:ext>
            </a:extLst>
          </p:cNvPr>
          <p:cNvSpPr txBox="1"/>
          <p:nvPr/>
        </p:nvSpPr>
        <p:spPr>
          <a:xfrm>
            <a:off x="5697148" y="5387936"/>
            <a:ext cx="1395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Hospitality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2769847-D497-48EA-996D-A6CC41B4F550}"/>
              </a:ext>
            </a:extLst>
          </p:cNvPr>
          <p:cNvSpPr txBox="1"/>
          <p:nvPr/>
        </p:nvSpPr>
        <p:spPr>
          <a:xfrm>
            <a:off x="2146462" y="5408628"/>
            <a:ext cx="1395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Customer Service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FAE99F85-7E8C-453C-AC90-AA6B32421293}"/>
              </a:ext>
            </a:extLst>
          </p:cNvPr>
          <p:cNvSpPr txBox="1"/>
          <p:nvPr/>
        </p:nvSpPr>
        <p:spPr>
          <a:xfrm>
            <a:off x="3846244" y="5408628"/>
            <a:ext cx="1395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Catering</a:t>
            </a:r>
          </a:p>
        </p:txBody>
      </p:sp>
      <p:pic>
        <p:nvPicPr>
          <p:cNvPr id="30" name="Graphic 29" descr="Angel face with no fill">
            <a:extLst>
              <a:ext uri="{FF2B5EF4-FFF2-40B4-BE49-F238E27FC236}">
                <a16:creationId xmlns:a16="http://schemas.microsoft.com/office/drawing/2014/main" id="{8C8F03A3-A737-411B-8E6B-634F536FC81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361244" y="4621408"/>
            <a:ext cx="914400" cy="914400"/>
          </a:xfrm>
          <a:prstGeom prst="rect">
            <a:avLst/>
          </a:prstGeom>
        </p:spPr>
      </p:pic>
      <p:pic>
        <p:nvPicPr>
          <p:cNvPr id="225" name="Graphic 224" descr="Chef">
            <a:extLst>
              <a:ext uri="{FF2B5EF4-FFF2-40B4-BE49-F238E27FC236}">
                <a16:creationId xmlns:a16="http://schemas.microsoft.com/office/drawing/2014/main" id="{62AA7E20-E881-44D2-8297-DC83468B3B5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073055" y="4642813"/>
            <a:ext cx="914400" cy="914400"/>
          </a:xfrm>
          <a:prstGeom prst="rect">
            <a:avLst/>
          </a:prstGeom>
        </p:spPr>
      </p:pic>
      <p:pic>
        <p:nvPicPr>
          <p:cNvPr id="229" name="Graphic 228" descr="Person eating">
            <a:extLst>
              <a:ext uri="{FF2B5EF4-FFF2-40B4-BE49-F238E27FC236}">
                <a16:creationId xmlns:a16="http://schemas.microsoft.com/office/drawing/2014/main" id="{0551C0E6-F020-4090-9BB8-6BD6C53617F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927787" y="4614426"/>
            <a:ext cx="914400" cy="914400"/>
          </a:xfrm>
          <a:prstGeom prst="rect">
            <a:avLst/>
          </a:prstGeom>
        </p:spPr>
      </p:pic>
      <p:pic>
        <p:nvPicPr>
          <p:cNvPr id="231" name="Graphic 230" descr="Internet">
            <a:extLst>
              <a:ext uri="{FF2B5EF4-FFF2-40B4-BE49-F238E27FC236}">
                <a16:creationId xmlns:a16="http://schemas.microsoft.com/office/drawing/2014/main" id="{FEC25D62-77F8-4BC3-802A-66D4720397B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738514" y="4614426"/>
            <a:ext cx="914400" cy="914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D3BCE1-2C76-46FF-AEC6-EF3D2AD12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5"/>
    </mc:Choice>
    <mc:Fallback xmlns="">
      <p:transition spd="slow" advTm="38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"/>
</p:tagLst>
</file>

<file path=ppt/theme/theme1.xml><?xml version="1.0" encoding="utf-8"?>
<a:theme xmlns:a="http://schemas.openxmlformats.org/drawingml/2006/main" name="1_NAS PowerPoint Template Learner">
  <a:themeElements>
    <a:clrScheme name="NAS COLOURS">
      <a:dk1>
        <a:srgbClr val="E16D22"/>
      </a:dk1>
      <a:lt1>
        <a:srgbClr val="FFFFFF"/>
      </a:lt1>
      <a:dk2>
        <a:srgbClr val="000000"/>
      </a:dk2>
      <a:lt2>
        <a:srgbClr val="FFFFFF"/>
      </a:lt2>
      <a:accent1>
        <a:srgbClr val="7F7F7F"/>
      </a:accent1>
      <a:accent2>
        <a:srgbClr val="E16D22"/>
      </a:accent2>
      <a:accent3>
        <a:srgbClr val="000000"/>
      </a:accent3>
      <a:accent4>
        <a:srgbClr val="EDA77A"/>
      </a:accent4>
      <a:accent5>
        <a:srgbClr val="000000"/>
      </a:accent5>
      <a:accent6>
        <a:srgbClr val="FFFFFF"/>
      </a:accent6>
      <a:hlink>
        <a:srgbClr val="FFFFFF"/>
      </a:hlink>
      <a:folHlink>
        <a:srgbClr val="FFFFFF"/>
      </a:folHlink>
    </a:clrScheme>
    <a:fontScheme name="NA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_PPT_Template-Learner_P4V4.potx" id="{AEE05A5A-DFFB-4020-834E-1422C7D5E20F}" vid="{076FBB11-A5D6-49DF-BE4C-AA47D4F8E2DF}"/>
    </a:ext>
  </a:extLst>
</a:theme>
</file>

<file path=ppt/theme/theme2.xml><?xml version="1.0" encoding="utf-8"?>
<a:theme xmlns:a="http://schemas.openxmlformats.org/drawingml/2006/main" name="2_NAS PowerPoint Template Learner">
  <a:themeElements>
    <a:clrScheme name="NAS COLOURS">
      <a:dk1>
        <a:srgbClr val="E16D22"/>
      </a:dk1>
      <a:lt1>
        <a:srgbClr val="FFFFFF"/>
      </a:lt1>
      <a:dk2>
        <a:srgbClr val="000000"/>
      </a:dk2>
      <a:lt2>
        <a:srgbClr val="FFFFFF"/>
      </a:lt2>
      <a:accent1>
        <a:srgbClr val="7F7F7F"/>
      </a:accent1>
      <a:accent2>
        <a:srgbClr val="E16D22"/>
      </a:accent2>
      <a:accent3>
        <a:srgbClr val="000000"/>
      </a:accent3>
      <a:accent4>
        <a:srgbClr val="EDA77A"/>
      </a:accent4>
      <a:accent5>
        <a:srgbClr val="000000"/>
      </a:accent5>
      <a:accent6>
        <a:srgbClr val="FFFFFF"/>
      </a:accent6>
      <a:hlink>
        <a:srgbClr val="FFFFFF"/>
      </a:hlink>
      <a:folHlink>
        <a:srgbClr val="FFFFFF"/>
      </a:folHlink>
    </a:clrScheme>
    <a:fontScheme name="NA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_PPT_Template-Learner_P4V4.potx" id="{AEE05A5A-DFFB-4020-834E-1422C7D5E20F}" vid="{076FBB11-A5D6-49DF-BE4C-AA47D4F8E2D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C8E7284D8AF545960B34799ADC6AE4" ma:contentTypeVersion="10" ma:contentTypeDescription="Create a new document." ma:contentTypeScope="" ma:versionID="9ef5197760dda7cf4f8374bdf39630ce">
  <xsd:schema xmlns:xsd="http://www.w3.org/2001/XMLSchema" xmlns:xs="http://www.w3.org/2001/XMLSchema" xmlns:p="http://schemas.microsoft.com/office/2006/metadata/properties" xmlns:ns2="c49cd8f2-1889-4a0f-a43d-bd3a0a969be3" targetNamespace="http://schemas.microsoft.com/office/2006/metadata/properties" ma:root="true" ma:fieldsID="e3275f6b2c8e1ed8710ef180b741da74" ns2:_="">
    <xsd:import namespace="c49cd8f2-1889-4a0f-a43d-bd3a0a969b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cd8f2-1889-4a0f-a43d-bd3a0a969b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77921D-DA19-4AC2-8B4A-D901074DC8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D289ED-2247-439E-A58E-657732AE64B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5FC324D-168D-4642-BD42-4AEF02ACF0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9cd8f2-1889-4a0f-a43d-bd3a0a969b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374</TotalTime>
  <Words>294</Words>
  <Application>Microsoft Office PowerPoint</Application>
  <PresentationFormat>On-screen Show (4:3)</PresentationFormat>
  <Paragraphs>96</Paragraphs>
  <Slides>16</Slides>
  <Notes>16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Lato</vt:lpstr>
      <vt:lpstr>Lucida Grande</vt:lpstr>
      <vt:lpstr>Wingdings</vt:lpstr>
      <vt:lpstr>1_NAS PowerPoint Template Learner</vt:lpstr>
      <vt:lpstr>2_NAS PowerPoint Template Learner</vt:lpstr>
      <vt:lpstr>PowerPoint Presentation</vt:lpstr>
      <vt:lpstr>Pathways into apprenticeships</vt:lpstr>
      <vt:lpstr>What is a traineeship?</vt:lpstr>
      <vt:lpstr>What support will you get from the  Training Provider or College?</vt:lpstr>
      <vt:lpstr>What support will you get from the Company?</vt:lpstr>
      <vt:lpstr>What are the benefits of doing a traineeship? https://vimeo.com/222357782</vt:lpstr>
      <vt:lpstr>You may get extra support</vt:lpstr>
      <vt:lpstr>What happens at the end of my traineeship? https://vimeo.com/221742256  </vt:lpstr>
      <vt:lpstr>PowerPoint Presentation</vt:lpstr>
      <vt:lpstr>What do I do next?</vt:lpstr>
      <vt:lpstr>Where else can I look for a traineeship?</vt:lpstr>
      <vt:lpstr>Work experience</vt:lpstr>
      <vt:lpstr>T Levels</vt:lpstr>
      <vt:lpstr>T Levels</vt:lpstr>
      <vt:lpstr>Applying for apprenticeships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Hollingworth</dc:creator>
  <cp:lastModifiedBy>Jon Sumpter</cp:lastModifiedBy>
  <cp:revision>24</cp:revision>
  <cp:lastPrinted>2020-06-28T09:31:24Z</cp:lastPrinted>
  <dcterms:created xsi:type="dcterms:W3CDTF">2019-07-22T11:49:14Z</dcterms:created>
  <dcterms:modified xsi:type="dcterms:W3CDTF">2020-07-01T10:40:58Z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0x0101008AC8E7284D8AF545960B34799ADC6AE4</vt:lpwstr>
  </property>
</Properties>
</file>