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4"/>
    <p:sldMasterId id="2147483705" r:id="rId5"/>
    <p:sldMasterId id="2147483731" r:id="rId6"/>
    <p:sldMasterId id="2147483744" r:id="rId7"/>
    <p:sldMasterId id="2147483757" r:id="rId8"/>
  </p:sldMasterIdLst>
  <p:notesMasterIdLst>
    <p:notesMasterId r:id="rId23"/>
  </p:notesMasterIdLst>
  <p:handoutMasterIdLst>
    <p:handoutMasterId r:id="rId24"/>
  </p:handoutMasterIdLst>
  <p:sldIdLst>
    <p:sldId id="383" r:id="rId9"/>
    <p:sldId id="375" r:id="rId10"/>
    <p:sldId id="397" r:id="rId11"/>
    <p:sldId id="398" r:id="rId12"/>
    <p:sldId id="392" r:id="rId13"/>
    <p:sldId id="393" r:id="rId14"/>
    <p:sldId id="394" r:id="rId15"/>
    <p:sldId id="395" r:id="rId16"/>
    <p:sldId id="387" r:id="rId17"/>
    <p:sldId id="396" r:id="rId18"/>
    <p:sldId id="367" r:id="rId19"/>
    <p:sldId id="391" r:id="rId20"/>
    <p:sldId id="390" r:id="rId21"/>
    <p:sldId id="370" r:id="rId22"/>
  </p:sldIdLst>
  <p:sldSz cx="9144000" cy="6858000" type="screen4x3"/>
  <p:notesSz cx="6819900" cy="9918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8">
          <p15:clr>
            <a:srgbClr val="A4A3A4"/>
          </p15:clr>
        </p15:guide>
        <p15:guide id="2" orient="horz" pos="981">
          <p15:clr>
            <a:srgbClr val="A4A3A4"/>
          </p15:clr>
        </p15:guide>
        <p15:guide id="3" orient="horz" pos="3952">
          <p15:clr>
            <a:srgbClr val="A4A3A4"/>
          </p15:clr>
        </p15:guide>
        <p15:guide id="4" orient="horz" pos="232">
          <p15:clr>
            <a:srgbClr val="A4A3A4"/>
          </p15:clr>
        </p15:guide>
        <p15:guide id="5" pos="226">
          <p15:clr>
            <a:srgbClr val="A4A3A4"/>
          </p15:clr>
        </p15:guide>
        <p15:guide id="6" pos="5534">
          <p15:clr>
            <a:srgbClr val="A4A3A4"/>
          </p15:clr>
        </p15:guide>
        <p15:guide id="7" pos="2941">
          <p15:clr>
            <a:srgbClr val="A4A3A4"/>
          </p15:clr>
        </p15:guide>
        <p15:guide id="8" pos="2819">
          <p15:clr>
            <a:srgbClr val="A4A3A4"/>
          </p15:clr>
        </p15:guide>
        <p15:guide id="9" orient="horz" pos="414">
          <p15:clr>
            <a:srgbClr val="A4A3A4"/>
          </p15:clr>
        </p15:guide>
        <p15:guide id="10" pos="4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 userDrawn="1">
          <p15:clr>
            <a:srgbClr val="A4A3A4"/>
          </p15:clr>
        </p15:guide>
        <p15:guide id="2" pos="214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8FD1"/>
    <a:srgbClr val="99CCFF"/>
    <a:srgbClr val="FAB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72" autoAdjust="0"/>
    <p:restoredTop sz="54397" autoAdjust="0"/>
  </p:normalViewPr>
  <p:slideViewPr>
    <p:cSldViewPr showGuides="1">
      <p:cViewPr varScale="1">
        <p:scale>
          <a:sx n="39" d="100"/>
          <a:sy n="39" d="100"/>
        </p:scale>
        <p:origin x="1788" y="48"/>
      </p:cViewPr>
      <p:guideLst>
        <p:guide orient="horz" pos="4088"/>
        <p:guide orient="horz" pos="981"/>
        <p:guide orient="horz" pos="3952"/>
        <p:guide orient="horz" pos="232"/>
        <p:guide pos="226"/>
        <p:guide pos="5534"/>
        <p:guide pos="2941"/>
        <p:guide pos="2819"/>
        <p:guide orient="horz" pos="414"/>
        <p:guide pos="41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1" d="100"/>
          <a:sy n="81" d="100"/>
        </p:scale>
        <p:origin x="-2862" y="-102"/>
      </p:cViewPr>
      <p:guideLst>
        <p:guide orient="horz" pos="3124"/>
        <p:guide pos="214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" userId="292e124a-4265-437e-acd8-72655be5f3fb" providerId="ADAL" clId="{95011459-A054-4E0B-A4D2-F22EDE025633}"/>
    <pc:docChg chg="modSld">
      <pc:chgData name="Jon" userId="292e124a-4265-437e-acd8-72655be5f3fb" providerId="ADAL" clId="{95011459-A054-4E0B-A4D2-F22EDE025633}" dt="2020-07-01T10:45:40.134" v="13" actId="6549"/>
      <pc:docMkLst>
        <pc:docMk/>
      </pc:docMkLst>
      <pc:sldChg chg="modNotesTx">
        <pc:chgData name="Jon" userId="292e124a-4265-437e-acd8-72655be5f3fb" providerId="ADAL" clId="{95011459-A054-4E0B-A4D2-F22EDE025633}" dt="2020-07-01T10:45:28.824" v="10" actId="6549"/>
        <pc:sldMkLst>
          <pc:docMk/>
          <pc:sldMk cId="3758018173" sldId="367"/>
        </pc:sldMkLst>
      </pc:sldChg>
      <pc:sldChg chg="modNotesTx">
        <pc:chgData name="Jon" userId="292e124a-4265-437e-acd8-72655be5f3fb" providerId="ADAL" clId="{95011459-A054-4E0B-A4D2-F22EDE025633}" dt="2020-07-01T10:45:40.134" v="13" actId="6549"/>
        <pc:sldMkLst>
          <pc:docMk/>
          <pc:sldMk cId="4282122399" sldId="370"/>
        </pc:sldMkLst>
      </pc:sldChg>
      <pc:sldChg chg="modNotesTx">
        <pc:chgData name="Jon" userId="292e124a-4265-437e-acd8-72655be5f3fb" providerId="ADAL" clId="{95011459-A054-4E0B-A4D2-F22EDE025633}" dt="2020-07-01T10:44:54.879" v="1" actId="6549"/>
        <pc:sldMkLst>
          <pc:docMk/>
          <pc:sldMk cId="3904518211" sldId="375"/>
        </pc:sldMkLst>
      </pc:sldChg>
      <pc:sldChg chg="modNotesTx">
        <pc:chgData name="Jon" userId="292e124a-4265-437e-acd8-72655be5f3fb" providerId="ADAL" clId="{95011459-A054-4E0B-A4D2-F22EDE025633}" dt="2020-07-01T10:44:52.270" v="0" actId="6549"/>
        <pc:sldMkLst>
          <pc:docMk/>
          <pc:sldMk cId="3932076331" sldId="383"/>
        </pc:sldMkLst>
      </pc:sldChg>
      <pc:sldChg chg="modNotesTx">
        <pc:chgData name="Jon" userId="292e124a-4265-437e-acd8-72655be5f3fb" providerId="ADAL" clId="{95011459-A054-4E0B-A4D2-F22EDE025633}" dt="2020-07-01T10:45:21.342" v="8" actId="6549"/>
        <pc:sldMkLst>
          <pc:docMk/>
          <pc:sldMk cId="2799489846" sldId="387"/>
        </pc:sldMkLst>
      </pc:sldChg>
      <pc:sldChg chg="modNotesTx">
        <pc:chgData name="Jon" userId="292e124a-4265-437e-acd8-72655be5f3fb" providerId="ADAL" clId="{95011459-A054-4E0B-A4D2-F22EDE025633}" dt="2020-07-01T10:45:37.307" v="12" actId="6549"/>
        <pc:sldMkLst>
          <pc:docMk/>
          <pc:sldMk cId="161209462" sldId="390"/>
        </pc:sldMkLst>
      </pc:sldChg>
      <pc:sldChg chg="modNotesTx">
        <pc:chgData name="Jon" userId="292e124a-4265-437e-acd8-72655be5f3fb" providerId="ADAL" clId="{95011459-A054-4E0B-A4D2-F22EDE025633}" dt="2020-07-01T10:45:33.636" v="11" actId="6549"/>
        <pc:sldMkLst>
          <pc:docMk/>
          <pc:sldMk cId="2532483719" sldId="391"/>
        </pc:sldMkLst>
      </pc:sldChg>
      <pc:sldChg chg="modNotesTx">
        <pc:chgData name="Jon" userId="292e124a-4265-437e-acd8-72655be5f3fb" providerId="ADAL" clId="{95011459-A054-4E0B-A4D2-F22EDE025633}" dt="2020-07-01T10:45:07.142" v="4" actId="6549"/>
        <pc:sldMkLst>
          <pc:docMk/>
          <pc:sldMk cId="670852788" sldId="392"/>
        </pc:sldMkLst>
      </pc:sldChg>
      <pc:sldChg chg="modNotesTx">
        <pc:chgData name="Jon" userId="292e124a-4265-437e-acd8-72655be5f3fb" providerId="ADAL" clId="{95011459-A054-4E0B-A4D2-F22EDE025633}" dt="2020-07-01T10:45:11.235" v="5" actId="6549"/>
        <pc:sldMkLst>
          <pc:docMk/>
          <pc:sldMk cId="3495499057" sldId="393"/>
        </pc:sldMkLst>
      </pc:sldChg>
      <pc:sldChg chg="modNotesTx">
        <pc:chgData name="Jon" userId="292e124a-4265-437e-acd8-72655be5f3fb" providerId="ADAL" clId="{95011459-A054-4E0B-A4D2-F22EDE025633}" dt="2020-07-01T10:45:14.015" v="6" actId="6549"/>
        <pc:sldMkLst>
          <pc:docMk/>
          <pc:sldMk cId="3189597532" sldId="394"/>
        </pc:sldMkLst>
      </pc:sldChg>
      <pc:sldChg chg="modNotesTx">
        <pc:chgData name="Jon" userId="292e124a-4265-437e-acd8-72655be5f3fb" providerId="ADAL" clId="{95011459-A054-4E0B-A4D2-F22EDE025633}" dt="2020-07-01T10:45:18.124" v="7" actId="6549"/>
        <pc:sldMkLst>
          <pc:docMk/>
          <pc:sldMk cId="2681647589" sldId="395"/>
        </pc:sldMkLst>
      </pc:sldChg>
      <pc:sldChg chg="modNotesTx">
        <pc:chgData name="Jon" userId="292e124a-4265-437e-acd8-72655be5f3fb" providerId="ADAL" clId="{95011459-A054-4E0B-A4D2-F22EDE025633}" dt="2020-07-01T10:45:25.216" v="9" actId="6549"/>
        <pc:sldMkLst>
          <pc:docMk/>
          <pc:sldMk cId="339364569" sldId="396"/>
        </pc:sldMkLst>
      </pc:sldChg>
      <pc:sldChg chg="modNotesTx">
        <pc:chgData name="Jon" userId="292e124a-4265-437e-acd8-72655be5f3fb" providerId="ADAL" clId="{95011459-A054-4E0B-A4D2-F22EDE025633}" dt="2020-07-01T10:45:00.128" v="2" actId="6549"/>
        <pc:sldMkLst>
          <pc:docMk/>
          <pc:sldMk cId="1857149822" sldId="397"/>
        </pc:sldMkLst>
      </pc:sldChg>
      <pc:sldChg chg="modNotesTx">
        <pc:chgData name="Jon" userId="292e124a-4265-437e-acd8-72655be5f3fb" providerId="ADAL" clId="{95011459-A054-4E0B-A4D2-F22EDE025633}" dt="2020-07-01T10:45:03.611" v="3" actId="6549"/>
        <pc:sldMkLst>
          <pc:docMk/>
          <pc:sldMk cId="906718546" sldId="398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"/>
          <c:y val="4.1666666666666664E-2"/>
          <c:w val="0.53888888888888886"/>
          <c:h val="0.8981481481481481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405-4456-9144-72257D7E7AF7}"/>
              </c:ext>
            </c:extLst>
          </c:dPt>
          <c:dPt>
            <c:idx val="1"/>
            <c:bubble3D val="0"/>
            <c:spPr>
              <a:solidFill>
                <a:srgbClr val="2F8FD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405-4456-9144-72257D7E7AF7}"/>
              </c:ext>
            </c:extLst>
          </c:dPt>
          <c:val>
            <c:numRef>
              <c:f>Sheet1!$A$1:$A$2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05-4456-9144-72257D7E7A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63032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602E5-DB60-48CF-A881-9CE7EAEFF443}" type="datetimeFigureOut">
              <a:rPr lang="en-GB" smtClean="0"/>
              <a:pPr/>
              <a:t>01/07/2020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63032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AA526-672E-4DD3-A394-6BDB0AB7B5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8683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81705-EF38-4D8E-BF85-73828A7893F4}" type="datetimeFigureOut">
              <a:rPr lang="en-GB" smtClean="0"/>
              <a:pPr/>
              <a:t>01/07/2020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4538"/>
            <a:ext cx="4959350" cy="37195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990" y="4711383"/>
            <a:ext cx="5455920" cy="44634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3032" y="9421044"/>
            <a:ext cx="2955290" cy="4959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5A29D-C0B9-41C6-BEC0-29DFAAEEA45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91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5A29D-C0B9-41C6-BEC0-29DFAAEEA4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990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F8213-08AA-4A42-BD7E-4CC9E6DE62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355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F8213-08AA-4A42-BD7E-4CC9E6DE62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456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F8213-08AA-4A42-BD7E-4CC9E6DE62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839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5A29D-C0B9-41C6-BEC0-29DFAAEEA4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941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F8213-08AA-4A42-BD7E-4CC9E6DE62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058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5A29D-C0B9-41C6-BEC0-29DFAAEEA45B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209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5A29D-C0B9-41C6-BEC0-29DFAAEEA4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422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F8213-08AA-4A42-BD7E-4CC9E6DE62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502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1DF199-9D2A-4CF3-8D0C-0B7DFCDC9BE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65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F8213-08AA-4A42-BD7E-4CC9E6DE62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043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F8213-08AA-4A42-BD7E-4CC9E6DE62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562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5A29D-C0B9-41C6-BEC0-29DFAAEEA45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347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altLang="en-US" sz="8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F8213-08AA-4A42-BD7E-4CC9E6DE62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731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9532" y="368660"/>
            <a:ext cx="4608512" cy="800219"/>
          </a:xfr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2600" b="1">
                <a:ln>
                  <a:noFill/>
                </a:ln>
                <a:solidFill>
                  <a:srgbClr val="2F8FD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96E83E-6D83-4395-8329-FD3E12CA78B8}"/>
              </a:ext>
            </a:extLst>
          </p:cNvPr>
          <p:cNvSpPr/>
          <p:nvPr userDrawn="1"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F8FD1"/>
          </a:solidFill>
          <a:ln>
            <a:solidFill>
              <a:srgbClr val="2F8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0351B5-9947-4020-B29C-676E604778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833141"/>
            <a:ext cx="1224136" cy="789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C17442-0A0B-4D57-9FFD-C4F98E5E1A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964" y="0"/>
            <a:ext cx="1979712" cy="67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48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-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68838" y="3753035"/>
            <a:ext cx="4116387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2"/>
          </p:nvPr>
        </p:nvSpPr>
        <p:spPr>
          <a:xfrm>
            <a:off x="338045" y="3753035"/>
            <a:ext cx="4137118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58775" y="1557338"/>
            <a:ext cx="8426450" cy="2087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3586497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deliver - tex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68838" y="1557338"/>
            <a:ext cx="4116387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2342671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25D06-9882-4E46-9327-9B5A73CDC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78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9532" y="368660"/>
            <a:ext cx="4608512" cy="800219"/>
          </a:xfr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2600" b="1">
                <a:ln>
                  <a:noFill/>
                </a:ln>
                <a:solidFill>
                  <a:srgbClr val="2F8FD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74696"/>
            <a:ext cx="1215031" cy="6226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96E83E-6D83-4395-8329-FD3E12CA78B8}"/>
              </a:ext>
            </a:extLst>
          </p:cNvPr>
          <p:cNvSpPr/>
          <p:nvPr userDrawn="1"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F8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8F5CA1-AA58-4D7E-99AA-488333F8C8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92720"/>
            <a:ext cx="1619672" cy="55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879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58775" y="3861048"/>
            <a:ext cx="842645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9532" y="2708920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8774" y="2780928"/>
            <a:ext cx="8425694" cy="1008112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58775" y="3861048"/>
            <a:ext cx="842645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59532" y="2708920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74696"/>
            <a:ext cx="1215031" cy="622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8BF7A2-437E-411E-AD32-19554D07AB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92720"/>
            <a:ext cx="1619672" cy="55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6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28700"/>
            <a:ext cx="6300700" cy="445532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Insert presentation title here 00/00/2016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2258715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8217719" cy="4356484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1487059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02" y="764704"/>
            <a:ext cx="6826002" cy="4356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1831996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8316913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15419931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idx="12"/>
          </p:nvPr>
        </p:nvSpPr>
        <p:spPr>
          <a:xfrm>
            <a:off x="4672198" y="1557338"/>
            <a:ext cx="4113027" cy="4716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7740352" y="368660"/>
            <a:ext cx="1036270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7740352" y="368660"/>
            <a:ext cx="1036270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3228559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58775" y="3861048"/>
            <a:ext cx="842645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9532" y="2708920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8774" y="2780928"/>
            <a:ext cx="8425694" cy="1008112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58775" y="3861048"/>
            <a:ext cx="842645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59532" y="2708920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49434"/>
            <a:ext cx="1823262" cy="576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397833-FC57-4CCA-83CD-D9C027117A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949280"/>
            <a:ext cx="1224136" cy="7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07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graph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624638" y="1557338"/>
            <a:ext cx="2160587" cy="47164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358775" y="1557338"/>
            <a:ext cx="6193445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1014412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- 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6" y="360000"/>
            <a:ext cx="8425692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79949" y="1557338"/>
            <a:ext cx="4105275" cy="456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16763545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-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68838" y="3753035"/>
            <a:ext cx="4116387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2"/>
          </p:nvPr>
        </p:nvSpPr>
        <p:spPr>
          <a:xfrm>
            <a:off x="338045" y="3753035"/>
            <a:ext cx="4137118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58775" y="1557338"/>
            <a:ext cx="8426450" cy="2087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27214304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deliver - tex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68838" y="1557338"/>
            <a:ext cx="4116387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9491997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25D06-9882-4E46-9327-9B5A73CDC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991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9532" y="368660"/>
            <a:ext cx="4608512" cy="800219"/>
          </a:xfr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2600" b="1">
                <a:ln>
                  <a:noFill/>
                </a:ln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96E83E-6D83-4395-8329-FD3E12CA78B8}"/>
              </a:ext>
            </a:extLst>
          </p:cNvPr>
          <p:cNvSpPr/>
          <p:nvPr userDrawn="1"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58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0351B5-9947-4020-B29C-676E604778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5" y="5809227"/>
            <a:ext cx="1411941" cy="911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3A8215-1CDB-4C08-A782-F2C8B144CE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595" y="69956"/>
            <a:ext cx="1753292" cy="59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7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58775" y="3861048"/>
            <a:ext cx="842645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9532" y="2708920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8774" y="2780928"/>
            <a:ext cx="8425694" cy="1008112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58775" y="3861048"/>
            <a:ext cx="842645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59532" y="2708920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49434"/>
            <a:ext cx="1823262" cy="576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0351B5-9947-4020-B29C-676E604778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1" y="5878068"/>
            <a:ext cx="1411941" cy="9110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7D45EB-91FE-4B84-ACB6-E41A9C902A6E}"/>
              </a:ext>
            </a:extLst>
          </p:cNvPr>
          <p:cNvSpPr/>
          <p:nvPr userDrawn="1"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F8FD1"/>
          </a:solidFill>
          <a:ln>
            <a:solidFill>
              <a:srgbClr val="2F8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1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28700"/>
            <a:ext cx="6300700" cy="445532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365126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8217719" cy="4356484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9" name="Straight Connector 18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170535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02" y="764704"/>
            <a:ext cx="6826002" cy="4356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336358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28700"/>
            <a:ext cx="6300700" cy="445532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Insert presentation title here 00/00/2016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10389602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8316913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133756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idx="12"/>
          </p:nvPr>
        </p:nvSpPr>
        <p:spPr>
          <a:xfrm>
            <a:off x="4672198" y="1557338"/>
            <a:ext cx="4113027" cy="4716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7740352" y="368660"/>
            <a:ext cx="1036270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7740352" y="368660"/>
            <a:ext cx="1036270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349553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graph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624638" y="1557338"/>
            <a:ext cx="2160587" cy="47164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358775" y="1557338"/>
            <a:ext cx="6193445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125170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- 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6" y="360000"/>
            <a:ext cx="8425692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79949" y="1557338"/>
            <a:ext cx="4105275" cy="456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1628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-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68838" y="3753035"/>
            <a:ext cx="4116387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2"/>
          </p:nvPr>
        </p:nvSpPr>
        <p:spPr>
          <a:xfrm>
            <a:off x="338045" y="3753035"/>
            <a:ext cx="4137118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58775" y="1557338"/>
            <a:ext cx="8426450" cy="2087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429118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deliver - tex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68838" y="1557338"/>
            <a:ext cx="4116387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327581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25D06-9882-4E46-9327-9B5A73CDC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3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9532" y="368660"/>
            <a:ext cx="4608512" cy="800219"/>
          </a:xfr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2600" b="1">
                <a:ln>
                  <a:noFill/>
                </a:ln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96E83E-6D83-4395-8329-FD3E12CA78B8}"/>
              </a:ext>
            </a:extLst>
          </p:cNvPr>
          <p:cNvSpPr/>
          <p:nvPr userDrawn="1"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58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0351B5-9947-4020-B29C-676E604778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877272"/>
            <a:ext cx="1224136" cy="789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E400B4-C440-47A6-BD8D-12B6EBC32A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92720"/>
            <a:ext cx="1619672" cy="55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755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58775" y="3861048"/>
            <a:ext cx="842645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9532" y="2708920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8774" y="2780928"/>
            <a:ext cx="8425694" cy="1008112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58775" y="3861048"/>
            <a:ext cx="842645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59532" y="2708920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F0351B5-9947-4020-B29C-676E604778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68096"/>
            <a:ext cx="1224136" cy="7899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7BF3BC-8D56-4CD3-8E21-A8C2152BA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92720"/>
            <a:ext cx="1619672" cy="55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804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28700"/>
            <a:ext cx="6300700" cy="445532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2000218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8217719" cy="4356484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3922464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8217719" cy="4356484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9" name="Straight Connector 18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8872325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02" y="764704"/>
            <a:ext cx="6826002" cy="4356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36365045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8316913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4147982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Text Placeholder 2"/>
          <p:cNvSpPr>
            <a:spLocks noGrp="1"/>
          </p:cNvSpPr>
          <p:nvPr>
            <p:ph idx="12"/>
          </p:nvPr>
        </p:nvSpPr>
        <p:spPr>
          <a:xfrm>
            <a:off x="4672198" y="1557338"/>
            <a:ext cx="4113027" cy="4716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7740352" y="368660"/>
            <a:ext cx="1036270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7740352" y="368660"/>
            <a:ext cx="1036270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10582108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graph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624638" y="1557338"/>
            <a:ext cx="2160587" cy="47164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358775" y="1557338"/>
            <a:ext cx="6193445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4626158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- 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6" y="360000"/>
            <a:ext cx="8425692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79949" y="1557338"/>
            <a:ext cx="4105275" cy="456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2738614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-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68838" y="3753035"/>
            <a:ext cx="4116387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2"/>
          </p:nvPr>
        </p:nvSpPr>
        <p:spPr>
          <a:xfrm>
            <a:off x="338045" y="3753035"/>
            <a:ext cx="4137118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58775" y="1557338"/>
            <a:ext cx="8426450" cy="2087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12422495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deliver - tex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68838" y="1557338"/>
            <a:ext cx="4116387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39043066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25D06-9882-4E46-9327-9B5A73CDC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928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9532" y="368660"/>
            <a:ext cx="4608512" cy="800219"/>
          </a:xfrm>
          <a:ln>
            <a:noFill/>
          </a:ln>
        </p:spPr>
        <p:txBody>
          <a:bodyPr wrap="square" lIns="0" tIns="0" rIns="0" bIns="0" anchor="t" anchorCtr="0">
            <a:spAutoFit/>
          </a:bodyPr>
          <a:lstStyle>
            <a:lvl1pPr algn="l">
              <a:defRPr sz="2600" b="1">
                <a:ln>
                  <a:noFill/>
                </a:ln>
                <a:solidFill>
                  <a:srgbClr val="2F8FD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74696"/>
            <a:ext cx="1215031" cy="6226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96E83E-6D83-4395-8329-FD3E12CA78B8}"/>
              </a:ext>
            </a:extLst>
          </p:cNvPr>
          <p:cNvSpPr/>
          <p:nvPr userDrawn="1"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F8FD1"/>
          </a:solidFill>
          <a:ln>
            <a:solidFill>
              <a:srgbClr val="2F8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90316D-D277-4EAC-A8A8-A5788F3965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8350" t="27155" r="12200" b="54569"/>
          <a:stretch/>
        </p:blipFill>
        <p:spPr>
          <a:xfrm>
            <a:off x="7668344" y="220189"/>
            <a:ext cx="1350150" cy="9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53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02" y="764704"/>
            <a:ext cx="6826002" cy="4356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8446311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58775" y="3861048"/>
            <a:ext cx="842645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9532" y="2708920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58774" y="2780928"/>
            <a:ext cx="8425694" cy="1008112"/>
          </a:xfrm>
        </p:spPr>
        <p:txBody>
          <a:bodyPr/>
          <a:lstStyle>
            <a:lvl1pPr>
              <a:defRPr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58775" y="3861048"/>
            <a:ext cx="8426450" cy="0"/>
          </a:xfrm>
          <a:prstGeom prst="line">
            <a:avLst/>
          </a:prstGeom>
          <a:ln w="952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59532" y="2708920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74696"/>
            <a:ext cx="1215031" cy="6226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49434"/>
            <a:ext cx="1823262" cy="5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990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28700"/>
            <a:ext cx="6300700" cy="445532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Insert presentation title here 00/00/2016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39907240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8217719" cy="4356484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3936196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02" y="764704"/>
            <a:ext cx="6826002" cy="4356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999" y="5553236"/>
            <a:ext cx="8424469" cy="400110"/>
          </a:xfrm>
        </p:spPr>
        <p:txBody>
          <a:bodyPr wrap="square" lIns="0" tIns="0" rIns="0" bIns="0" anchor="t" anchorCtr="0">
            <a:spAutoFit/>
          </a:bodyPr>
          <a:lstStyle>
            <a:lvl1pPr algn="ctr">
              <a:defRPr sz="2600" b="1">
                <a:solidFill>
                  <a:srgbClr val="E16D2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358775" y="6093296"/>
            <a:ext cx="842645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30956734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8316913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13053834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idx="12"/>
          </p:nvPr>
        </p:nvSpPr>
        <p:spPr>
          <a:xfrm>
            <a:off x="4672198" y="1557338"/>
            <a:ext cx="4113027" cy="4716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7740352" y="368660"/>
            <a:ext cx="1036270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7740352" y="368660"/>
            <a:ext cx="1036270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4585682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graph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624638" y="1557338"/>
            <a:ext cx="2160587" cy="47164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358775" y="1557338"/>
            <a:ext cx="6193445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41445492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- 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6" y="360000"/>
            <a:ext cx="8425692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79949" y="1557338"/>
            <a:ext cx="4105275" cy="456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30269922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-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68838" y="3753035"/>
            <a:ext cx="4116387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2"/>
          </p:nvPr>
        </p:nvSpPr>
        <p:spPr>
          <a:xfrm>
            <a:off x="338045" y="3753035"/>
            <a:ext cx="4137118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58775" y="1557338"/>
            <a:ext cx="8426450" cy="2087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30481987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deliver - text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68838" y="1557338"/>
            <a:ext cx="4116387" cy="25207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3203769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8316913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8578420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25D06-9882-4E46-9327-9B5A73CDC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013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Text Placeholder 2"/>
          <p:cNvSpPr>
            <a:spLocks noGrp="1"/>
          </p:cNvSpPr>
          <p:nvPr>
            <p:ph idx="12"/>
          </p:nvPr>
        </p:nvSpPr>
        <p:spPr>
          <a:xfrm>
            <a:off x="4672198" y="1557338"/>
            <a:ext cx="4113027" cy="47164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/>
          <p:cNvSpPr txBox="1">
            <a:spLocks/>
          </p:cNvSpPr>
          <p:nvPr/>
        </p:nvSpPr>
        <p:spPr>
          <a:xfrm>
            <a:off x="7740352" y="368660"/>
            <a:ext cx="1036270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7740352" y="368660"/>
            <a:ext cx="1036270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1849372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iver - graph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4" y="360000"/>
            <a:ext cx="8425694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624638" y="1557338"/>
            <a:ext cx="2160587" cy="47164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358775" y="1557338"/>
            <a:ext cx="6193445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3560253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renticeships - tex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6" y="360000"/>
            <a:ext cx="8425692" cy="9814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79949" y="1557338"/>
            <a:ext cx="4105275" cy="456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58775" y="1557338"/>
            <a:ext cx="4116388" cy="4716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Insert presentation title here 00/00/2016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6300192" y="6489340"/>
            <a:ext cx="2232248" cy="368300"/>
          </a:xfrm>
          <a:prstGeom prst="rect">
            <a:avLst/>
          </a:prstGeom>
        </p:spPr>
        <p:txBody>
          <a:bodyPr lIns="0" tIns="36000" rIns="0" bIns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0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National Apprenticeship Service</a:t>
            </a:r>
          </a:p>
        </p:txBody>
      </p:sp>
    </p:spTree>
    <p:extLst>
      <p:ext uri="{BB962C8B-B14F-4D97-AF65-F5344CB8AC3E}">
        <p14:creationId xmlns:p14="http://schemas.microsoft.com/office/powerpoint/2010/main" val="848969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38138" y="6410172"/>
            <a:ext cx="6048000" cy="3672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000" b="0" kern="1200" baseline="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dirty="0"/>
              <a:t>Insert presentation title here 00/00/2016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5" y="360000"/>
            <a:ext cx="8426450" cy="981438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58775" y="1448780"/>
            <a:ext cx="8426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8775" y="368300"/>
            <a:ext cx="8425693" cy="36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358775" y="1448780"/>
            <a:ext cx="8426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358775" y="368300"/>
            <a:ext cx="8425693" cy="36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58775" y="1557338"/>
            <a:ext cx="8328025" cy="4716462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532440" y="6492874"/>
            <a:ext cx="252028" cy="367200"/>
          </a:xfrm>
          <a:prstGeom prst="rect">
            <a:avLst/>
          </a:prstGeom>
        </p:spPr>
        <p:txBody>
          <a:bodyPr vert="horz" lIns="0" tIns="36000" rIns="0" bIns="0" rtlCol="0" anchor="t" anchorCtr="0"/>
          <a:lstStyle>
            <a:lvl1pPr marL="0" algn="r" defTabSz="914400" rtl="0" eaLnBrk="1" latinLnBrk="0" hangingPunct="1">
              <a:defRPr lang="en-GB" sz="1000" b="0" kern="120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038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91" r:id="rId1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763" indent="0" algn="l" defTabSz="914400" rtl="0" eaLnBrk="1" latinLnBrk="0" hangingPunct="1">
        <a:spcBef>
          <a:spcPts val="0"/>
        </a:spcBef>
        <a:buFont typeface="Arial" pitchFamily="34" charset="0"/>
        <a:buNone/>
        <a:defRPr sz="1800" b="1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3175" indent="0" algn="l" defTabSz="914400" rtl="0" eaLnBrk="1" latinLnBrk="0" hangingPunct="1">
        <a:spcBef>
          <a:spcPts val="0"/>
        </a:spcBef>
        <a:buFont typeface="Lucida Grande"/>
        <a:buNone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360000" marR="0" indent="-3600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Calibri" panose="020F0502020204030204" pitchFamily="34" charset="0"/>
        <a:buChar char="–"/>
        <a:tabLst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720000" indent="-360000" algn="l" defTabSz="914400" rtl="0" eaLnBrk="1" latinLnBrk="0" hangingPunct="1">
        <a:spcBef>
          <a:spcPts val="0"/>
        </a:spcBef>
        <a:buFont typeface="Calibri" panose="020F0502020204030204" pitchFamily="34" charset="0"/>
        <a:buChar char="–"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1080000" indent="-360000" algn="l" defTabSz="914400" rtl="0" eaLnBrk="1" latinLnBrk="0" hangingPunct="1">
        <a:spcBef>
          <a:spcPts val="0"/>
        </a:spcBef>
        <a:buFont typeface="Calibri" panose="020F0502020204030204" pitchFamily="34" charset="0"/>
        <a:buChar char="–"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38138" y="6410172"/>
            <a:ext cx="6048000" cy="3672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000" b="0" kern="1200" baseline="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dirty="0"/>
              <a:t>Insert presentation title here 00/00/2016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5" y="360000"/>
            <a:ext cx="8426450" cy="981438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58775" y="1448780"/>
            <a:ext cx="8426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8775" y="368300"/>
            <a:ext cx="8425693" cy="36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358775" y="1448780"/>
            <a:ext cx="8426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358775" y="368300"/>
            <a:ext cx="8425693" cy="36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58775" y="1557338"/>
            <a:ext cx="8328025" cy="4716462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532440" y="6492874"/>
            <a:ext cx="252028" cy="367200"/>
          </a:xfrm>
          <a:prstGeom prst="rect">
            <a:avLst/>
          </a:prstGeom>
        </p:spPr>
        <p:txBody>
          <a:bodyPr vert="horz" lIns="0" tIns="36000" rIns="0" bIns="0" rtlCol="0" anchor="t" anchorCtr="0"/>
          <a:lstStyle>
            <a:lvl1pPr marL="0" algn="r" defTabSz="914400" rtl="0" eaLnBrk="1" latinLnBrk="0" hangingPunct="1">
              <a:defRPr lang="en-GB" sz="1000" b="0" kern="120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346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763" indent="0" algn="l" defTabSz="914400" rtl="0" eaLnBrk="1" latinLnBrk="0" hangingPunct="1">
        <a:spcBef>
          <a:spcPts val="0"/>
        </a:spcBef>
        <a:buFont typeface="Arial" pitchFamily="34" charset="0"/>
        <a:buNone/>
        <a:defRPr sz="1800" b="1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3175" indent="0" algn="l" defTabSz="914400" rtl="0" eaLnBrk="1" latinLnBrk="0" hangingPunct="1">
        <a:spcBef>
          <a:spcPts val="0"/>
        </a:spcBef>
        <a:buFont typeface="Lucida Grande"/>
        <a:buNone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360000" marR="0" indent="-3600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Calibri" panose="020F0502020204030204" pitchFamily="34" charset="0"/>
        <a:buChar char="–"/>
        <a:tabLst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720000" indent="-360000" algn="l" defTabSz="914400" rtl="0" eaLnBrk="1" latinLnBrk="0" hangingPunct="1">
        <a:spcBef>
          <a:spcPts val="0"/>
        </a:spcBef>
        <a:buFont typeface="Calibri" panose="020F0502020204030204" pitchFamily="34" charset="0"/>
        <a:buChar char="–"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1080000" indent="-360000" algn="l" defTabSz="914400" rtl="0" eaLnBrk="1" latinLnBrk="0" hangingPunct="1">
        <a:spcBef>
          <a:spcPts val="0"/>
        </a:spcBef>
        <a:buFont typeface="Calibri" panose="020F0502020204030204" pitchFamily="34" charset="0"/>
        <a:buChar char="–"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38138" y="6410172"/>
            <a:ext cx="6048000" cy="3672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000" b="0" kern="1200" baseline="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5" y="360000"/>
            <a:ext cx="8426450" cy="981438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4" name="Straight Connector 3"/>
          <p:cNvCxnSpPr/>
          <p:nvPr/>
        </p:nvCxnSpPr>
        <p:spPr>
          <a:xfrm>
            <a:off x="358775" y="1448780"/>
            <a:ext cx="8426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8775" y="368300"/>
            <a:ext cx="8425693" cy="36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358775" y="1448780"/>
            <a:ext cx="8426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358775" y="368300"/>
            <a:ext cx="8425693" cy="36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58775" y="1557338"/>
            <a:ext cx="8328025" cy="4716462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532440" y="6492874"/>
            <a:ext cx="252028" cy="367200"/>
          </a:xfrm>
          <a:prstGeom prst="rect">
            <a:avLst/>
          </a:prstGeom>
        </p:spPr>
        <p:txBody>
          <a:bodyPr vert="horz" lIns="0" tIns="36000" rIns="0" bIns="0" rtlCol="0" anchor="t" anchorCtr="0"/>
          <a:lstStyle>
            <a:lvl1pPr marL="0" algn="r" defTabSz="914400" rtl="0" eaLnBrk="1" latinLnBrk="0" hangingPunct="1">
              <a:defRPr lang="en-GB" sz="1000" b="0" kern="120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84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763" indent="0" algn="l" defTabSz="914400" rtl="0" eaLnBrk="1" latinLnBrk="0" hangingPunct="1">
        <a:spcBef>
          <a:spcPts val="0"/>
        </a:spcBef>
        <a:buFont typeface="Arial" pitchFamily="34" charset="0"/>
        <a:buNone/>
        <a:defRPr sz="1800" b="1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3175" indent="0" algn="l" defTabSz="914400" rtl="0" eaLnBrk="1" latinLnBrk="0" hangingPunct="1">
        <a:spcBef>
          <a:spcPts val="0"/>
        </a:spcBef>
        <a:buFont typeface="Lucida Grande"/>
        <a:buNone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360000" marR="0" indent="-3600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Calibri" panose="020F0502020204030204" pitchFamily="34" charset="0"/>
        <a:buChar char="–"/>
        <a:tabLst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720000" indent="-360000" algn="l" defTabSz="914400" rtl="0" eaLnBrk="1" latinLnBrk="0" hangingPunct="1">
        <a:spcBef>
          <a:spcPts val="0"/>
        </a:spcBef>
        <a:buFont typeface="Calibri" panose="020F0502020204030204" pitchFamily="34" charset="0"/>
        <a:buChar char="–"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1080000" indent="-360000" algn="l" defTabSz="914400" rtl="0" eaLnBrk="1" latinLnBrk="0" hangingPunct="1">
        <a:spcBef>
          <a:spcPts val="0"/>
        </a:spcBef>
        <a:buFont typeface="Calibri" panose="020F0502020204030204" pitchFamily="34" charset="0"/>
        <a:buChar char="–"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38138" y="6410172"/>
            <a:ext cx="6048000" cy="3672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000" b="0" kern="1200" baseline="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/>
              <a:t>Insert presentation title here 00/00/2016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5" y="360000"/>
            <a:ext cx="8426450" cy="981438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4" name="Straight Connector 3"/>
          <p:cNvCxnSpPr/>
          <p:nvPr/>
        </p:nvCxnSpPr>
        <p:spPr>
          <a:xfrm>
            <a:off x="358775" y="1448780"/>
            <a:ext cx="8426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8775" y="368300"/>
            <a:ext cx="8425693" cy="36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358775" y="1448780"/>
            <a:ext cx="8426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358775" y="368300"/>
            <a:ext cx="8425693" cy="36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58775" y="1557338"/>
            <a:ext cx="8328025" cy="4716462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532440" y="6492874"/>
            <a:ext cx="252028" cy="367200"/>
          </a:xfrm>
          <a:prstGeom prst="rect">
            <a:avLst/>
          </a:prstGeom>
        </p:spPr>
        <p:txBody>
          <a:bodyPr vert="horz" lIns="0" tIns="36000" rIns="0" bIns="0" rtlCol="0" anchor="t" anchorCtr="0"/>
          <a:lstStyle>
            <a:lvl1pPr marL="0" algn="r" defTabSz="914400" rtl="0" eaLnBrk="1" latinLnBrk="0" hangingPunct="1">
              <a:defRPr lang="en-GB" sz="1000" b="0" kern="120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40C85525-34BA-42AB-9145-1C1207FA477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897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763" indent="0" algn="l" defTabSz="914400" rtl="0" eaLnBrk="1" latinLnBrk="0" hangingPunct="1">
        <a:spcBef>
          <a:spcPts val="0"/>
        </a:spcBef>
        <a:buFont typeface="Arial" pitchFamily="34" charset="0"/>
        <a:buNone/>
        <a:defRPr sz="1800" b="1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3175" indent="0" algn="l" defTabSz="914400" rtl="0" eaLnBrk="1" latinLnBrk="0" hangingPunct="1">
        <a:spcBef>
          <a:spcPts val="0"/>
        </a:spcBef>
        <a:buFont typeface="Lucida Grande"/>
        <a:buNone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360000" marR="0" indent="-3600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Calibri" panose="020F0502020204030204" pitchFamily="34" charset="0"/>
        <a:buChar char="–"/>
        <a:tabLst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720000" indent="-360000" algn="l" defTabSz="914400" rtl="0" eaLnBrk="1" latinLnBrk="0" hangingPunct="1">
        <a:spcBef>
          <a:spcPts val="0"/>
        </a:spcBef>
        <a:buFont typeface="Calibri" panose="020F0502020204030204" pitchFamily="34" charset="0"/>
        <a:buChar char="–"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1080000" indent="-360000" algn="l" defTabSz="914400" rtl="0" eaLnBrk="1" latinLnBrk="0" hangingPunct="1">
        <a:spcBef>
          <a:spcPts val="0"/>
        </a:spcBef>
        <a:buFont typeface="Calibri" panose="020F0502020204030204" pitchFamily="34" charset="0"/>
        <a:buChar char="–"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38138" y="6410172"/>
            <a:ext cx="6048000" cy="3672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000" b="0" kern="1200" baseline="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dirty="0"/>
              <a:t>Insert presentation title here 00/00/2016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5" y="360000"/>
            <a:ext cx="8426450" cy="981438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58775" y="1448780"/>
            <a:ext cx="8426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58775" y="368300"/>
            <a:ext cx="8425693" cy="36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358775" y="1448780"/>
            <a:ext cx="842645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358775" y="368300"/>
            <a:ext cx="8425693" cy="36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58775" y="1557338"/>
            <a:ext cx="8328025" cy="4716462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8532440" y="6492874"/>
            <a:ext cx="252028" cy="367200"/>
          </a:xfrm>
          <a:prstGeom prst="rect">
            <a:avLst/>
          </a:prstGeom>
        </p:spPr>
        <p:txBody>
          <a:bodyPr vert="horz" lIns="0" tIns="36000" rIns="0" bIns="0" rtlCol="0" anchor="t" anchorCtr="0"/>
          <a:lstStyle>
            <a:lvl1pPr marL="0" algn="r" defTabSz="914400" rtl="0" eaLnBrk="1" latinLnBrk="0" hangingPunct="1">
              <a:defRPr lang="en-GB" sz="1000" b="0" kern="120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fld id="{40C85525-34BA-42AB-9145-1C1207FA477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73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763" indent="0" algn="l" defTabSz="914400" rtl="0" eaLnBrk="1" latinLnBrk="0" hangingPunct="1">
        <a:spcBef>
          <a:spcPts val="0"/>
        </a:spcBef>
        <a:buFont typeface="Arial" pitchFamily="34" charset="0"/>
        <a:buNone/>
        <a:defRPr sz="1800" b="1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3175" indent="0" algn="l" defTabSz="914400" rtl="0" eaLnBrk="1" latinLnBrk="0" hangingPunct="1">
        <a:spcBef>
          <a:spcPts val="0"/>
        </a:spcBef>
        <a:buFont typeface="Lucida Grande"/>
        <a:buNone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2pPr>
      <a:lvl3pPr marL="360000" marR="0" indent="-36000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 typeface="Calibri" panose="020F0502020204030204" pitchFamily="34" charset="0"/>
        <a:buChar char="–"/>
        <a:tabLst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3pPr>
      <a:lvl4pPr marL="720000" indent="-360000" algn="l" defTabSz="914400" rtl="0" eaLnBrk="1" latinLnBrk="0" hangingPunct="1">
        <a:spcBef>
          <a:spcPts val="0"/>
        </a:spcBef>
        <a:buFont typeface="Calibri" panose="020F0502020204030204" pitchFamily="34" charset="0"/>
        <a:buChar char="–"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4pPr>
      <a:lvl5pPr marL="1080000" indent="-360000" algn="l" defTabSz="914400" rtl="0" eaLnBrk="1" latinLnBrk="0" hangingPunct="1">
        <a:spcBef>
          <a:spcPts val="0"/>
        </a:spcBef>
        <a:buFont typeface="Calibri" panose="020F0502020204030204" pitchFamily="34" charset="0"/>
        <a:buChar char="–"/>
        <a:defRPr sz="1800" b="0" kern="12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jpe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77.png"/><Relationship Id="rId12" Type="http://schemas.openxmlformats.org/officeDocument/2006/relationships/image" Target="../media/image9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7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4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8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13" Type="http://schemas.openxmlformats.org/officeDocument/2006/relationships/image" Target="../media/image9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8.png"/><Relationship Id="rId12" Type="http://schemas.openxmlformats.org/officeDocument/2006/relationships/image" Target="../media/image93.sv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7.sv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14.png"/><Relationship Id="rId10" Type="http://schemas.openxmlformats.org/officeDocument/2006/relationships/image" Target="../media/image91.sv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90.png"/><Relationship Id="rId14" Type="http://schemas.openxmlformats.org/officeDocument/2006/relationships/image" Target="../media/image9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.jpeg"/><Relationship Id="rId5" Type="http://schemas.openxmlformats.org/officeDocument/2006/relationships/image" Target="../media/image98.tmp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2.png"/><Relationship Id="rId11" Type="http://schemas.openxmlformats.org/officeDocument/2006/relationships/image" Target="../media/image14.png"/><Relationship Id="rId5" Type="http://schemas.openxmlformats.org/officeDocument/2006/relationships/image" Target="../media/image21.png"/><Relationship Id="rId10" Type="http://schemas.openxmlformats.org/officeDocument/2006/relationships/image" Target="../media/image26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7.png"/><Relationship Id="rId3" Type="http://schemas.openxmlformats.org/officeDocument/2006/relationships/audio" Target="../media/media5.m4a"/><Relationship Id="rId21" Type="http://schemas.openxmlformats.org/officeDocument/2006/relationships/image" Target="../media/image42.png"/><Relationship Id="rId34" Type="http://schemas.openxmlformats.org/officeDocument/2006/relationships/image" Target="../media/image9.jpe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33" Type="http://schemas.openxmlformats.org/officeDocument/2006/relationships/image" Target="../media/image54.png"/><Relationship Id="rId38" Type="http://schemas.openxmlformats.org/officeDocument/2006/relationships/image" Target="../media/image14.png"/><Relationship Id="rId2" Type="http://schemas.microsoft.com/office/2007/relationships/media" Target="../media/media5.m4a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openxmlformats.org/officeDocument/2006/relationships/image" Target="../media/image50.png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jpeg"/><Relationship Id="rId32" Type="http://schemas.openxmlformats.org/officeDocument/2006/relationships/image" Target="../media/image53.png"/><Relationship Id="rId37" Type="http://schemas.openxmlformats.org/officeDocument/2006/relationships/image" Target="../media/image57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png"/><Relationship Id="rId36" Type="http://schemas.openxmlformats.org/officeDocument/2006/relationships/image" Target="../media/image56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31" Type="http://schemas.openxmlformats.org/officeDocument/2006/relationships/image" Target="../media/image52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48.jpeg"/><Relationship Id="rId30" Type="http://schemas.openxmlformats.org/officeDocument/2006/relationships/image" Target="../media/image51.png"/><Relationship Id="rId35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jpeg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6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1.png"/><Relationship Id="rId12" Type="http://schemas.openxmlformats.org/officeDocument/2006/relationships/image" Target="../media/image66.svg"/><Relationship Id="rId2" Type="http://schemas.openxmlformats.org/officeDocument/2006/relationships/audio" Target="../media/media7.m4a"/><Relationship Id="rId16" Type="http://schemas.openxmlformats.org/officeDocument/2006/relationships/image" Target="../media/image14.png"/><Relationship Id="rId1" Type="http://schemas.microsoft.com/office/2007/relationships/media" Target="../media/media7.m4a"/><Relationship Id="rId6" Type="http://schemas.openxmlformats.org/officeDocument/2006/relationships/image" Target="../media/image60.sv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9.jpeg"/><Relationship Id="rId10" Type="http://schemas.openxmlformats.org/officeDocument/2006/relationships/image" Target="../media/image64.sv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3.png"/><Relationship Id="rId14" Type="http://schemas.openxmlformats.org/officeDocument/2006/relationships/image" Target="../media/image6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audio" Target="../media/media8.m4a"/><Relationship Id="rId7" Type="http://schemas.openxmlformats.org/officeDocument/2006/relationships/image" Target="../media/image70.jpeg"/><Relationship Id="rId2" Type="http://schemas.microsoft.com/office/2007/relationships/media" Target="../media/media8.m4a"/><Relationship Id="rId1" Type="http://schemas.openxmlformats.org/officeDocument/2006/relationships/tags" Target="../tags/tag2.xml"/><Relationship Id="rId6" Type="http://schemas.openxmlformats.org/officeDocument/2006/relationships/image" Target="../media/image69.jpeg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72.jpeg"/><Relationship Id="rId4" Type="http://schemas.openxmlformats.org/officeDocument/2006/relationships/slideLayout" Target="../slideLayouts/slideLayout13.xml"/><Relationship Id="rId9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CD8F3A55-8537-4513-8CD1-01D41B13C39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87250" cy="610790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822566D-A47A-4212-930B-0DA420382163}"/>
              </a:ext>
            </a:extLst>
          </p:cNvPr>
          <p:cNvSpPr txBox="1">
            <a:spLocks/>
          </p:cNvSpPr>
          <p:nvPr/>
        </p:nvSpPr>
        <p:spPr>
          <a:xfrm>
            <a:off x="0" y="2382558"/>
            <a:ext cx="8793272" cy="1354217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ln>
                  <a:noFill/>
                </a:ln>
                <a:solidFill>
                  <a:srgbClr val="E16D2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An Introduction to Apprenticeships for Parents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CF8BC3-91AE-4E98-BC01-F9FE425DC07C}"/>
              </a:ext>
            </a:extLst>
          </p:cNvPr>
          <p:cNvSpPr/>
          <p:nvPr/>
        </p:nvSpPr>
        <p:spPr>
          <a:xfrm>
            <a:off x="175361" y="1587859"/>
            <a:ext cx="8793272" cy="2943617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849E9A-F707-474B-8A24-90CAFF8965C4}"/>
              </a:ext>
            </a:extLst>
          </p:cNvPr>
          <p:cNvSpPr/>
          <p:nvPr/>
        </p:nvSpPr>
        <p:spPr>
          <a:xfrm>
            <a:off x="-3" y="5653432"/>
            <a:ext cx="9144000" cy="1100936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8CD0F8-8EE3-4C4A-B52B-4D94D324AA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5" y="5809227"/>
            <a:ext cx="1411941" cy="9110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E8129BE-5762-440B-AE13-B46CEB6B596A}"/>
              </a:ext>
            </a:extLst>
          </p:cNvPr>
          <p:cNvSpPr/>
          <p:nvPr/>
        </p:nvSpPr>
        <p:spPr>
          <a:xfrm>
            <a:off x="-1" y="0"/>
            <a:ext cx="9230497" cy="1100936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ED9E4C6-12E3-4540-970F-2A3399C3CF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134" y="69956"/>
            <a:ext cx="3025753" cy="103098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15A9FC8-3B57-4EFC-B557-DBEC53BEF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7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8187">
        <p:blinds dir="vert"/>
      </p:transition>
    </mc:Choice>
    <mc:Fallback xmlns="">
      <p:transition spd="slow" advTm="78187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5FEA1-75A4-4330-AD6D-5FFD9F1CE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32" y="368660"/>
            <a:ext cx="6249636" cy="800219"/>
          </a:xfrm>
        </p:spPr>
        <p:txBody>
          <a:bodyPr/>
          <a:lstStyle/>
          <a:p>
            <a:r>
              <a:rPr lang="en-GB" dirty="0"/>
              <a:t>How do you find an apprenticeship?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138248F-A8FD-4F18-A4D8-696F382291A9}"/>
              </a:ext>
            </a:extLst>
          </p:cNvPr>
          <p:cNvGrpSpPr/>
          <p:nvPr/>
        </p:nvGrpSpPr>
        <p:grpSpPr>
          <a:xfrm>
            <a:off x="4073563" y="1449746"/>
            <a:ext cx="2362200" cy="1037856"/>
            <a:chOff x="680815" y="2498533"/>
            <a:chExt cx="2362200" cy="1037856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D0106B1-4663-4BB6-B4AD-17074ACD43FD}"/>
                </a:ext>
              </a:extLst>
            </p:cNvPr>
            <p:cNvSpPr txBox="1"/>
            <p:nvPr/>
          </p:nvSpPr>
          <p:spPr>
            <a:xfrm>
              <a:off x="680815" y="3013169"/>
              <a:ext cx="2362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Manage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your alerts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00E1A6C-A94F-4377-A5EC-27E66CF7F840}"/>
                </a:ext>
              </a:extLst>
            </p:cNvPr>
            <p:cNvSpPr/>
            <p:nvPr/>
          </p:nvSpPr>
          <p:spPr>
            <a:xfrm>
              <a:off x="1651032" y="2498533"/>
              <a:ext cx="492518" cy="5107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4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65282E5-9BAD-4AA5-8822-9733ABCFDCBB}"/>
              </a:ext>
            </a:extLst>
          </p:cNvPr>
          <p:cNvGrpSpPr/>
          <p:nvPr/>
        </p:nvGrpSpPr>
        <p:grpSpPr>
          <a:xfrm>
            <a:off x="75363" y="1500113"/>
            <a:ext cx="2362200" cy="1034010"/>
            <a:chOff x="685800" y="2071140"/>
            <a:chExt cx="2362200" cy="1034010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3FBE78C-A94E-45E2-91C7-9B9A280A050E}"/>
                </a:ext>
              </a:extLst>
            </p:cNvPr>
            <p:cNvSpPr/>
            <p:nvPr/>
          </p:nvSpPr>
          <p:spPr>
            <a:xfrm>
              <a:off x="1564882" y="2071140"/>
              <a:ext cx="492518" cy="5107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1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72240B9-A8BA-4D65-A339-B1EBF7AA2A56}"/>
                </a:ext>
              </a:extLst>
            </p:cNvPr>
            <p:cNvSpPr txBox="1"/>
            <p:nvPr/>
          </p:nvSpPr>
          <p:spPr>
            <a:xfrm>
              <a:off x="685800" y="2366486"/>
              <a:ext cx="23622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Register on Find an apprenticeship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F14792D-E0E6-4511-AD99-6C26E98A505E}"/>
              </a:ext>
            </a:extLst>
          </p:cNvPr>
          <p:cNvGrpSpPr/>
          <p:nvPr/>
        </p:nvGrpSpPr>
        <p:grpSpPr>
          <a:xfrm>
            <a:off x="4027585" y="3126350"/>
            <a:ext cx="2324100" cy="1005497"/>
            <a:chOff x="3352800" y="3394519"/>
            <a:chExt cx="2324100" cy="1005497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9DEB6AF-89DD-423B-8A30-05AB687FA2F4}"/>
                </a:ext>
              </a:extLst>
            </p:cNvPr>
            <p:cNvSpPr txBox="1"/>
            <p:nvPr/>
          </p:nvSpPr>
          <p:spPr>
            <a:xfrm>
              <a:off x="3352800" y="3876796"/>
              <a:ext cx="23241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Contact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companies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A981B75-9F86-4025-AD34-6E26F5B987D3}"/>
                </a:ext>
              </a:extLst>
            </p:cNvPr>
            <p:cNvSpPr/>
            <p:nvPr/>
          </p:nvSpPr>
          <p:spPr>
            <a:xfrm>
              <a:off x="4325741" y="3394519"/>
              <a:ext cx="492518" cy="5107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5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6502251-3F1D-4EFF-8354-69C85BA91FF9}"/>
              </a:ext>
            </a:extLst>
          </p:cNvPr>
          <p:cNvGrpSpPr/>
          <p:nvPr/>
        </p:nvGrpSpPr>
        <p:grpSpPr>
          <a:xfrm>
            <a:off x="22702" y="3113440"/>
            <a:ext cx="2362200" cy="994059"/>
            <a:chOff x="3314700" y="2111091"/>
            <a:chExt cx="2362200" cy="994059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4D61D61-E399-4EE8-912C-0DA4D99A8EB4}"/>
                </a:ext>
              </a:extLst>
            </p:cNvPr>
            <p:cNvSpPr txBox="1"/>
            <p:nvPr/>
          </p:nvSpPr>
          <p:spPr>
            <a:xfrm>
              <a:off x="3314700" y="2581930"/>
              <a:ext cx="2362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Do your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research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0486785-588F-475C-A080-9055F7CD0434}"/>
                </a:ext>
              </a:extLst>
            </p:cNvPr>
            <p:cNvSpPr/>
            <p:nvPr/>
          </p:nvSpPr>
          <p:spPr>
            <a:xfrm>
              <a:off x="4245980" y="2111091"/>
              <a:ext cx="492518" cy="5107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2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A4E2911-89C6-4D8B-98C1-AB45BEF8D786}"/>
              </a:ext>
            </a:extLst>
          </p:cNvPr>
          <p:cNvGrpSpPr/>
          <p:nvPr/>
        </p:nvGrpSpPr>
        <p:grpSpPr>
          <a:xfrm>
            <a:off x="2306441" y="1516219"/>
            <a:ext cx="1796585" cy="973818"/>
            <a:chOff x="4001622" y="3119233"/>
            <a:chExt cx="4773243" cy="269075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0BDCCE4-95B8-4DE6-9048-F9BF82B03AC6}"/>
                </a:ext>
              </a:extLst>
            </p:cNvPr>
            <p:cNvGrpSpPr/>
            <p:nvPr/>
          </p:nvGrpSpPr>
          <p:grpSpPr>
            <a:xfrm>
              <a:off x="4001622" y="3119233"/>
              <a:ext cx="4773243" cy="2690757"/>
              <a:chOff x="3822836" y="3727146"/>
              <a:chExt cx="4064000" cy="2282408"/>
            </a:xfrm>
          </p:grpSpPr>
          <p:pic>
            <p:nvPicPr>
              <p:cNvPr id="62" name="Picture 61" descr="Screen Shot 2016-10-06 at 16.43.36.png">
                <a:extLst>
                  <a:ext uri="{FF2B5EF4-FFF2-40B4-BE49-F238E27FC236}">
                    <a16:creationId xmlns:a16="http://schemas.microsoft.com/office/drawing/2014/main" id="{AE0E3A48-08EB-4458-9D5D-39AF65499E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882" r="11302"/>
              <a:stretch/>
            </p:blipFill>
            <p:spPr>
              <a:xfrm>
                <a:off x="4313724" y="3853526"/>
                <a:ext cx="3048000" cy="1978442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65AB375F-0D0E-4B2A-BA00-E6760FB38F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22836" y="3727146"/>
                <a:ext cx="4064000" cy="2282408"/>
              </a:xfrm>
              <a:prstGeom prst="rect">
                <a:avLst/>
              </a:prstGeom>
            </p:spPr>
          </p:pic>
        </p:grpSp>
        <p:pic>
          <p:nvPicPr>
            <p:cNvPr id="61" name="Picture 60" descr="Screen Clipping">
              <a:extLst>
                <a:ext uri="{FF2B5EF4-FFF2-40B4-BE49-F238E27FC236}">
                  <a16:creationId xmlns:a16="http://schemas.microsoft.com/office/drawing/2014/main" id="{03E5DE3B-4A33-4921-AC3A-7D03B8E28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3312" y="3372878"/>
              <a:ext cx="3266640" cy="2022709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C98D4D8-1A4F-4AF8-9BAC-5CF293F63BCB}"/>
              </a:ext>
            </a:extLst>
          </p:cNvPr>
          <p:cNvGrpSpPr/>
          <p:nvPr/>
        </p:nvGrpSpPr>
        <p:grpSpPr>
          <a:xfrm>
            <a:off x="16300" y="4560249"/>
            <a:ext cx="2362200" cy="1022081"/>
            <a:chOff x="5952951" y="2107032"/>
            <a:chExt cx="2362200" cy="1022081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4CC4387-ACAE-43AC-801D-0854AD36731E}"/>
                </a:ext>
              </a:extLst>
            </p:cNvPr>
            <p:cNvSpPr txBox="1"/>
            <p:nvPr/>
          </p:nvSpPr>
          <p:spPr>
            <a:xfrm>
              <a:off x="5952951" y="2605893"/>
              <a:ext cx="2362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Search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and apply</a:t>
              </a: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7F065D3-FB0E-463E-A4FE-9EA5A1201887}"/>
                </a:ext>
              </a:extLst>
            </p:cNvPr>
            <p:cNvSpPr/>
            <p:nvPr/>
          </p:nvSpPr>
          <p:spPr>
            <a:xfrm>
              <a:off x="6868621" y="2107032"/>
              <a:ext cx="492518" cy="51079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3</a:t>
              </a:r>
              <a:endPara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67" name="Picture 66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960F4FF0-CCA9-4535-A41C-272A674696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109" y="2997655"/>
            <a:ext cx="1732213" cy="1153886"/>
          </a:xfrm>
          <a:prstGeom prst="rect">
            <a:avLst/>
          </a:prstGeom>
        </p:spPr>
      </p:pic>
      <p:pic>
        <p:nvPicPr>
          <p:cNvPr id="68" name="Picture 6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AA8FB6C-A9EE-4301-9F9D-D623831EB6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813" y="4486888"/>
            <a:ext cx="1732213" cy="1153886"/>
          </a:xfrm>
          <a:prstGeom prst="rect">
            <a:avLst/>
          </a:prstGeom>
        </p:spPr>
      </p:pic>
      <p:pic>
        <p:nvPicPr>
          <p:cNvPr id="69" name="Picture 68" descr="A picture containing object&#10;&#10;Description automatically generated">
            <a:extLst>
              <a:ext uri="{FF2B5EF4-FFF2-40B4-BE49-F238E27FC236}">
                <a16:creationId xmlns:a16="http://schemas.microsoft.com/office/drawing/2014/main" id="{2F4B9460-421C-454F-96BF-569A42E2C3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741" y="1538856"/>
            <a:ext cx="925299" cy="925299"/>
          </a:xfrm>
          <a:prstGeom prst="rect">
            <a:avLst/>
          </a:prstGeom>
        </p:spPr>
      </p:pic>
      <p:pic>
        <p:nvPicPr>
          <p:cNvPr id="70" name="Picture 69" descr="A view of a large window&#10;&#10;Description automatically generated">
            <a:extLst>
              <a:ext uri="{FF2B5EF4-FFF2-40B4-BE49-F238E27FC236}">
                <a16:creationId xmlns:a16="http://schemas.microsoft.com/office/drawing/2014/main" id="{B935D17B-52F9-4BF0-BBCB-B433B9D870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345" y="3037816"/>
            <a:ext cx="1899816" cy="1265532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84F1616-3AA8-4299-9BCE-CAC4D65D63E0}"/>
              </a:ext>
            </a:extLst>
          </p:cNvPr>
          <p:cNvSpPr/>
          <p:nvPr/>
        </p:nvSpPr>
        <p:spPr>
          <a:xfrm>
            <a:off x="4612802" y="1370344"/>
            <a:ext cx="3425958" cy="1262324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74C652B-1917-4BD2-92DF-8711D3CC1D22}"/>
              </a:ext>
            </a:extLst>
          </p:cNvPr>
          <p:cNvSpPr/>
          <p:nvPr/>
        </p:nvSpPr>
        <p:spPr>
          <a:xfrm>
            <a:off x="4610740" y="2981284"/>
            <a:ext cx="3428020" cy="1394573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A6654BE-341B-4215-92C9-33DFE3B9CD93}"/>
              </a:ext>
            </a:extLst>
          </p:cNvPr>
          <p:cNvSpPr/>
          <p:nvPr/>
        </p:nvSpPr>
        <p:spPr>
          <a:xfrm>
            <a:off x="258746" y="1370344"/>
            <a:ext cx="4019340" cy="1262324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7A63F7D-5BEB-4420-A6A7-4C734D463FB5}"/>
              </a:ext>
            </a:extLst>
          </p:cNvPr>
          <p:cNvSpPr/>
          <p:nvPr/>
        </p:nvSpPr>
        <p:spPr>
          <a:xfrm>
            <a:off x="258746" y="2946679"/>
            <a:ext cx="4019340" cy="1262324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7FA645C-C59D-49F9-8176-555161D43979}"/>
              </a:ext>
            </a:extLst>
          </p:cNvPr>
          <p:cNvSpPr/>
          <p:nvPr/>
        </p:nvSpPr>
        <p:spPr>
          <a:xfrm>
            <a:off x="270982" y="4428110"/>
            <a:ext cx="4019340" cy="1262324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8EA1473-E174-45BC-AF99-DE97AE858D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0" y="5754234"/>
            <a:ext cx="1411941" cy="91109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41BCA78-3800-4D55-9D4C-F9F9E1943513}"/>
              </a:ext>
            </a:extLst>
          </p:cNvPr>
          <p:cNvGrpSpPr/>
          <p:nvPr/>
        </p:nvGrpSpPr>
        <p:grpSpPr>
          <a:xfrm>
            <a:off x="4521496" y="4560249"/>
            <a:ext cx="4067640" cy="2023058"/>
            <a:chOff x="3822836" y="3727146"/>
            <a:chExt cx="4064000" cy="2282408"/>
          </a:xfrm>
        </p:grpSpPr>
        <p:pic>
          <p:nvPicPr>
            <p:cNvPr id="34" name="Picture 33" descr="Screen Shot 2016-10-06 at 16.43.36.png">
              <a:extLst>
                <a:ext uri="{FF2B5EF4-FFF2-40B4-BE49-F238E27FC236}">
                  <a16:creationId xmlns:a16="http://schemas.microsoft.com/office/drawing/2014/main" id="{FB2E9D25-D033-453E-BDB6-A6D8786F6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82" r="11302"/>
            <a:stretch/>
          </p:blipFill>
          <p:spPr>
            <a:xfrm>
              <a:off x="4313724" y="3853526"/>
              <a:ext cx="3048000" cy="1978442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3C0FDB7-8DD5-4561-9384-B6870AEB5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22836" y="3727146"/>
              <a:ext cx="4064000" cy="2282408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4A5559D-CA37-4B94-9F83-9975D6CC6AFA}"/>
              </a:ext>
            </a:extLst>
          </p:cNvPr>
          <p:cNvSpPr txBox="1"/>
          <p:nvPr/>
        </p:nvSpPr>
        <p:spPr>
          <a:xfrm>
            <a:off x="5043780" y="4659144"/>
            <a:ext cx="2896381" cy="1485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find an apprenticeship visit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GOV.UK and search for apprenticeships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207CE8B-0376-43FF-863D-A6876EA90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1224">
        <p:blinds dir="vert"/>
      </p:transition>
    </mc:Choice>
    <mc:Fallback xmlns="">
      <p:transition spd="slow" advTm="6122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0" y="13495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WHERE ELSE TO LOOK?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CB10C7-A6B1-42AB-BCF1-0A03420F8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32" y="368660"/>
            <a:ext cx="4608512" cy="400110"/>
          </a:xfrm>
        </p:spPr>
        <p:txBody>
          <a:bodyPr/>
          <a:lstStyle/>
          <a:p>
            <a:r>
              <a:rPr lang="en-GB" dirty="0"/>
              <a:t>Where else to look?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2E5AE8-F3B5-4CE0-86AB-5E117E807EF1}"/>
              </a:ext>
            </a:extLst>
          </p:cNvPr>
          <p:cNvSpPr/>
          <p:nvPr/>
        </p:nvSpPr>
        <p:spPr>
          <a:xfrm>
            <a:off x="369636" y="3371031"/>
            <a:ext cx="2386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company website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FC6B035-DE6E-486E-9DFD-D5C28EA79A6A}"/>
              </a:ext>
            </a:extLst>
          </p:cNvPr>
          <p:cNvSpPr txBox="1"/>
          <p:nvPr/>
        </p:nvSpPr>
        <p:spPr>
          <a:xfrm>
            <a:off x="3801406" y="3244334"/>
            <a:ext cx="1925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Social media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FDBD78-2EAC-449C-8EF9-F1BDD53DC1CA}"/>
              </a:ext>
            </a:extLst>
          </p:cNvPr>
          <p:cNvSpPr txBox="1"/>
          <p:nvPr/>
        </p:nvSpPr>
        <p:spPr>
          <a:xfrm>
            <a:off x="6736984" y="3232531"/>
            <a:ext cx="1925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Your friends and family</a:t>
            </a:r>
          </a:p>
        </p:txBody>
      </p:sp>
      <p:pic>
        <p:nvPicPr>
          <p:cNvPr id="29" name="Picture 28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B58C63C1-2D8C-4804-9AE4-7B2D62DC41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36" y="1536784"/>
            <a:ext cx="2518960" cy="1677966"/>
          </a:xfrm>
          <a:prstGeom prst="rect">
            <a:avLst/>
          </a:prstGeom>
        </p:spPr>
      </p:pic>
      <p:pic>
        <p:nvPicPr>
          <p:cNvPr id="30" name="Picture 29" descr="A picture containing person, woman, indoor, table&#10;&#10;Description automatically generated">
            <a:extLst>
              <a:ext uri="{FF2B5EF4-FFF2-40B4-BE49-F238E27FC236}">
                <a16:creationId xmlns:a16="http://schemas.microsoft.com/office/drawing/2014/main" id="{0B17701B-CD58-4D1B-8FCB-12D1AEB626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085" y="1537790"/>
            <a:ext cx="2982321" cy="1676960"/>
          </a:xfrm>
          <a:prstGeom prst="rect">
            <a:avLst/>
          </a:prstGeom>
        </p:spPr>
      </p:pic>
      <p:pic>
        <p:nvPicPr>
          <p:cNvPr id="31" name="Picture 3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E469466-8D70-4095-9D13-DCE6744A87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9"/>
          <a:stretch/>
        </p:blipFill>
        <p:spPr>
          <a:xfrm>
            <a:off x="6736985" y="1533068"/>
            <a:ext cx="1925435" cy="16816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E7E87B-B54F-4224-A72B-EB34B0565D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0" y="5754234"/>
            <a:ext cx="1411941" cy="911090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835402D-D16B-425A-BC36-7551995C8D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015" y="4035143"/>
            <a:ext cx="4215723" cy="2271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13D2A65-E8BD-45DC-841D-41DA7293AD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1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5220">
        <p:blinds dir="vert"/>
      </p:transition>
    </mc:Choice>
    <mc:Fallback xmlns="">
      <p:transition spd="slow" advTm="7522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CB10C7-A6B1-42AB-BCF1-0A03420F8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32" y="368660"/>
            <a:ext cx="4608512" cy="800219"/>
          </a:xfrm>
        </p:spPr>
        <p:txBody>
          <a:bodyPr/>
          <a:lstStyle/>
          <a:p>
            <a:r>
              <a:rPr lang="en-GB" dirty="0"/>
              <a:t>How can I tell if it’s a ‘good’ apprenticeship?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864A23-AFF5-458A-9C2C-F9CDC57719AC}"/>
              </a:ext>
            </a:extLst>
          </p:cNvPr>
          <p:cNvSpPr/>
          <p:nvPr/>
        </p:nvSpPr>
        <p:spPr>
          <a:xfrm>
            <a:off x="-6184449" y="1487340"/>
            <a:ext cx="59046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are they being paid?</a:t>
            </a:r>
            <a:br>
              <a:rPr lang="en-US" sz="2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24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are the likely progression opportunities?</a:t>
            </a:r>
            <a:br>
              <a:rPr lang="en-US" sz="2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24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 it a permanent or fixed term position?</a:t>
            </a:r>
            <a:br>
              <a:rPr lang="en-US" sz="2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24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Which training provider are they using?</a:t>
            </a:r>
            <a:br>
              <a:rPr lang="en-US" sz="2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24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Is the role varied?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E6FC223-49BB-472D-83CF-4D0E322AF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27984" y="1066645"/>
            <a:ext cx="787524" cy="78752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D57FD29C-4B66-4A80-A977-2580B39024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5594" y="1973029"/>
            <a:ext cx="1636368" cy="163636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BFB15A8-D727-4F09-ACC0-75606B44CC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85952" y="2791213"/>
            <a:ext cx="1275574" cy="127557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FDD09D7-D86B-4B0C-B017-AB1B816E52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90982" y="5154369"/>
            <a:ext cx="977754" cy="97775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2FFFB75-66DB-4A47-9507-25105082CC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580112" y="5015999"/>
            <a:ext cx="1116124" cy="1116124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843AD8D1-746F-4183-95CC-A474AFA6D0B5}"/>
              </a:ext>
            </a:extLst>
          </p:cNvPr>
          <p:cNvSpPr/>
          <p:nvPr/>
        </p:nvSpPr>
        <p:spPr>
          <a:xfrm rot="1806067">
            <a:off x="5501489" y="1812273"/>
            <a:ext cx="1584176" cy="6731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891A96FF-ABD7-4286-AD76-6C9CBC911593}"/>
              </a:ext>
            </a:extLst>
          </p:cNvPr>
          <p:cNvSpPr/>
          <p:nvPr/>
        </p:nvSpPr>
        <p:spPr>
          <a:xfrm rot="7446102">
            <a:off x="6393863" y="4528748"/>
            <a:ext cx="1584176" cy="6731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7C44292-3EF4-4345-8972-7D850EA9B36E}"/>
              </a:ext>
            </a:extLst>
          </p:cNvPr>
          <p:cNvSpPr/>
          <p:nvPr/>
        </p:nvSpPr>
        <p:spPr>
          <a:xfrm rot="10800000">
            <a:off x="3516138" y="5373332"/>
            <a:ext cx="1584176" cy="6731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0325534F-F6CD-4A64-B136-29AB292726DD}"/>
              </a:ext>
            </a:extLst>
          </p:cNvPr>
          <p:cNvSpPr/>
          <p:nvPr/>
        </p:nvSpPr>
        <p:spPr>
          <a:xfrm rot="14411549">
            <a:off x="1589810" y="3826371"/>
            <a:ext cx="1438647" cy="6731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FC33EEE-D8A7-4AE8-9C6A-44F7966FAC0C}"/>
              </a:ext>
            </a:extLst>
          </p:cNvPr>
          <p:cNvSpPr/>
          <p:nvPr/>
        </p:nvSpPr>
        <p:spPr>
          <a:xfrm rot="19792009">
            <a:off x="2362968" y="1424397"/>
            <a:ext cx="1584176" cy="6731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51FF9D8-30F9-420F-901B-2F86796112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8689">
        <p:blinds dir="vert"/>
      </p:transition>
    </mc:Choice>
    <mc:Fallback xmlns="">
      <p:transition spd="slow" advTm="13868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F8A2F-D13F-4912-A2A7-405959B3B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32" y="368660"/>
            <a:ext cx="4608512" cy="40011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GB" dirty="0">
                <a:solidFill>
                  <a:srgbClr val="2F8FD1"/>
                </a:solidFill>
              </a:rPr>
              <a:t>Resources for parents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B8E5F3-97E9-40A8-9841-4DDABCDCC297}"/>
              </a:ext>
            </a:extLst>
          </p:cNvPr>
          <p:cNvSpPr/>
          <p:nvPr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58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6CACE24-B746-4BF7-A666-B2B8DDC2EB6F}"/>
              </a:ext>
            </a:extLst>
          </p:cNvPr>
          <p:cNvSpPr txBox="1">
            <a:spLocks/>
          </p:cNvSpPr>
          <p:nvPr/>
        </p:nvSpPr>
        <p:spPr>
          <a:xfrm>
            <a:off x="517911" y="1116524"/>
            <a:ext cx="8328025" cy="3466913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>
            <a:lvl1pPr marL="4763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175" indent="0" algn="l" defTabSz="914400" rtl="0" eaLnBrk="1" latinLnBrk="0" hangingPunct="1">
              <a:spcBef>
                <a:spcPts val="0"/>
              </a:spcBef>
              <a:buFont typeface="Lucida Grande"/>
              <a:buNone/>
              <a:defRPr sz="18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60000" marR="0" indent="-36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Calibri" panose="020F0502020204030204" pitchFamily="34" charset="0"/>
              <a:buChar char="–"/>
              <a:tabLst/>
              <a:defRPr sz="18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720000" indent="-3600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–"/>
              <a:defRPr sz="18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80000" indent="-360000" algn="l" defTabSz="914400" rtl="0" eaLnBrk="1" latinLnBrk="0" hangingPunct="1">
              <a:spcBef>
                <a:spcPts val="0"/>
              </a:spcBef>
              <a:buFont typeface="Calibri" panose="020F0502020204030204" pitchFamily="34" charset="0"/>
              <a:buChar char="–"/>
              <a:defRPr sz="1800" b="0" kern="120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0513" indent="-285750">
              <a:buFont typeface="Arial" pitchFamily="34" charset="0"/>
              <a:buChar char="•"/>
            </a:pPr>
            <a:endParaRPr lang="en-GB" sz="2000" dirty="0"/>
          </a:p>
          <a:p>
            <a:pPr marL="290513" indent="-285750">
              <a:buFont typeface="Arial" pitchFamily="34" charset="0"/>
              <a:buChar char="•"/>
            </a:pPr>
            <a:r>
              <a:rPr lang="en-GB" sz="2000" dirty="0"/>
              <a:t>Monthly Parents’ Packs</a:t>
            </a:r>
            <a:br>
              <a:rPr lang="en-GB" sz="2000" dirty="0"/>
            </a:br>
            <a:r>
              <a:rPr lang="en-GB" sz="2000" b="0" dirty="0"/>
              <a:t>amazingapprenticeships.com</a:t>
            </a:r>
          </a:p>
          <a:p>
            <a:pPr marL="290513" indent="-285750">
              <a:buFont typeface="Arial" pitchFamily="34" charset="0"/>
              <a:buChar char="•"/>
            </a:pPr>
            <a:endParaRPr lang="en-GB" sz="2000" b="0" dirty="0"/>
          </a:p>
          <a:p>
            <a:pPr marL="290513" indent="-285750">
              <a:buFont typeface="Arial" pitchFamily="34" charset="0"/>
              <a:buChar char="•"/>
            </a:pPr>
            <a:r>
              <a:rPr lang="en-GB" sz="2000" dirty="0"/>
              <a:t>Translated Resources</a:t>
            </a:r>
            <a:br>
              <a:rPr lang="en-GB" sz="2000" dirty="0"/>
            </a:br>
            <a:r>
              <a:rPr lang="en-GB" sz="2000" b="0" dirty="0"/>
              <a:t>https://amazingapprenticeships.com/resources/ </a:t>
            </a:r>
            <a:br>
              <a:rPr lang="en-GB" sz="2000" dirty="0"/>
            </a:br>
            <a:br>
              <a:rPr lang="en-GB" sz="3600" dirty="0"/>
            </a:br>
            <a:endParaRPr lang="en-GB" sz="3600" dirty="0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1155D9B-48A9-4DD1-BEB2-34A2E7117B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3567">
            <a:off x="2358033" y="3389974"/>
            <a:ext cx="2015915" cy="286095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A4BAEB-5B33-4CF9-B1BC-A41AD42918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600" t="13449" r="17713" b="8879"/>
          <a:stretch/>
        </p:blipFill>
        <p:spPr>
          <a:xfrm rot="1427090">
            <a:off x="5514179" y="3190514"/>
            <a:ext cx="2217422" cy="30156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61ED139-C161-45F0-A6D3-519D6B9FC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1814">
        <p:blinds dir="vert"/>
      </p:transition>
    </mc:Choice>
    <mc:Fallback xmlns="">
      <p:transition spd="slow" advTm="4181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bottle, indoor&#10;&#10;Description generated with high confidence">
            <a:extLst>
              <a:ext uri="{FF2B5EF4-FFF2-40B4-BE49-F238E27FC236}">
                <a16:creationId xmlns:a16="http://schemas.microsoft.com/office/drawing/2014/main" id="{4C3D70F2-81DA-4B64-9D90-1118C3C8B5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" t="19928" r="91489" b="30600"/>
          <a:stretch/>
        </p:blipFill>
        <p:spPr>
          <a:xfrm>
            <a:off x="827584" y="2869219"/>
            <a:ext cx="432048" cy="12154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07EC9D-61DA-4F48-93A3-CB63D7BDF2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32" y="368660"/>
            <a:ext cx="4608512" cy="400110"/>
          </a:xfrm>
        </p:spPr>
        <p:txBody>
          <a:bodyPr/>
          <a:lstStyle/>
          <a:p>
            <a:r>
              <a:rPr lang="en-GB"/>
              <a:t>Contact us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39F2D-ECBD-4F05-B710-64557F09F1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0" y="5754234"/>
            <a:ext cx="1411941" cy="9110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F94B0D-7049-45D4-B573-31D73EB9E3E5}"/>
              </a:ext>
            </a:extLst>
          </p:cNvPr>
          <p:cNvSpPr/>
          <p:nvPr/>
        </p:nvSpPr>
        <p:spPr>
          <a:xfrm>
            <a:off x="1259632" y="1922674"/>
            <a:ext cx="691276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Follow the National Apprenticeship Service: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@Apprenticeships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Fireitupapps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National Apprenticeship Service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Search for apprenticeships on GOV.UK or call 08000 150 400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9DD9726-6629-49C0-9688-0ED25D92F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2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7992">
        <p:blinds dir="vert"/>
      </p:transition>
    </mc:Choice>
    <mc:Fallback xmlns="">
      <p:transition spd="slow" advTm="17992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532" y="368660"/>
            <a:ext cx="5724636" cy="400110"/>
          </a:xfrm>
        </p:spPr>
        <p:txBody>
          <a:bodyPr/>
          <a:lstStyle/>
          <a:p>
            <a:r>
              <a:rPr lang="en-GB" dirty="0"/>
              <a:t>What are apprenticeships?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4EE5FDF8-3EBA-4D44-8FE2-BFD43C4BA0E6}"/>
              </a:ext>
            </a:extLst>
          </p:cNvPr>
          <p:cNvGrpSpPr/>
          <p:nvPr/>
        </p:nvGrpSpPr>
        <p:grpSpPr>
          <a:xfrm>
            <a:off x="-67810" y="4900548"/>
            <a:ext cx="2437667" cy="853315"/>
            <a:chOff x="7231532" y="4691614"/>
            <a:chExt cx="2437667" cy="853315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7802CD9-9C3E-48C8-A998-A6927A7BD88F}"/>
                </a:ext>
              </a:extLst>
            </p:cNvPr>
            <p:cNvGrpSpPr/>
            <p:nvPr/>
          </p:nvGrpSpPr>
          <p:grpSpPr>
            <a:xfrm>
              <a:off x="7231532" y="4691614"/>
              <a:ext cx="2437667" cy="853315"/>
              <a:chOff x="1240169" y="1651346"/>
              <a:chExt cx="2437667" cy="853315"/>
            </a:xfrm>
          </p:grpSpPr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18CBD811-3E9E-472D-B3CB-44379E20B621}"/>
                  </a:ext>
                </a:extLst>
              </p:cNvPr>
              <p:cNvSpPr/>
              <p:nvPr/>
            </p:nvSpPr>
            <p:spPr>
              <a:xfrm>
                <a:off x="2175539" y="1651346"/>
                <a:ext cx="566928" cy="567633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FD19DC0-7463-4495-BFAE-E5407DABABAE}"/>
                  </a:ext>
                </a:extLst>
              </p:cNvPr>
              <p:cNvSpPr txBox="1"/>
              <p:nvPr/>
            </p:nvSpPr>
            <p:spPr>
              <a:xfrm>
                <a:off x="1240169" y="2217210"/>
                <a:ext cx="2437667" cy="287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30000"/>
                  </a:lnSpc>
                </a:pPr>
                <a:r>
                  <a:rPr lang="en-US" sz="1100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Earn a wage</a:t>
                </a:r>
              </a:p>
            </p:txBody>
          </p:sp>
        </p:grpSp>
        <p:grpSp>
          <p:nvGrpSpPr>
            <p:cNvPr id="63" name="Group 85">
              <a:extLst>
                <a:ext uri="{FF2B5EF4-FFF2-40B4-BE49-F238E27FC236}">
                  <a16:creationId xmlns:a16="http://schemas.microsoft.com/office/drawing/2014/main" id="{A3BD8AC9-CA4E-4E26-809D-30BA67455F75}"/>
                </a:ext>
              </a:extLst>
            </p:cNvPr>
            <p:cNvGrpSpPr/>
            <p:nvPr/>
          </p:nvGrpSpPr>
          <p:grpSpPr>
            <a:xfrm>
              <a:off x="8279117" y="4746965"/>
              <a:ext cx="342496" cy="455162"/>
              <a:chOff x="5575100" y="3734191"/>
              <a:chExt cx="315602" cy="419419"/>
            </a:xfrm>
            <a:solidFill>
              <a:srgbClr val="F6510A"/>
            </a:solidFill>
          </p:grpSpPr>
          <p:sp>
            <p:nvSpPr>
              <p:cNvPr id="64" name="Freeform 108">
                <a:extLst>
                  <a:ext uri="{FF2B5EF4-FFF2-40B4-BE49-F238E27FC236}">
                    <a16:creationId xmlns:a16="http://schemas.microsoft.com/office/drawing/2014/main" id="{6883A8B1-DC0D-47AC-9383-2E7E328603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75100" y="3734191"/>
                <a:ext cx="315602" cy="419419"/>
              </a:xfrm>
              <a:custGeom>
                <a:avLst/>
                <a:gdLst/>
                <a:ahLst/>
                <a:cxnLst>
                  <a:cxn ang="0">
                    <a:pos x="136" y="2"/>
                  </a:cxn>
                  <a:cxn ang="0">
                    <a:pos x="92" y="13"/>
                  </a:cxn>
                  <a:cxn ang="0">
                    <a:pos x="56" y="35"/>
                  </a:cxn>
                  <a:cxn ang="0">
                    <a:pos x="25" y="67"/>
                  </a:cxn>
                  <a:cxn ang="0">
                    <a:pos x="7" y="107"/>
                  </a:cxn>
                  <a:cxn ang="0">
                    <a:pos x="0" y="153"/>
                  </a:cxn>
                  <a:cxn ang="0">
                    <a:pos x="5" y="187"/>
                  </a:cxn>
                  <a:cxn ang="0">
                    <a:pos x="25" y="236"/>
                  </a:cxn>
                  <a:cxn ang="0">
                    <a:pos x="63" y="274"/>
                  </a:cxn>
                  <a:cxn ang="0">
                    <a:pos x="69" y="278"/>
                  </a:cxn>
                  <a:cxn ang="0">
                    <a:pos x="76" y="301"/>
                  </a:cxn>
                  <a:cxn ang="0">
                    <a:pos x="76" y="354"/>
                  </a:cxn>
                  <a:cxn ang="0">
                    <a:pos x="83" y="372"/>
                  </a:cxn>
                  <a:cxn ang="0">
                    <a:pos x="140" y="401"/>
                  </a:cxn>
                  <a:cxn ang="0">
                    <a:pos x="150" y="405"/>
                  </a:cxn>
                  <a:cxn ang="0">
                    <a:pos x="214" y="376"/>
                  </a:cxn>
                  <a:cxn ang="0">
                    <a:pos x="225" y="367"/>
                  </a:cxn>
                  <a:cxn ang="0">
                    <a:pos x="228" y="303"/>
                  </a:cxn>
                  <a:cxn ang="0">
                    <a:pos x="230" y="289"/>
                  </a:cxn>
                  <a:cxn ang="0">
                    <a:pos x="243" y="270"/>
                  </a:cxn>
                  <a:cxn ang="0">
                    <a:pos x="261" y="256"/>
                  </a:cxn>
                  <a:cxn ang="0">
                    <a:pos x="288" y="216"/>
                  </a:cxn>
                  <a:cxn ang="0">
                    <a:pos x="301" y="169"/>
                  </a:cxn>
                  <a:cxn ang="0">
                    <a:pos x="301" y="136"/>
                  </a:cxn>
                  <a:cxn ang="0">
                    <a:pos x="290" y="93"/>
                  </a:cxn>
                  <a:cxn ang="0">
                    <a:pos x="268" y="57"/>
                  </a:cxn>
                  <a:cxn ang="0">
                    <a:pos x="236" y="28"/>
                  </a:cxn>
                  <a:cxn ang="0">
                    <a:pos x="196" y="8"/>
                  </a:cxn>
                  <a:cxn ang="0">
                    <a:pos x="150" y="0"/>
                  </a:cxn>
                  <a:cxn ang="0">
                    <a:pos x="100" y="354"/>
                  </a:cxn>
                  <a:cxn ang="0">
                    <a:pos x="203" y="303"/>
                  </a:cxn>
                  <a:cxn ang="0">
                    <a:pos x="100" y="303"/>
                  </a:cxn>
                  <a:cxn ang="0">
                    <a:pos x="203" y="303"/>
                  </a:cxn>
                  <a:cxn ang="0">
                    <a:pos x="230" y="249"/>
                  </a:cxn>
                  <a:cxn ang="0">
                    <a:pos x="210" y="270"/>
                  </a:cxn>
                  <a:cxn ang="0">
                    <a:pos x="96" y="278"/>
                  </a:cxn>
                  <a:cxn ang="0">
                    <a:pos x="85" y="260"/>
                  </a:cxn>
                  <a:cxn ang="0">
                    <a:pos x="67" y="245"/>
                  </a:cxn>
                  <a:cxn ang="0">
                    <a:pos x="40" y="211"/>
                  </a:cxn>
                  <a:cxn ang="0">
                    <a:pos x="27" y="167"/>
                  </a:cxn>
                  <a:cxn ang="0">
                    <a:pos x="25" y="140"/>
                  </a:cxn>
                  <a:cxn ang="0">
                    <a:pos x="36" y="104"/>
                  </a:cxn>
                  <a:cxn ang="0">
                    <a:pos x="54" y="71"/>
                  </a:cxn>
                  <a:cxn ang="0">
                    <a:pos x="82" y="47"/>
                  </a:cxn>
                  <a:cxn ang="0">
                    <a:pos x="114" y="31"/>
                  </a:cxn>
                  <a:cxn ang="0">
                    <a:pos x="150" y="26"/>
                  </a:cxn>
                  <a:cxn ang="0">
                    <a:pos x="176" y="29"/>
                  </a:cxn>
                  <a:cxn ang="0">
                    <a:pos x="212" y="42"/>
                  </a:cxn>
                  <a:cxn ang="0">
                    <a:pos x="239" y="64"/>
                  </a:cxn>
                  <a:cxn ang="0">
                    <a:pos x="261" y="93"/>
                  </a:cxn>
                  <a:cxn ang="0">
                    <a:pos x="274" y="127"/>
                  </a:cxn>
                  <a:cxn ang="0">
                    <a:pos x="277" y="153"/>
                  </a:cxn>
                  <a:cxn ang="0">
                    <a:pos x="270" y="192"/>
                  </a:cxn>
                  <a:cxn ang="0">
                    <a:pos x="250" y="229"/>
                  </a:cxn>
                  <a:cxn ang="0">
                    <a:pos x="232" y="249"/>
                  </a:cxn>
                </a:cxnLst>
                <a:rect l="0" t="0" r="r" b="b"/>
                <a:pathLst>
                  <a:path w="303" h="405">
                    <a:moveTo>
                      <a:pt x="150" y="0"/>
                    </a:moveTo>
                    <a:lnTo>
                      <a:pt x="150" y="0"/>
                    </a:lnTo>
                    <a:lnTo>
                      <a:pt x="136" y="2"/>
                    </a:lnTo>
                    <a:lnTo>
                      <a:pt x="121" y="4"/>
                    </a:lnTo>
                    <a:lnTo>
                      <a:pt x="107" y="8"/>
                    </a:lnTo>
                    <a:lnTo>
                      <a:pt x="92" y="13"/>
                    </a:lnTo>
                    <a:lnTo>
                      <a:pt x="80" y="18"/>
                    </a:lnTo>
                    <a:lnTo>
                      <a:pt x="67" y="28"/>
                    </a:lnTo>
                    <a:lnTo>
                      <a:pt x="56" y="35"/>
                    </a:lnTo>
                    <a:lnTo>
                      <a:pt x="45" y="46"/>
                    </a:lnTo>
                    <a:lnTo>
                      <a:pt x="34" y="57"/>
                    </a:lnTo>
                    <a:lnTo>
                      <a:pt x="25" y="67"/>
                    </a:lnTo>
                    <a:lnTo>
                      <a:pt x="18" y="80"/>
                    </a:lnTo>
                    <a:lnTo>
                      <a:pt x="13" y="93"/>
                    </a:lnTo>
                    <a:lnTo>
                      <a:pt x="7" y="107"/>
                    </a:lnTo>
                    <a:lnTo>
                      <a:pt x="4" y="122"/>
                    </a:lnTo>
                    <a:lnTo>
                      <a:pt x="2" y="136"/>
                    </a:lnTo>
                    <a:lnTo>
                      <a:pt x="0" y="153"/>
                    </a:lnTo>
                    <a:lnTo>
                      <a:pt x="0" y="153"/>
                    </a:lnTo>
                    <a:lnTo>
                      <a:pt x="2" y="171"/>
                    </a:lnTo>
                    <a:lnTo>
                      <a:pt x="5" y="187"/>
                    </a:lnTo>
                    <a:lnTo>
                      <a:pt x="9" y="205"/>
                    </a:lnTo>
                    <a:lnTo>
                      <a:pt x="16" y="221"/>
                    </a:lnTo>
                    <a:lnTo>
                      <a:pt x="25" y="236"/>
                    </a:lnTo>
                    <a:lnTo>
                      <a:pt x="36" y="251"/>
                    </a:lnTo>
                    <a:lnTo>
                      <a:pt x="49" y="263"/>
                    </a:lnTo>
                    <a:lnTo>
                      <a:pt x="63" y="274"/>
                    </a:lnTo>
                    <a:lnTo>
                      <a:pt x="65" y="276"/>
                    </a:lnTo>
                    <a:lnTo>
                      <a:pt x="65" y="276"/>
                    </a:lnTo>
                    <a:lnTo>
                      <a:pt x="69" y="278"/>
                    </a:lnTo>
                    <a:lnTo>
                      <a:pt x="71" y="281"/>
                    </a:lnTo>
                    <a:lnTo>
                      <a:pt x="74" y="290"/>
                    </a:lnTo>
                    <a:lnTo>
                      <a:pt x="76" y="301"/>
                    </a:lnTo>
                    <a:lnTo>
                      <a:pt x="76" y="303"/>
                    </a:lnTo>
                    <a:lnTo>
                      <a:pt x="76" y="354"/>
                    </a:lnTo>
                    <a:lnTo>
                      <a:pt x="76" y="354"/>
                    </a:lnTo>
                    <a:lnTo>
                      <a:pt x="76" y="359"/>
                    </a:lnTo>
                    <a:lnTo>
                      <a:pt x="80" y="367"/>
                    </a:lnTo>
                    <a:lnTo>
                      <a:pt x="83" y="372"/>
                    </a:lnTo>
                    <a:lnTo>
                      <a:pt x="89" y="376"/>
                    </a:lnTo>
                    <a:lnTo>
                      <a:pt x="140" y="401"/>
                    </a:lnTo>
                    <a:lnTo>
                      <a:pt x="140" y="401"/>
                    </a:lnTo>
                    <a:lnTo>
                      <a:pt x="145" y="403"/>
                    </a:lnTo>
                    <a:lnTo>
                      <a:pt x="150" y="405"/>
                    </a:lnTo>
                    <a:lnTo>
                      <a:pt x="150" y="405"/>
                    </a:lnTo>
                    <a:lnTo>
                      <a:pt x="158" y="403"/>
                    </a:lnTo>
                    <a:lnTo>
                      <a:pt x="163" y="401"/>
                    </a:lnTo>
                    <a:lnTo>
                      <a:pt x="214" y="376"/>
                    </a:lnTo>
                    <a:lnTo>
                      <a:pt x="214" y="376"/>
                    </a:lnTo>
                    <a:lnTo>
                      <a:pt x="219" y="372"/>
                    </a:lnTo>
                    <a:lnTo>
                      <a:pt x="225" y="367"/>
                    </a:lnTo>
                    <a:lnTo>
                      <a:pt x="227" y="359"/>
                    </a:lnTo>
                    <a:lnTo>
                      <a:pt x="228" y="354"/>
                    </a:lnTo>
                    <a:lnTo>
                      <a:pt x="228" y="303"/>
                    </a:lnTo>
                    <a:lnTo>
                      <a:pt x="228" y="303"/>
                    </a:lnTo>
                    <a:lnTo>
                      <a:pt x="228" y="296"/>
                    </a:lnTo>
                    <a:lnTo>
                      <a:pt x="230" y="289"/>
                    </a:lnTo>
                    <a:lnTo>
                      <a:pt x="236" y="278"/>
                    </a:lnTo>
                    <a:lnTo>
                      <a:pt x="241" y="272"/>
                    </a:lnTo>
                    <a:lnTo>
                      <a:pt x="243" y="270"/>
                    </a:lnTo>
                    <a:lnTo>
                      <a:pt x="248" y="267"/>
                    </a:lnTo>
                    <a:lnTo>
                      <a:pt x="248" y="267"/>
                    </a:lnTo>
                    <a:lnTo>
                      <a:pt x="261" y="256"/>
                    </a:lnTo>
                    <a:lnTo>
                      <a:pt x="272" y="243"/>
                    </a:lnTo>
                    <a:lnTo>
                      <a:pt x="281" y="231"/>
                    </a:lnTo>
                    <a:lnTo>
                      <a:pt x="288" y="216"/>
                    </a:lnTo>
                    <a:lnTo>
                      <a:pt x="294" y="200"/>
                    </a:lnTo>
                    <a:lnTo>
                      <a:pt x="299" y="185"/>
                    </a:lnTo>
                    <a:lnTo>
                      <a:pt x="301" y="169"/>
                    </a:lnTo>
                    <a:lnTo>
                      <a:pt x="303" y="153"/>
                    </a:lnTo>
                    <a:lnTo>
                      <a:pt x="303" y="153"/>
                    </a:lnTo>
                    <a:lnTo>
                      <a:pt x="301" y="136"/>
                    </a:lnTo>
                    <a:lnTo>
                      <a:pt x="299" y="122"/>
                    </a:lnTo>
                    <a:lnTo>
                      <a:pt x="295" y="107"/>
                    </a:lnTo>
                    <a:lnTo>
                      <a:pt x="290" y="93"/>
                    </a:lnTo>
                    <a:lnTo>
                      <a:pt x="285" y="80"/>
                    </a:lnTo>
                    <a:lnTo>
                      <a:pt x="275" y="67"/>
                    </a:lnTo>
                    <a:lnTo>
                      <a:pt x="268" y="57"/>
                    </a:lnTo>
                    <a:lnTo>
                      <a:pt x="257" y="46"/>
                    </a:lnTo>
                    <a:lnTo>
                      <a:pt x="246" y="35"/>
                    </a:lnTo>
                    <a:lnTo>
                      <a:pt x="236" y="28"/>
                    </a:lnTo>
                    <a:lnTo>
                      <a:pt x="223" y="18"/>
                    </a:lnTo>
                    <a:lnTo>
                      <a:pt x="210" y="13"/>
                    </a:lnTo>
                    <a:lnTo>
                      <a:pt x="196" y="8"/>
                    </a:lnTo>
                    <a:lnTo>
                      <a:pt x="181" y="4"/>
                    </a:lnTo>
                    <a:lnTo>
                      <a:pt x="167" y="2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379"/>
                    </a:moveTo>
                    <a:lnTo>
                      <a:pt x="100" y="354"/>
                    </a:lnTo>
                    <a:lnTo>
                      <a:pt x="203" y="354"/>
                    </a:lnTo>
                    <a:lnTo>
                      <a:pt x="150" y="379"/>
                    </a:lnTo>
                    <a:close/>
                    <a:moveTo>
                      <a:pt x="203" y="303"/>
                    </a:moveTo>
                    <a:lnTo>
                      <a:pt x="203" y="328"/>
                    </a:lnTo>
                    <a:lnTo>
                      <a:pt x="100" y="328"/>
                    </a:lnTo>
                    <a:lnTo>
                      <a:pt x="100" y="303"/>
                    </a:lnTo>
                    <a:lnTo>
                      <a:pt x="100" y="303"/>
                    </a:lnTo>
                    <a:lnTo>
                      <a:pt x="203" y="303"/>
                    </a:lnTo>
                    <a:lnTo>
                      <a:pt x="203" y="303"/>
                    </a:lnTo>
                    <a:close/>
                    <a:moveTo>
                      <a:pt x="232" y="249"/>
                    </a:moveTo>
                    <a:lnTo>
                      <a:pt x="232" y="249"/>
                    </a:lnTo>
                    <a:lnTo>
                      <a:pt x="230" y="249"/>
                    </a:lnTo>
                    <a:lnTo>
                      <a:pt x="223" y="254"/>
                    </a:lnTo>
                    <a:lnTo>
                      <a:pt x="214" y="263"/>
                    </a:lnTo>
                    <a:lnTo>
                      <a:pt x="210" y="270"/>
                    </a:lnTo>
                    <a:lnTo>
                      <a:pt x="207" y="278"/>
                    </a:lnTo>
                    <a:lnTo>
                      <a:pt x="96" y="278"/>
                    </a:lnTo>
                    <a:lnTo>
                      <a:pt x="96" y="278"/>
                    </a:lnTo>
                    <a:lnTo>
                      <a:pt x="94" y="270"/>
                    </a:lnTo>
                    <a:lnTo>
                      <a:pt x="91" y="265"/>
                    </a:lnTo>
                    <a:lnTo>
                      <a:pt x="85" y="260"/>
                    </a:lnTo>
                    <a:lnTo>
                      <a:pt x="78" y="254"/>
                    </a:lnTo>
                    <a:lnTo>
                      <a:pt x="78" y="254"/>
                    </a:lnTo>
                    <a:lnTo>
                      <a:pt x="67" y="245"/>
                    </a:lnTo>
                    <a:lnTo>
                      <a:pt x="56" y="234"/>
                    </a:lnTo>
                    <a:lnTo>
                      <a:pt x="47" y="223"/>
                    </a:lnTo>
                    <a:lnTo>
                      <a:pt x="40" y="211"/>
                    </a:lnTo>
                    <a:lnTo>
                      <a:pt x="34" y="196"/>
                    </a:lnTo>
                    <a:lnTo>
                      <a:pt x="29" y="182"/>
                    </a:lnTo>
                    <a:lnTo>
                      <a:pt x="27" y="167"/>
                    </a:lnTo>
                    <a:lnTo>
                      <a:pt x="25" y="153"/>
                    </a:lnTo>
                    <a:lnTo>
                      <a:pt x="25" y="153"/>
                    </a:lnTo>
                    <a:lnTo>
                      <a:pt x="25" y="140"/>
                    </a:lnTo>
                    <a:lnTo>
                      <a:pt x="27" y="127"/>
                    </a:lnTo>
                    <a:lnTo>
                      <a:pt x="31" y="115"/>
                    </a:lnTo>
                    <a:lnTo>
                      <a:pt x="36" y="104"/>
                    </a:lnTo>
                    <a:lnTo>
                      <a:pt x="40" y="93"/>
                    </a:lnTo>
                    <a:lnTo>
                      <a:pt x="47" y="82"/>
                    </a:lnTo>
                    <a:lnTo>
                      <a:pt x="54" y="71"/>
                    </a:lnTo>
                    <a:lnTo>
                      <a:pt x="62" y="64"/>
                    </a:lnTo>
                    <a:lnTo>
                      <a:pt x="71" y="55"/>
                    </a:lnTo>
                    <a:lnTo>
                      <a:pt x="82" y="47"/>
                    </a:lnTo>
                    <a:lnTo>
                      <a:pt x="91" y="42"/>
                    </a:lnTo>
                    <a:lnTo>
                      <a:pt x="101" y="37"/>
                    </a:lnTo>
                    <a:lnTo>
                      <a:pt x="114" y="31"/>
                    </a:lnTo>
                    <a:lnTo>
                      <a:pt x="125" y="29"/>
                    </a:lnTo>
                    <a:lnTo>
                      <a:pt x="138" y="28"/>
                    </a:lnTo>
                    <a:lnTo>
                      <a:pt x="150" y="26"/>
                    </a:lnTo>
                    <a:lnTo>
                      <a:pt x="150" y="26"/>
                    </a:lnTo>
                    <a:lnTo>
                      <a:pt x="165" y="28"/>
                    </a:lnTo>
                    <a:lnTo>
                      <a:pt x="176" y="29"/>
                    </a:lnTo>
                    <a:lnTo>
                      <a:pt x="188" y="31"/>
                    </a:lnTo>
                    <a:lnTo>
                      <a:pt x="199" y="37"/>
                    </a:lnTo>
                    <a:lnTo>
                      <a:pt x="212" y="42"/>
                    </a:lnTo>
                    <a:lnTo>
                      <a:pt x="221" y="47"/>
                    </a:lnTo>
                    <a:lnTo>
                      <a:pt x="232" y="55"/>
                    </a:lnTo>
                    <a:lnTo>
                      <a:pt x="239" y="64"/>
                    </a:lnTo>
                    <a:lnTo>
                      <a:pt x="248" y="71"/>
                    </a:lnTo>
                    <a:lnTo>
                      <a:pt x="256" y="82"/>
                    </a:lnTo>
                    <a:lnTo>
                      <a:pt x="261" y="93"/>
                    </a:lnTo>
                    <a:lnTo>
                      <a:pt x="266" y="104"/>
                    </a:lnTo>
                    <a:lnTo>
                      <a:pt x="272" y="115"/>
                    </a:lnTo>
                    <a:lnTo>
                      <a:pt x="274" y="127"/>
                    </a:lnTo>
                    <a:lnTo>
                      <a:pt x="275" y="140"/>
                    </a:lnTo>
                    <a:lnTo>
                      <a:pt x="277" y="153"/>
                    </a:lnTo>
                    <a:lnTo>
                      <a:pt x="277" y="153"/>
                    </a:lnTo>
                    <a:lnTo>
                      <a:pt x="275" y="165"/>
                    </a:lnTo>
                    <a:lnTo>
                      <a:pt x="274" y="180"/>
                    </a:lnTo>
                    <a:lnTo>
                      <a:pt x="270" y="192"/>
                    </a:lnTo>
                    <a:lnTo>
                      <a:pt x="265" y="205"/>
                    </a:lnTo>
                    <a:lnTo>
                      <a:pt x="259" y="218"/>
                    </a:lnTo>
                    <a:lnTo>
                      <a:pt x="250" y="229"/>
                    </a:lnTo>
                    <a:lnTo>
                      <a:pt x="243" y="240"/>
                    </a:lnTo>
                    <a:lnTo>
                      <a:pt x="232" y="249"/>
                    </a:lnTo>
                    <a:lnTo>
                      <a:pt x="232" y="249"/>
                    </a:lnTo>
                    <a:close/>
                  </a:path>
                </a:pathLst>
              </a:custGeom>
              <a:solidFill>
                <a:srgbClr val="2F8FD1"/>
              </a:solidFill>
              <a:ln w="9525">
                <a:solidFill>
                  <a:srgbClr val="2F8FD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109">
                <a:extLst>
                  <a:ext uri="{FF2B5EF4-FFF2-40B4-BE49-F238E27FC236}">
                    <a16:creationId xmlns:a16="http://schemas.microsoft.com/office/drawing/2014/main" id="{8FC3F643-E7D7-4C20-A1AF-F8C2D61F5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2901" y="3788176"/>
                <a:ext cx="103817" cy="103817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0"/>
                  </a:cxn>
                  <a:cxn ang="0">
                    <a:pos x="9" y="2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2" y="18"/>
                  </a:cxn>
                  <a:cxn ang="0">
                    <a:pos x="4" y="22"/>
                  </a:cxn>
                  <a:cxn ang="0">
                    <a:pos x="9" y="24"/>
                  </a:cxn>
                  <a:cxn ang="0">
                    <a:pos x="13" y="25"/>
                  </a:cxn>
                  <a:cxn ang="0">
                    <a:pos x="13" y="25"/>
                  </a:cxn>
                  <a:cxn ang="0">
                    <a:pos x="24" y="27"/>
                  </a:cxn>
                  <a:cxn ang="0">
                    <a:pos x="35" y="31"/>
                  </a:cxn>
                  <a:cxn ang="0">
                    <a:pos x="46" y="36"/>
                  </a:cxn>
                  <a:cxn ang="0">
                    <a:pos x="57" y="44"/>
                  </a:cxn>
                  <a:cxn ang="0">
                    <a:pos x="64" y="53"/>
                  </a:cxn>
                  <a:cxn ang="0">
                    <a:pos x="71" y="64"/>
                  </a:cxn>
                  <a:cxn ang="0">
                    <a:pos x="75" y="76"/>
                  </a:cxn>
                  <a:cxn ang="0">
                    <a:pos x="77" y="89"/>
                  </a:cxn>
                  <a:cxn ang="0">
                    <a:pos x="77" y="89"/>
                  </a:cxn>
                  <a:cxn ang="0">
                    <a:pos x="78" y="94"/>
                  </a:cxn>
                  <a:cxn ang="0">
                    <a:pos x="80" y="98"/>
                  </a:cxn>
                  <a:cxn ang="0">
                    <a:pos x="84" y="102"/>
                  </a:cxn>
                  <a:cxn ang="0">
                    <a:pos x="89" y="102"/>
                  </a:cxn>
                  <a:cxn ang="0">
                    <a:pos x="89" y="102"/>
                  </a:cxn>
                  <a:cxn ang="0">
                    <a:pos x="95" y="102"/>
                  </a:cxn>
                  <a:cxn ang="0">
                    <a:pos x="98" y="98"/>
                  </a:cxn>
                  <a:cxn ang="0">
                    <a:pos x="100" y="94"/>
                  </a:cxn>
                  <a:cxn ang="0">
                    <a:pos x="102" y="89"/>
                  </a:cxn>
                  <a:cxn ang="0">
                    <a:pos x="102" y="89"/>
                  </a:cxn>
                  <a:cxn ang="0">
                    <a:pos x="100" y="69"/>
                  </a:cxn>
                  <a:cxn ang="0">
                    <a:pos x="95" y="51"/>
                  </a:cxn>
                  <a:cxn ang="0">
                    <a:pos x="86" y="36"/>
                  </a:cxn>
                  <a:cxn ang="0">
                    <a:pos x="75" y="24"/>
                  </a:cxn>
                  <a:cxn ang="0">
                    <a:pos x="60" y="13"/>
                  </a:cxn>
                  <a:cxn ang="0">
                    <a:pos x="46" y="6"/>
                  </a:cxn>
                  <a:cxn ang="0">
                    <a:pos x="29" y="2"/>
                  </a:cxn>
                  <a:cxn ang="0">
                    <a:pos x="13" y="0"/>
                  </a:cxn>
                  <a:cxn ang="0">
                    <a:pos x="13" y="0"/>
                  </a:cxn>
                </a:cxnLst>
                <a:rect l="0" t="0" r="r" b="b"/>
                <a:pathLst>
                  <a:path w="102" h="102">
                    <a:moveTo>
                      <a:pt x="13" y="0"/>
                    </a:moveTo>
                    <a:lnTo>
                      <a:pt x="13" y="0"/>
                    </a:lnTo>
                    <a:lnTo>
                      <a:pt x="9" y="2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2" y="18"/>
                    </a:lnTo>
                    <a:lnTo>
                      <a:pt x="4" y="22"/>
                    </a:lnTo>
                    <a:lnTo>
                      <a:pt x="9" y="24"/>
                    </a:lnTo>
                    <a:lnTo>
                      <a:pt x="13" y="25"/>
                    </a:lnTo>
                    <a:lnTo>
                      <a:pt x="13" y="25"/>
                    </a:lnTo>
                    <a:lnTo>
                      <a:pt x="24" y="27"/>
                    </a:lnTo>
                    <a:lnTo>
                      <a:pt x="35" y="31"/>
                    </a:lnTo>
                    <a:lnTo>
                      <a:pt x="46" y="36"/>
                    </a:lnTo>
                    <a:lnTo>
                      <a:pt x="57" y="44"/>
                    </a:lnTo>
                    <a:lnTo>
                      <a:pt x="64" y="53"/>
                    </a:lnTo>
                    <a:lnTo>
                      <a:pt x="71" y="64"/>
                    </a:lnTo>
                    <a:lnTo>
                      <a:pt x="75" y="76"/>
                    </a:lnTo>
                    <a:lnTo>
                      <a:pt x="77" y="89"/>
                    </a:lnTo>
                    <a:lnTo>
                      <a:pt x="77" y="89"/>
                    </a:lnTo>
                    <a:lnTo>
                      <a:pt x="78" y="94"/>
                    </a:lnTo>
                    <a:lnTo>
                      <a:pt x="80" y="98"/>
                    </a:lnTo>
                    <a:lnTo>
                      <a:pt x="84" y="102"/>
                    </a:lnTo>
                    <a:lnTo>
                      <a:pt x="89" y="102"/>
                    </a:lnTo>
                    <a:lnTo>
                      <a:pt x="89" y="102"/>
                    </a:lnTo>
                    <a:lnTo>
                      <a:pt x="95" y="102"/>
                    </a:lnTo>
                    <a:lnTo>
                      <a:pt x="98" y="98"/>
                    </a:lnTo>
                    <a:lnTo>
                      <a:pt x="100" y="94"/>
                    </a:lnTo>
                    <a:lnTo>
                      <a:pt x="102" y="89"/>
                    </a:lnTo>
                    <a:lnTo>
                      <a:pt x="102" y="89"/>
                    </a:lnTo>
                    <a:lnTo>
                      <a:pt x="100" y="69"/>
                    </a:lnTo>
                    <a:lnTo>
                      <a:pt x="95" y="51"/>
                    </a:lnTo>
                    <a:lnTo>
                      <a:pt x="86" y="36"/>
                    </a:lnTo>
                    <a:lnTo>
                      <a:pt x="75" y="24"/>
                    </a:lnTo>
                    <a:lnTo>
                      <a:pt x="60" y="13"/>
                    </a:lnTo>
                    <a:lnTo>
                      <a:pt x="46" y="6"/>
                    </a:lnTo>
                    <a:lnTo>
                      <a:pt x="29" y="2"/>
                    </a:lnTo>
                    <a:lnTo>
                      <a:pt x="13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2F8FD1"/>
              </a:solidFill>
              <a:ln w="9525">
                <a:solidFill>
                  <a:srgbClr val="2F8FD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CDBBF08-8051-4B34-A7D0-82EB0665625F}"/>
              </a:ext>
            </a:extLst>
          </p:cNvPr>
          <p:cNvGrpSpPr/>
          <p:nvPr/>
        </p:nvGrpSpPr>
        <p:grpSpPr>
          <a:xfrm>
            <a:off x="6509610" y="4840448"/>
            <a:ext cx="2437667" cy="996751"/>
            <a:chOff x="-433895" y="2294673"/>
            <a:chExt cx="2437667" cy="996751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18053F84-B0C0-49A4-A32E-B10222EAFB7A}"/>
                </a:ext>
              </a:extLst>
            </p:cNvPr>
            <p:cNvGrpSpPr/>
            <p:nvPr/>
          </p:nvGrpSpPr>
          <p:grpSpPr>
            <a:xfrm>
              <a:off x="-433895" y="2294673"/>
              <a:ext cx="2437667" cy="996751"/>
              <a:chOff x="1240169" y="1651346"/>
              <a:chExt cx="2437667" cy="996751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457BCA29-A7F5-4ED5-93F8-6A8CFDDB1ABF}"/>
                  </a:ext>
                </a:extLst>
              </p:cNvPr>
              <p:cNvSpPr/>
              <p:nvPr/>
            </p:nvSpPr>
            <p:spPr>
              <a:xfrm>
                <a:off x="2175539" y="1651346"/>
                <a:ext cx="566928" cy="567633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5F28C0AC-0811-4615-B72F-F62D124EB925}"/>
                  </a:ext>
                </a:extLst>
              </p:cNvPr>
              <p:cNvSpPr txBox="1"/>
              <p:nvPr/>
            </p:nvSpPr>
            <p:spPr>
              <a:xfrm>
                <a:off x="1240169" y="2217210"/>
                <a:ext cx="243766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Real job with </a:t>
                </a:r>
                <a:br>
                  <a:rPr lang="en-US" sz="1100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</a:br>
                <a:r>
                  <a:rPr lang="en-US" sz="1100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real responsibilities</a:t>
                </a:r>
              </a:p>
            </p:txBody>
          </p:sp>
        </p:grpSp>
        <p:sp>
          <p:nvSpPr>
            <p:cNvPr id="69" name="Freeform 23">
              <a:extLst>
                <a:ext uri="{FF2B5EF4-FFF2-40B4-BE49-F238E27FC236}">
                  <a16:creationId xmlns:a16="http://schemas.microsoft.com/office/drawing/2014/main" id="{7E5A221A-3187-4254-A0E3-0EF7945F1B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9889" y="2415276"/>
              <a:ext cx="410096" cy="340246"/>
            </a:xfrm>
            <a:custGeom>
              <a:avLst/>
              <a:gdLst/>
              <a:ahLst/>
              <a:cxnLst>
                <a:cxn ang="0">
                  <a:pos x="312" y="110"/>
                </a:cxn>
                <a:cxn ang="0">
                  <a:pos x="323" y="138"/>
                </a:cxn>
                <a:cxn ang="0">
                  <a:pos x="350" y="127"/>
                </a:cxn>
                <a:cxn ang="0">
                  <a:pos x="339" y="100"/>
                </a:cxn>
                <a:cxn ang="0">
                  <a:pos x="25" y="100"/>
                </a:cxn>
                <a:cxn ang="0">
                  <a:pos x="15" y="127"/>
                </a:cxn>
                <a:cxn ang="0">
                  <a:pos x="42" y="138"/>
                </a:cxn>
                <a:cxn ang="0">
                  <a:pos x="53" y="110"/>
                </a:cxn>
                <a:cxn ang="0">
                  <a:pos x="270" y="60"/>
                </a:cxn>
                <a:cxn ang="0">
                  <a:pos x="248" y="69"/>
                </a:cxn>
                <a:cxn ang="0">
                  <a:pos x="239" y="91"/>
                </a:cxn>
                <a:cxn ang="0">
                  <a:pos x="252" y="116"/>
                </a:cxn>
                <a:cxn ang="0">
                  <a:pos x="276" y="121"/>
                </a:cxn>
                <a:cxn ang="0">
                  <a:pos x="297" y="103"/>
                </a:cxn>
                <a:cxn ang="0">
                  <a:pos x="297" y="80"/>
                </a:cxn>
                <a:cxn ang="0">
                  <a:pos x="276" y="62"/>
                </a:cxn>
                <a:cxn ang="0">
                  <a:pos x="330" y="183"/>
                </a:cxn>
                <a:cxn ang="0">
                  <a:pos x="321" y="152"/>
                </a:cxn>
                <a:cxn ang="0">
                  <a:pos x="350" y="158"/>
                </a:cxn>
                <a:cxn ang="0">
                  <a:pos x="364" y="185"/>
                </a:cxn>
                <a:cxn ang="0">
                  <a:pos x="83" y="63"/>
                </a:cxn>
                <a:cxn ang="0">
                  <a:pos x="65" y="85"/>
                </a:cxn>
                <a:cxn ang="0">
                  <a:pos x="71" y="109"/>
                </a:cxn>
                <a:cxn ang="0">
                  <a:pos x="96" y="121"/>
                </a:cxn>
                <a:cxn ang="0">
                  <a:pos x="118" y="112"/>
                </a:cxn>
                <a:cxn ang="0">
                  <a:pos x="127" y="91"/>
                </a:cxn>
                <a:cxn ang="0">
                  <a:pos x="112" y="65"/>
                </a:cxn>
                <a:cxn ang="0">
                  <a:pos x="35" y="150"/>
                </a:cxn>
                <a:cxn ang="0">
                  <a:pos x="36" y="176"/>
                </a:cxn>
                <a:cxn ang="0">
                  <a:pos x="0" y="185"/>
                </a:cxn>
                <a:cxn ang="0">
                  <a:pos x="15" y="158"/>
                </a:cxn>
                <a:cxn ang="0">
                  <a:pos x="183" y="0"/>
                </a:cxn>
                <a:cxn ang="0">
                  <a:pos x="151" y="13"/>
                </a:cxn>
                <a:cxn ang="0">
                  <a:pos x="138" y="45"/>
                </a:cxn>
                <a:cxn ang="0">
                  <a:pos x="158" y="81"/>
                </a:cxn>
                <a:cxn ang="0">
                  <a:pos x="192" y="89"/>
                </a:cxn>
                <a:cxn ang="0">
                  <a:pos x="225" y="62"/>
                </a:cxn>
                <a:cxn ang="0">
                  <a:pos x="225" y="27"/>
                </a:cxn>
                <a:cxn ang="0">
                  <a:pos x="192" y="0"/>
                </a:cxn>
                <a:cxn ang="0">
                  <a:pos x="265" y="174"/>
                </a:cxn>
                <a:cxn ang="0">
                  <a:pos x="256" y="136"/>
                </a:cxn>
                <a:cxn ang="0">
                  <a:pos x="279" y="136"/>
                </a:cxn>
                <a:cxn ang="0">
                  <a:pos x="316" y="165"/>
                </a:cxn>
                <a:cxn ang="0">
                  <a:pos x="100" y="272"/>
                </a:cxn>
                <a:cxn ang="0">
                  <a:pos x="51" y="165"/>
                </a:cxn>
                <a:cxn ang="0">
                  <a:pos x="85" y="136"/>
                </a:cxn>
                <a:cxn ang="0">
                  <a:pos x="109" y="136"/>
                </a:cxn>
                <a:cxn ang="0">
                  <a:pos x="100" y="174"/>
                </a:cxn>
                <a:cxn ang="0">
                  <a:pos x="252" y="159"/>
                </a:cxn>
                <a:cxn ang="0">
                  <a:pos x="210" y="109"/>
                </a:cxn>
                <a:cxn ang="0">
                  <a:pos x="154" y="109"/>
                </a:cxn>
                <a:cxn ang="0">
                  <a:pos x="112" y="159"/>
                </a:cxn>
              </a:cxnLst>
              <a:rect l="0" t="0" r="r" b="b"/>
              <a:pathLst>
                <a:path w="364" h="301">
                  <a:moveTo>
                    <a:pt x="332" y="98"/>
                  </a:moveTo>
                  <a:lnTo>
                    <a:pt x="332" y="98"/>
                  </a:lnTo>
                  <a:lnTo>
                    <a:pt x="323" y="100"/>
                  </a:lnTo>
                  <a:lnTo>
                    <a:pt x="317" y="105"/>
                  </a:lnTo>
                  <a:lnTo>
                    <a:pt x="312" y="110"/>
                  </a:lnTo>
                  <a:lnTo>
                    <a:pt x="310" y="120"/>
                  </a:lnTo>
                  <a:lnTo>
                    <a:pt x="310" y="120"/>
                  </a:lnTo>
                  <a:lnTo>
                    <a:pt x="312" y="127"/>
                  </a:lnTo>
                  <a:lnTo>
                    <a:pt x="317" y="134"/>
                  </a:lnTo>
                  <a:lnTo>
                    <a:pt x="323" y="138"/>
                  </a:lnTo>
                  <a:lnTo>
                    <a:pt x="332" y="139"/>
                  </a:lnTo>
                  <a:lnTo>
                    <a:pt x="332" y="139"/>
                  </a:lnTo>
                  <a:lnTo>
                    <a:pt x="339" y="138"/>
                  </a:lnTo>
                  <a:lnTo>
                    <a:pt x="346" y="134"/>
                  </a:lnTo>
                  <a:lnTo>
                    <a:pt x="350" y="127"/>
                  </a:lnTo>
                  <a:lnTo>
                    <a:pt x="352" y="120"/>
                  </a:lnTo>
                  <a:lnTo>
                    <a:pt x="352" y="120"/>
                  </a:lnTo>
                  <a:lnTo>
                    <a:pt x="350" y="110"/>
                  </a:lnTo>
                  <a:lnTo>
                    <a:pt x="346" y="105"/>
                  </a:lnTo>
                  <a:lnTo>
                    <a:pt x="339" y="100"/>
                  </a:lnTo>
                  <a:lnTo>
                    <a:pt x="332" y="98"/>
                  </a:lnTo>
                  <a:lnTo>
                    <a:pt x="332" y="98"/>
                  </a:lnTo>
                  <a:close/>
                  <a:moveTo>
                    <a:pt x="35" y="98"/>
                  </a:moveTo>
                  <a:lnTo>
                    <a:pt x="35" y="98"/>
                  </a:lnTo>
                  <a:lnTo>
                    <a:pt x="25" y="100"/>
                  </a:lnTo>
                  <a:lnTo>
                    <a:pt x="20" y="105"/>
                  </a:lnTo>
                  <a:lnTo>
                    <a:pt x="15" y="11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5" y="127"/>
                  </a:lnTo>
                  <a:lnTo>
                    <a:pt x="20" y="134"/>
                  </a:lnTo>
                  <a:lnTo>
                    <a:pt x="25" y="138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42" y="138"/>
                  </a:lnTo>
                  <a:lnTo>
                    <a:pt x="49" y="134"/>
                  </a:lnTo>
                  <a:lnTo>
                    <a:pt x="53" y="127"/>
                  </a:lnTo>
                  <a:lnTo>
                    <a:pt x="54" y="120"/>
                  </a:lnTo>
                  <a:lnTo>
                    <a:pt x="54" y="120"/>
                  </a:lnTo>
                  <a:lnTo>
                    <a:pt x="53" y="110"/>
                  </a:lnTo>
                  <a:lnTo>
                    <a:pt x="49" y="105"/>
                  </a:lnTo>
                  <a:lnTo>
                    <a:pt x="42" y="100"/>
                  </a:lnTo>
                  <a:lnTo>
                    <a:pt x="35" y="98"/>
                  </a:lnTo>
                  <a:lnTo>
                    <a:pt x="35" y="98"/>
                  </a:lnTo>
                  <a:close/>
                  <a:moveTo>
                    <a:pt x="270" y="60"/>
                  </a:moveTo>
                  <a:lnTo>
                    <a:pt x="270" y="60"/>
                  </a:lnTo>
                  <a:lnTo>
                    <a:pt x="263" y="62"/>
                  </a:lnTo>
                  <a:lnTo>
                    <a:pt x="258" y="63"/>
                  </a:lnTo>
                  <a:lnTo>
                    <a:pt x="252" y="65"/>
                  </a:lnTo>
                  <a:lnTo>
                    <a:pt x="248" y="69"/>
                  </a:lnTo>
                  <a:lnTo>
                    <a:pt x="245" y="74"/>
                  </a:lnTo>
                  <a:lnTo>
                    <a:pt x="241" y="80"/>
                  </a:lnTo>
                  <a:lnTo>
                    <a:pt x="239" y="85"/>
                  </a:lnTo>
                  <a:lnTo>
                    <a:pt x="239" y="91"/>
                  </a:lnTo>
                  <a:lnTo>
                    <a:pt x="239" y="91"/>
                  </a:lnTo>
                  <a:lnTo>
                    <a:pt x="239" y="98"/>
                  </a:lnTo>
                  <a:lnTo>
                    <a:pt x="241" y="103"/>
                  </a:lnTo>
                  <a:lnTo>
                    <a:pt x="245" y="109"/>
                  </a:lnTo>
                  <a:lnTo>
                    <a:pt x="248" y="112"/>
                  </a:lnTo>
                  <a:lnTo>
                    <a:pt x="252" y="116"/>
                  </a:lnTo>
                  <a:lnTo>
                    <a:pt x="258" y="120"/>
                  </a:lnTo>
                  <a:lnTo>
                    <a:pt x="263" y="121"/>
                  </a:lnTo>
                  <a:lnTo>
                    <a:pt x="270" y="121"/>
                  </a:lnTo>
                  <a:lnTo>
                    <a:pt x="270" y="121"/>
                  </a:lnTo>
                  <a:lnTo>
                    <a:pt x="276" y="121"/>
                  </a:lnTo>
                  <a:lnTo>
                    <a:pt x="281" y="120"/>
                  </a:lnTo>
                  <a:lnTo>
                    <a:pt x="287" y="116"/>
                  </a:lnTo>
                  <a:lnTo>
                    <a:pt x="292" y="112"/>
                  </a:lnTo>
                  <a:lnTo>
                    <a:pt x="296" y="109"/>
                  </a:lnTo>
                  <a:lnTo>
                    <a:pt x="297" y="103"/>
                  </a:lnTo>
                  <a:lnTo>
                    <a:pt x="299" y="98"/>
                  </a:lnTo>
                  <a:lnTo>
                    <a:pt x="301" y="91"/>
                  </a:lnTo>
                  <a:lnTo>
                    <a:pt x="301" y="91"/>
                  </a:lnTo>
                  <a:lnTo>
                    <a:pt x="299" y="85"/>
                  </a:lnTo>
                  <a:lnTo>
                    <a:pt x="297" y="80"/>
                  </a:lnTo>
                  <a:lnTo>
                    <a:pt x="296" y="74"/>
                  </a:lnTo>
                  <a:lnTo>
                    <a:pt x="292" y="69"/>
                  </a:lnTo>
                  <a:lnTo>
                    <a:pt x="287" y="65"/>
                  </a:lnTo>
                  <a:lnTo>
                    <a:pt x="281" y="63"/>
                  </a:lnTo>
                  <a:lnTo>
                    <a:pt x="276" y="62"/>
                  </a:lnTo>
                  <a:lnTo>
                    <a:pt x="270" y="60"/>
                  </a:lnTo>
                  <a:lnTo>
                    <a:pt x="270" y="60"/>
                  </a:lnTo>
                  <a:close/>
                  <a:moveTo>
                    <a:pt x="364" y="248"/>
                  </a:moveTo>
                  <a:lnTo>
                    <a:pt x="330" y="248"/>
                  </a:lnTo>
                  <a:lnTo>
                    <a:pt x="330" y="183"/>
                  </a:lnTo>
                  <a:lnTo>
                    <a:pt x="330" y="183"/>
                  </a:lnTo>
                  <a:lnTo>
                    <a:pt x="330" y="176"/>
                  </a:lnTo>
                  <a:lnTo>
                    <a:pt x="328" y="167"/>
                  </a:lnTo>
                  <a:lnTo>
                    <a:pt x="321" y="152"/>
                  </a:lnTo>
                  <a:lnTo>
                    <a:pt x="321" y="152"/>
                  </a:lnTo>
                  <a:lnTo>
                    <a:pt x="332" y="150"/>
                  </a:lnTo>
                  <a:lnTo>
                    <a:pt x="332" y="150"/>
                  </a:lnTo>
                  <a:lnTo>
                    <a:pt x="337" y="152"/>
                  </a:lnTo>
                  <a:lnTo>
                    <a:pt x="345" y="154"/>
                  </a:lnTo>
                  <a:lnTo>
                    <a:pt x="350" y="158"/>
                  </a:lnTo>
                  <a:lnTo>
                    <a:pt x="355" y="161"/>
                  </a:lnTo>
                  <a:lnTo>
                    <a:pt x="359" y="167"/>
                  </a:lnTo>
                  <a:lnTo>
                    <a:pt x="363" y="172"/>
                  </a:lnTo>
                  <a:lnTo>
                    <a:pt x="364" y="178"/>
                  </a:lnTo>
                  <a:lnTo>
                    <a:pt x="364" y="185"/>
                  </a:lnTo>
                  <a:lnTo>
                    <a:pt x="364" y="248"/>
                  </a:lnTo>
                  <a:close/>
                  <a:moveTo>
                    <a:pt x="96" y="60"/>
                  </a:moveTo>
                  <a:lnTo>
                    <a:pt x="96" y="60"/>
                  </a:lnTo>
                  <a:lnTo>
                    <a:pt x="89" y="62"/>
                  </a:lnTo>
                  <a:lnTo>
                    <a:pt x="83" y="63"/>
                  </a:lnTo>
                  <a:lnTo>
                    <a:pt x="78" y="65"/>
                  </a:lnTo>
                  <a:lnTo>
                    <a:pt x="74" y="69"/>
                  </a:lnTo>
                  <a:lnTo>
                    <a:pt x="71" y="74"/>
                  </a:lnTo>
                  <a:lnTo>
                    <a:pt x="67" y="80"/>
                  </a:lnTo>
                  <a:lnTo>
                    <a:pt x="65" y="85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8"/>
                  </a:lnTo>
                  <a:lnTo>
                    <a:pt x="67" y="103"/>
                  </a:lnTo>
                  <a:lnTo>
                    <a:pt x="71" y="109"/>
                  </a:lnTo>
                  <a:lnTo>
                    <a:pt x="74" y="112"/>
                  </a:lnTo>
                  <a:lnTo>
                    <a:pt x="78" y="116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102" y="121"/>
                  </a:lnTo>
                  <a:lnTo>
                    <a:pt x="107" y="120"/>
                  </a:lnTo>
                  <a:lnTo>
                    <a:pt x="112" y="116"/>
                  </a:lnTo>
                  <a:lnTo>
                    <a:pt x="118" y="112"/>
                  </a:lnTo>
                  <a:lnTo>
                    <a:pt x="122" y="109"/>
                  </a:lnTo>
                  <a:lnTo>
                    <a:pt x="123" y="103"/>
                  </a:lnTo>
                  <a:lnTo>
                    <a:pt x="125" y="98"/>
                  </a:lnTo>
                  <a:lnTo>
                    <a:pt x="127" y="91"/>
                  </a:lnTo>
                  <a:lnTo>
                    <a:pt x="127" y="91"/>
                  </a:lnTo>
                  <a:lnTo>
                    <a:pt x="125" y="85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18" y="69"/>
                  </a:lnTo>
                  <a:lnTo>
                    <a:pt x="112" y="65"/>
                  </a:lnTo>
                  <a:lnTo>
                    <a:pt x="107" y="63"/>
                  </a:lnTo>
                  <a:lnTo>
                    <a:pt x="102" y="62"/>
                  </a:lnTo>
                  <a:lnTo>
                    <a:pt x="96" y="60"/>
                  </a:lnTo>
                  <a:lnTo>
                    <a:pt x="96" y="60"/>
                  </a:lnTo>
                  <a:close/>
                  <a:moveTo>
                    <a:pt x="35" y="150"/>
                  </a:moveTo>
                  <a:lnTo>
                    <a:pt x="35" y="150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38" y="167"/>
                  </a:lnTo>
                  <a:lnTo>
                    <a:pt x="36" y="176"/>
                  </a:lnTo>
                  <a:lnTo>
                    <a:pt x="35" y="183"/>
                  </a:lnTo>
                  <a:lnTo>
                    <a:pt x="35" y="248"/>
                  </a:lnTo>
                  <a:lnTo>
                    <a:pt x="0" y="248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8"/>
                  </a:lnTo>
                  <a:lnTo>
                    <a:pt x="2" y="172"/>
                  </a:lnTo>
                  <a:lnTo>
                    <a:pt x="6" y="167"/>
                  </a:lnTo>
                  <a:lnTo>
                    <a:pt x="9" y="161"/>
                  </a:lnTo>
                  <a:lnTo>
                    <a:pt x="15" y="158"/>
                  </a:lnTo>
                  <a:lnTo>
                    <a:pt x="20" y="154"/>
                  </a:lnTo>
                  <a:lnTo>
                    <a:pt x="27" y="152"/>
                  </a:lnTo>
                  <a:lnTo>
                    <a:pt x="35" y="150"/>
                  </a:lnTo>
                  <a:lnTo>
                    <a:pt x="35" y="150"/>
                  </a:lnTo>
                  <a:close/>
                  <a:moveTo>
                    <a:pt x="183" y="0"/>
                  </a:moveTo>
                  <a:lnTo>
                    <a:pt x="183" y="0"/>
                  </a:lnTo>
                  <a:lnTo>
                    <a:pt x="174" y="0"/>
                  </a:lnTo>
                  <a:lnTo>
                    <a:pt x="165" y="4"/>
                  </a:lnTo>
                  <a:lnTo>
                    <a:pt x="158" y="7"/>
                  </a:lnTo>
                  <a:lnTo>
                    <a:pt x="151" y="13"/>
                  </a:lnTo>
                  <a:lnTo>
                    <a:pt x="145" y="20"/>
                  </a:lnTo>
                  <a:lnTo>
                    <a:pt x="141" y="27"/>
                  </a:lnTo>
                  <a:lnTo>
                    <a:pt x="138" y="36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38" y="54"/>
                  </a:lnTo>
                  <a:lnTo>
                    <a:pt x="141" y="62"/>
                  </a:lnTo>
                  <a:lnTo>
                    <a:pt x="145" y="71"/>
                  </a:lnTo>
                  <a:lnTo>
                    <a:pt x="151" y="76"/>
                  </a:lnTo>
                  <a:lnTo>
                    <a:pt x="158" y="81"/>
                  </a:lnTo>
                  <a:lnTo>
                    <a:pt x="165" y="87"/>
                  </a:lnTo>
                  <a:lnTo>
                    <a:pt x="174" y="89"/>
                  </a:lnTo>
                  <a:lnTo>
                    <a:pt x="183" y="91"/>
                  </a:lnTo>
                  <a:lnTo>
                    <a:pt x="183" y="91"/>
                  </a:lnTo>
                  <a:lnTo>
                    <a:pt x="192" y="89"/>
                  </a:lnTo>
                  <a:lnTo>
                    <a:pt x="200" y="87"/>
                  </a:lnTo>
                  <a:lnTo>
                    <a:pt x="209" y="81"/>
                  </a:lnTo>
                  <a:lnTo>
                    <a:pt x="214" y="76"/>
                  </a:lnTo>
                  <a:lnTo>
                    <a:pt x="219" y="71"/>
                  </a:lnTo>
                  <a:lnTo>
                    <a:pt x="225" y="62"/>
                  </a:lnTo>
                  <a:lnTo>
                    <a:pt x="227" y="54"/>
                  </a:lnTo>
                  <a:lnTo>
                    <a:pt x="229" y="45"/>
                  </a:lnTo>
                  <a:lnTo>
                    <a:pt x="229" y="45"/>
                  </a:lnTo>
                  <a:lnTo>
                    <a:pt x="227" y="36"/>
                  </a:lnTo>
                  <a:lnTo>
                    <a:pt x="225" y="27"/>
                  </a:lnTo>
                  <a:lnTo>
                    <a:pt x="219" y="20"/>
                  </a:lnTo>
                  <a:lnTo>
                    <a:pt x="214" y="13"/>
                  </a:lnTo>
                  <a:lnTo>
                    <a:pt x="209" y="7"/>
                  </a:lnTo>
                  <a:lnTo>
                    <a:pt x="200" y="4"/>
                  </a:lnTo>
                  <a:lnTo>
                    <a:pt x="192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319" y="272"/>
                  </a:moveTo>
                  <a:lnTo>
                    <a:pt x="265" y="272"/>
                  </a:lnTo>
                  <a:lnTo>
                    <a:pt x="265" y="174"/>
                  </a:lnTo>
                  <a:lnTo>
                    <a:pt x="265" y="174"/>
                  </a:lnTo>
                  <a:lnTo>
                    <a:pt x="265" y="163"/>
                  </a:lnTo>
                  <a:lnTo>
                    <a:pt x="263" y="154"/>
                  </a:lnTo>
                  <a:lnTo>
                    <a:pt x="259" y="14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63" y="134"/>
                  </a:lnTo>
                  <a:lnTo>
                    <a:pt x="270" y="134"/>
                  </a:lnTo>
                  <a:lnTo>
                    <a:pt x="270" y="134"/>
                  </a:lnTo>
                  <a:lnTo>
                    <a:pt x="279" y="136"/>
                  </a:lnTo>
                  <a:lnTo>
                    <a:pt x="288" y="138"/>
                  </a:lnTo>
                  <a:lnTo>
                    <a:pt x="297" y="143"/>
                  </a:lnTo>
                  <a:lnTo>
                    <a:pt x="305" y="149"/>
                  </a:lnTo>
                  <a:lnTo>
                    <a:pt x="310" y="156"/>
                  </a:lnTo>
                  <a:lnTo>
                    <a:pt x="316" y="165"/>
                  </a:lnTo>
                  <a:lnTo>
                    <a:pt x="317" y="174"/>
                  </a:lnTo>
                  <a:lnTo>
                    <a:pt x="319" y="183"/>
                  </a:lnTo>
                  <a:lnTo>
                    <a:pt x="319" y="272"/>
                  </a:lnTo>
                  <a:close/>
                  <a:moveTo>
                    <a:pt x="100" y="174"/>
                  </a:moveTo>
                  <a:lnTo>
                    <a:pt x="100" y="272"/>
                  </a:lnTo>
                  <a:lnTo>
                    <a:pt x="45" y="272"/>
                  </a:lnTo>
                  <a:lnTo>
                    <a:pt x="45" y="183"/>
                  </a:lnTo>
                  <a:lnTo>
                    <a:pt x="45" y="183"/>
                  </a:lnTo>
                  <a:lnTo>
                    <a:pt x="47" y="174"/>
                  </a:lnTo>
                  <a:lnTo>
                    <a:pt x="51" y="165"/>
                  </a:lnTo>
                  <a:lnTo>
                    <a:pt x="54" y="156"/>
                  </a:lnTo>
                  <a:lnTo>
                    <a:pt x="60" y="149"/>
                  </a:lnTo>
                  <a:lnTo>
                    <a:pt x="67" y="143"/>
                  </a:lnTo>
                  <a:lnTo>
                    <a:pt x="76" y="138"/>
                  </a:lnTo>
                  <a:lnTo>
                    <a:pt x="85" y="136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103" y="134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5" y="145"/>
                  </a:lnTo>
                  <a:lnTo>
                    <a:pt x="102" y="154"/>
                  </a:lnTo>
                  <a:lnTo>
                    <a:pt x="100" y="163"/>
                  </a:lnTo>
                  <a:lnTo>
                    <a:pt x="100" y="174"/>
                  </a:lnTo>
                  <a:lnTo>
                    <a:pt x="100" y="174"/>
                  </a:lnTo>
                  <a:close/>
                  <a:moveTo>
                    <a:pt x="111" y="301"/>
                  </a:moveTo>
                  <a:lnTo>
                    <a:pt x="254" y="301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2" y="159"/>
                  </a:lnTo>
                  <a:lnTo>
                    <a:pt x="248" y="145"/>
                  </a:lnTo>
                  <a:lnTo>
                    <a:pt x="241" y="134"/>
                  </a:lnTo>
                  <a:lnTo>
                    <a:pt x="232" y="123"/>
                  </a:lnTo>
                  <a:lnTo>
                    <a:pt x="223" y="114"/>
                  </a:lnTo>
                  <a:lnTo>
                    <a:pt x="210" y="109"/>
                  </a:lnTo>
                  <a:lnTo>
                    <a:pt x="198" y="103"/>
                  </a:lnTo>
                  <a:lnTo>
                    <a:pt x="183" y="101"/>
                  </a:lnTo>
                  <a:lnTo>
                    <a:pt x="183" y="101"/>
                  </a:lnTo>
                  <a:lnTo>
                    <a:pt x="169" y="103"/>
                  </a:lnTo>
                  <a:lnTo>
                    <a:pt x="154" y="109"/>
                  </a:lnTo>
                  <a:lnTo>
                    <a:pt x="143" y="114"/>
                  </a:lnTo>
                  <a:lnTo>
                    <a:pt x="132" y="123"/>
                  </a:lnTo>
                  <a:lnTo>
                    <a:pt x="123" y="134"/>
                  </a:lnTo>
                  <a:lnTo>
                    <a:pt x="116" y="145"/>
                  </a:lnTo>
                  <a:lnTo>
                    <a:pt x="112" y="159"/>
                  </a:lnTo>
                  <a:lnTo>
                    <a:pt x="111" y="174"/>
                  </a:lnTo>
                  <a:lnTo>
                    <a:pt x="111" y="301"/>
                  </a:lnTo>
                  <a:close/>
                </a:path>
              </a:pathLst>
            </a:custGeom>
            <a:solidFill>
              <a:srgbClr val="2F8FD1"/>
            </a:solidFill>
            <a:ln w="9525">
              <a:solidFill>
                <a:srgbClr val="2F8FD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DD64E86-0C7E-4B2E-8380-3630EB676AD9}"/>
              </a:ext>
            </a:extLst>
          </p:cNvPr>
          <p:cNvGrpSpPr/>
          <p:nvPr/>
        </p:nvGrpSpPr>
        <p:grpSpPr>
          <a:xfrm>
            <a:off x="4821726" y="4868498"/>
            <a:ext cx="2437667" cy="996751"/>
            <a:chOff x="-396552" y="3720924"/>
            <a:chExt cx="2437667" cy="996751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2403E4C-FC26-45D2-89BA-138326B8229C}"/>
                </a:ext>
              </a:extLst>
            </p:cNvPr>
            <p:cNvGrpSpPr/>
            <p:nvPr/>
          </p:nvGrpSpPr>
          <p:grpSpPr>
            <a:xfrm>
              <a:off x="-396552" y="3720924"/>
              <a:ext cx="2437667" cy="996751"/>
              <a:chOff x="1240169" y="1651346"/>
              <a:chExt cx="2437667" cy="996751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20AB5047-1D31-4C6E-BF38-0140A1DD73CC}"/>
                  </a:ext>
                </a:extLst>
              </p:cNvPr>
              <p:cNvSpPr/>
              <p:nvPr/>
            </p:nvSpPr>
            <p:spPr>
              <a:xfrm>
                <a:off x="2175539" y="1651346"/>
                <a:ext cx="566928" cy="567633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A9DB30F-4872-49E8-8245-952058FDF9FD}"/>
                  </a:ext>
                </a:extLst>
              </p:cNvPr>
              <p:cNvSpPr txBox="1"/>
              <p:nvPr/>
            </p:nvSpPr>
            <p:spPr>
              <a:xfrm>
                <a:off x="1240169" y="2217210"/>
                <a:ext cx="243766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Contract of employment</a:t>
                </a:r>
              </a:p>
              <a:p>
                <a:pPr algn="ctr"/>
                <a:r>
                  <a:rPr lang="en-US" sz="1100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including holiday pay</a:t>
                </a:r>
              </a:p>
            </p:txBody>
          </p:sp>
        </p:grpSp>
        <p:grpSp>
          <p:nvGrpSpPr>
            <p:cNvPr id="73" name="Group 77">
              <a:extLst>
                <a:ext uri="{FF2B5EF4-FFF2-40B4-BE49-F238E27FC236}">
                  <a16:creationId xmlns:a16="http://schemas.microsoft.com/office/drawing/2014/main" id="{075B927C-98F0-49EA-A078-36D7F791F653}"/>
                </a:ext>
              </a:extLst>
            </p:cNvPr>
            <p:cNvGrpSpPr/>
            <p:nvPr/>
          </p:nvGrpSpPr>
          <p:grpSpPr>
            <a:xfrm>
              <a:off x="625120" y="3852887"/>
              <a:ext cx="394322" cy="301938"/>
              <a:chOff x="5552261" y="1554043"/>
              <a:chExt cx="363359" cy="278229"/>
            </a:xfrm>
            <a:solidFill>
              <a:srgbClr val="F6510A"/>
            </a:solidFill>
          </p:grpSpPr>
          <p:sp>
            <p:nvSpPr>
              <p:cNvPr id="74" name="Freeform 96">
                <a:extLst>
                  <a:ext uri="{FF2B5EF4-FFF2-40B4-BE49-F238E27FC236}">
                    <a16:creationId xmlns:a16="http://schemas.microsoft.com/office/drawing/2014/main" id="{E84C6BB3-9D29-44EB-BAA4-97D94F59B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2261" y="1715997"/>
                <a:ext cx="363359" cy="116275"/>
              </a:xfrm>
              <a:custGeom>
                <a:avLst/>
                <a:gdLst/>
                <a:ahLst/>
                <a:cxnLst>
                  <a:cxn ang="0">
                    <a:pos x="211" y="31"/>
                  </a:cxn>
                  <a:cxn ang="0">
                    <a:pos x="140" y="31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96"/>
                  </a:cxn>
                  <a:cxn ang="0">
                    <a:pos x="0" y="96"/>
                  </a:cxn>
                  <a:cxn ang="0">
                    <a:pos x="2" y="102"/>
                  </a:cxn>
                  <a:cxn ang="0">
                    <a:pos x="4" y="107"/>
                  </a:cxn>
                  <a:cxn ang="0">
                    <a:pos x="9" y="111"/>
                  </a:cxn>
                  <a:cxn ang="0">
                    <a:pos x="17" y="112"/>
                  </a:cxn>
                  <a:cxn ang="0">
                    <a:pos x="334" y="112"/>
                  </a:cxn>
                  <a:cxn ang="0">
                    <a:pos x="334" y="112"/>
                  </a:cxn>
                  <a:cxn ang="0">
                    <a:pos x="341" y="111"/>
                  </a:cxn>
                  <a:cxn ang="0">
                    <a:pos x="347" y="107"/>
                  </a:cxn>
                  <a:cxn ang="0">
                    <a:pos x="350" y="102"/>
                  </a:cxn>
                  <a:cxn ang="0">
                    <a:pos x="350" y="96"/>
                  </a:cxn>
                  <a:cxn ang="0">
                    <a:pos x="350" y="0"/>
                  </a:cxn>
                  <a:cxn ang="0">
                    <a:pos x="211" y="0"/>
                  </a:cxn>
                  <a:cxn ang="0">
                    <a:pos x="211" y="31"/>
                  </a:cxn>
                </a:cxnLst>
                <a:rect l="0" t="0" r="r" b="b"/>
                <a:pathLst>
                  <a:path w="350" h="112">
                    <a:moveTo>
                      <a:pt x="211" y="31"/>
                    </a:moveTo>
                    <a:lnTo>
                      <a:pt x="140" y="31"/>
                    </a:lnTo>
                    <a:lnTo>
                      <a:pt x="140" y="0"/>
                    </a:lnTo>
                    <a:lnTo>
                      <a:pt x="0" y="0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2" y="102"/>
                    </a:lnTo>
                    <a:lnTo>
                      <a:pt x="4" y="107"/>
                    </a:lnTo>
                    <a:lnTo>
                      <a:pt x="9" y="111"/>
                    </a:lnTo>
                    <a:lnTo>
                      <a:pt x="17" y="112"/>
                    </a:lnTo>
                    <a:lnTo>
                      <a:pt x="334" y="112"/>
                    </a:lnTo>
                    <a:lnTo>
                      <a:pt x="334" y="112"/>
                    </a:lnTo>
                    <a:lnTo>
                      <a:pt x="341" y="111"/>
                    </a:lnTo>
                    <a:lnTo>
                      <a:pt x="347" y="107"/>
                    </a:lnTo>
                    <a:lnTo>
                      <a:pt x="350" y="102"/>
                    </a:lnTo>
                    <a:lnTo>
                      <a:pt x="350" y="96"/>
                    </a:lnTo>
                    <a:lnTo>
                      <a:pt x="350" y="0"/>
                    </a:lnTo>
                    <a:lnTo>
                      <a:pt x="211" y="0"/>
                    </a:lnTo>
                    <a:lnTo>
                      <a:pt x="211" y="31"/>
                    </a:lnTo>
                    <a:close/>
                  </a:path>
                </a:pathLst>
              </a:custGeom>
              <a:solidFill>
                <a:srgbClr val="2F8F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97">
                <a:extLst>
                  <a:ext uri="{FF2B5EF4-FFF2-40B4-BE49-F238E27FC236}">
                    <a16:creationId xmlns:a16="http://schemas.microsoft.com/office/drawing/2014/main" id="{AF936151-8A86-4AE7-AC33-91C7031B1D6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52261" y="1554043"/>
                <a:ext cx="363359" cy="137038"/>
              </a:xfrm>
              <a:custGeom>
                <a:avLst/>
                <a:gdLst/>
                <a:ahLst/>
                <a:cxnLst>
                  <a:cxn ang="0">
                    <a:pos x="334" y="42"/>
                  </a:cxn>
                  <a:cxn ang="0">
                    <a:pos x="225" y="42"/>
                  </a:cxn>
                  <a:cxn ang="0">
                    <a:pos x="225" y="42"/>
                  </a:cxn>
                  <a:cxn ang="0">
                    <a:pos x="225" y="5"/>
                  </a:cxn>
                  <a:cxn ang="0">
                    <a:pos x="225" y="5"/>
                  </a:cxn>
                  <a:cxn ang="0">
                    <a:pos x="225" y="2"/>
                  </a:cxn>
                  <a:cxn ang="0">
                    <a:pos x="223" y="0"/>
                  </a:cxn>
                  <a:cxn ang="0">
                    <a:pos x="222" y="0"/>
                  </a:cxn>
                  <a:cxn ang="0">
                    <a:pos x="120" y="0"/>
                  </a:cxn>
                  <a:cxn ang="0">
                    <a:pos x="120" y="0"/>
                  </a:cxn>
                  <a:cxn ang="0">
                    <a:pos x="118" y="2"/>
                  </a:cxn>
                  <a:cxn ang="0">
                    <a:pos x="116" y="4"/>
                  </a:cxn>
                  <a:cxn ang="0">
                    <a:pos x="115" y="5"/>
                  </a:cxn>
                  <a:cxn ang="0">
                    <a:pos x="115" y="5"/>
                  </a:cxn>
                  <a:cxn ang="0">
                    <a:pos x="115" y="42"/>
                  </a:cxn>
                  <a:cxn ang="0">
                    <a:pos x="17" y="42"/>
                  </a:cxn>
                  <a:cxn ang="0">
                    <a:pos x="17" y="42"/>
                  </a:cxn>
                  <a:cxn ang="0">
                    <a:pos x="9" y="42"/>
                  </a:cxn>
                  <a:cxn ang="0">
                    <a:pos x="4" y="45"/>
                  </a:cxn>
                  <a:cxn ang="0">
                    <a:pos x="2" y="51"/>
                  </a:cxn>
                  <a:cxn ang="0">
                    <a:pos x="0" y="58"/>
                  </a:cxn>
                  <a:cxn ang="0">
                    <a:pos x="0" y="130"/>
                  </a:cxn>
                  <a:cxn ang="0">
                    <a:pos x="350" y="130"/>
                  </a:cxn>
                  <a:cxn ang="0">
                    <a:pos x="350" y="58"/>
                  </a:cxn>
                  <a:cxn ang="0">
                    <a:pos x="350" y="58"/>
                  </a:cxn>
                  <a:cxn ang="0">
                    <a:pos x="350" y="51"/>
                  </a:cxn>
                  <a:cxn ang="0">
                    <a:pos x="347" y="45"/>
                  </a:cxn>
                  <a:cxn ang="0">
                    <a:pos x="341" y="42"/>
                  </a:cxn>
                  <a:cxn ang="0">
                    <a:pos x="334" y="42"/>
                  </a:cxn>
                  <a:cxn ang="0">
                    <a:pos x="334" y="42"/>
                  </a:cxn>
                  <a:cxn ang="0">
                    <a:pos x="133" y="42"/>
                  </a:cxn>
                  <a:cxn ang="0">
                    <a:pos x="133" y="13"/>
                  </a:cxn>
                  <a:cxn ang="0">
                    <a:pos x="209" y="13"/>
                  </a:cxn>
                  <a:cxn ang="0">
                    <a:pos x="209" y="42"/>
                  </a:cxn>
                  <a:cxn ang="0">
                    <a:pos x="133" y="42"/>
                  </a:cxn>
                </a:cxnLst>
                <a:rect l="0" t="0" r="r" b="b"/>
                <a:pathLst>
                  <a:path w="350" h="130">
                    <a:moveTo>
                      <a:pt x="334" y="42"/>
                    </a:moveTo>
                    <a:lnTo>
                      <a:pt x="225" y="42"/>
                    </a:lnTo>
                    <a:lnTo>
                      <a:pt x="225" y="42"/>
                    </a:lnTo>
                    <a:lnTo>
                      <a:pt x="225" y="5"/>
                    </a:lnTo>
                    <a:lnTo>
                      <a:pt x="225" y="5"/>
                    </a:lnTo>
                    <a:lnTo>
                      <a:pt x="225" y="2"/>
                    </a:lnTo>
                    <a:lnTo>
                      <a:pt x="223" y="0"/>
                    </a:lnTo>
                    <a:lnTo>
                      <a:pt x="222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18" y="2"/>
                    </a:lnTo>
                    <a:lnTo>
                      <a:pt x="116" y="4"/>
                    </a:lnTo>
                    <a:lnTo>
                      <a:pt x="115" y="5"/>
                    </a:lnTo>
                    <a:lnTo>
                      <a:pt x="115" y="5"/>
                    </a:lnTo>
                    <a:lnTo>
                      <a:pt x="115" y="42"/>
                    </a:lnTo>
                    <a:lnTo>
                      <a:pt x="17" y="42"/>
                    </a:lnTo>
                    <a:lnTo>
                      <a:pt x="17" y="42"/>
                    </a:lnTo>
                    <a:lnTo>
                      <a:pt x="9" y="42"/>
                    </a:lnTo>
                    <a:lnTo>
                      <a:pt x="4" y="45"/>
                    </a:lnTo>
                    <a:lnTo>
                      <a:pt x="2" y="51"/>
                    </a:lnTo>
                    <a:lnTo>
                      <a:pt x="0" y="58"/>
                    </a:lnTo>
                    <a:lnTo>
                      <a:pt x="0" y="130"/>
                    </a:lnTo>
                    <a:lnTo>
                      <a:pt x="350" y="130"/>
                    </a:lnTo>
                    <a:lnTo>
                      <a:pt x="350" y="58"/>
                    </a:lnTo>
                    <a:lnTo>
                      <a:pt x="350" y="58"/>
                    </a:lnTo>
                    <a:lnTo>
                      <a:pt x="350" y="51"/>
                    </a:lnTo>
                    <a:lnTo>
                      <a:pt x="347" y="45"/>
                    </a:lnTo>
                    <a:lnTo>
                      <a:pt x="341" y="42"/>
                    </a:lnTo>
                    <a:lnTo>
                      <a:pt x="334" y="42"/>
                    </a:lnTo>
                    <a:lnTo>
                      <a:pt x="334" y="42"/>
                    </a:lnTo>
                    <a:close/>
                    <a:moveTo>
                      <a:pt x="133" y="42"/>
                    </a:moveTo>
                    <a:lnTo>
                      <a:pt x="133" y="13"/>
                    </a:lnTo>
                    <a:lnTo>
                      <a:pt x="209" y="13"/>
                    </a:lnTo>
                    <a:lnTo>
                      <a:pt x="209" y="42"/>
                    </a:lnTo>
                    <a:lnTo>
                      <a:pt x="133" y="42"/>
                    </a:lnTo>
                    <a:close/>
                  </a:path>
                </a:pathLst>
              </a:custGeom>
              <a:solidFill>
                <a:srgbClr val="2F8F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Rectangle 98">
                <a:extLst>
                  <a:ext uri="{FF2B5EF4-FFF2-40B4-BE49-F238E27FC236}">
                    <a16:creationId xmlns:a16="http://schemas.microsoft.com/office/drawing/2014/main" id="{CB17554C-1093-4689-AD02-D00124CF8B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10062" y="1715997"/>
                <a:ext cx="45679" cy="1868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986AD42-8902-4128-B619-889F1C558E6D}"/>
              </a:ext>
            </a:extLst>
          </p:cNvPr>
          <p:cNvGrpSpPr/>
          <p:nvPr/>
        </p:nvGrpSpPr>
        <p:grpSpPr>
          <a:xfrm>
            <a:off x="3021364" y="4873892"/>
            <a:ext cx="2437667" cy="996751"/>
            <a:chOff x="7102510" y="3155703"/>
            <a:chExt cx="2437667" cy="996751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2C4F453B-C0BF-4273-AACD-53004F81C12E}"/>
                </a:ext>
              </a:extLst>
            </p:cNvPr>
            <p:cNvGrpSpPr/>
            <p:nvPr/>
          </p:nvGrpSpPr>
          <p:grpSpPr>
            <a:xfrm>
              <a:off x="7102510" y="3155703"/>
              <a:ext cx="2437667" cy="996751"/>
              <a:chOff x="1240169" y="1651346"/>
              <a:chExt cx="2437667" cy="996751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4F1EFF2A-0A04-4B22-A6EE-2B55BBFC18F1}"/>
                  </a:ext>
                </a:extLst>
              </p:cNvPr>
              <p:cNvSpPr/>
              <p:nvPr/>
            </p:nvSpPr>
            <p:spPr>
              <a:xfrm>
                <a:off x="2175539" y="1651346"/>
                <a:ext cx="566928" cy="567633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4D577A44-5C5A-4C04-BA41-9C3EB2F63438}"/>
                  </a:ext>
                </a:extLst>
              </p:cNvPr>
              <p:cNvSpPr txBox="1"/>
              <p:nvPr/>
            </p:nvSpPr>
            <p:spPr>
              <a:xfrm>
                <a:off x="1240169" y="2217210"/>
                <a:ext cx="243766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Study towards a</a:t>
                </a:r>
              </a:p>
              <a:p>
                <a:pPr algn="ctr"/>
                <a:r>
                  <a:rPr lang="en-US" sz="1100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job related qualification</a:t>
                </a:r>
              </a:p>
            </p:txBody>
          </p:sp>
        </p:grpSp>
        <p:sp>
          <p:nvSpPr>
            <p:cNvPr id="80" name="Freeform 33">
              <a:extLst>
                <a:ext uri="{FF2B5EF4-FFF2-40B4-BE49-F238E27FC236}">
                  <a16:creationId xmlns:a16="http://schemas.microsoft.com/office/drawing/2014/main" id="{ACAC6251-50EE-450F-9DE8-BAA8160369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36030" y="3230104"/>
              <a:ext cx="370626" cy="378908"/>
            </a:xfrm>
            <a:custGeom>
              <a:avLst/>
              <a:gdLst>
                <a:gd name="T0" fmla="*/ 203 w 360"/>
                <a:gd name="T1" fmla="*/ 271 h 368"/>
                <a:gd name="T2" fmla="*/ 261 w 360"/>
                <a:gd name="T3" fmla="*/ 202 h 368"/>
                <a:gd name="T4" fmla="*/ 360 w 360"/>
                <a:gd name="T5" fmla="*/ 51 h 368"/>
                <a:gd name="T6" fmla="*/ 346 w 360"/>
                <a:gd name="T7" fmla="*/ 37 h 368"/>
                <a:gd name="T8" fmla="*/ 277 w 360"/>
                <a:gd name="T9" fmla="*/ 37 h 368"/>
                <a:gd name="T10" fmla="*/ 180 w 360"/>
                <a:gd name="T11" fmla="*/ 0 h 368"/>
                <a:gd name="T12" fmla="*/ 83 w 360"/>
                <a:gd name="T13" fmla="*/ 37 h 368"/>
                <a:gd name="T14" fmla="*/ 14 w 360"/>
                <a:gd name="T15" fmla="*/ 37 h 368"/>
                <a:gd name="T16" fmla="*/ 0 w 360"/>
                <a:gd name="T17" fmla="*/ 51 h 368"/>
                <a:gd name="T18" fmla="*/ 98 w 360"/>
                <a:gd name="T19" fmla="*/ 202 h 368"/>
                <a:gd name="T20" fmla="*/ 156 w 360"/>
                <a:gd name="T21" fmla="*/ 271 h 368"/>
                <a:gd name="T22" fmla="*/ 156 w 360"/>
                <a:gd name="T23" fmla="*/ 297 h 368"/>
                <a:gd name="T24" fmla="*/ 91 w 360"/>
                <a:gd name="T25" fmla="*/ 332 h 368"/>
                <a:gd name="T26" fmla="*/ 180 w 360"/>
                <a:gd name="T27" fmla="*/ 368 h 368"/>
                <a:gd name="T28" fmla="*/ 269 w 360"/>
                <a:gd name="T29" fmla="*/ 332 h 368"/>
                <a:gd name="T30" fmla="*/ 203 w 360"/>
                <a:gd name="T31" fmla="*/ 297 h 368"/>
                <a:gd name="T32" fmla="*/ 203 w 360"/>
                <a:gd name="T33" fmla="*/ 271 h 368"/>
                <a:gd name="T34" fmla="*/ 259 w 360"/>
                <a:gd name="T35" fmla="*/ 170 h 368"/>
                <a:gd name="T36" fmla="*/ 281 w 360"/>
                <a:gd name="T37" fmla="*/ 65 h 368"/>
                <a:gd name="T38" fmla="*/ 331 w 360"/>
                <a:gd name="T39" fmla="*/ 65 h 368"/>
                <a:gd name="T40" fmla="*/ 259 w 360"/>
                <a:gd name="T41" fmla="*/ 170 h 368"/>
                <a:gd name="T42" fmla="*/ 180 w 360"/>
                <a:gd name="T43" fmla="*/ 24 h 368"/>
                <a:gd name="T44" fmla="*/ 256 w 360"/>
                <a:gd name="T45" fmla="*/ 55 h 368"/>
                <a:gd name="T46" fmla="*/ 180 w 360"/>
                <a:gd name="T47" fmla="*/ 86 h 368"/>
                <a:gd name="T48" fmla="*/ 104 w 360"/>
                <a:gd name="T49" fmla="*/ 55 h 368"/>
                <a:gd name="T50" fmla="*/ 180 w 360"/>
                <a:gd name="T51" fmla="*/ 24 h 368"/>
                <a:gd name="T52" fmla="*/ 29 w 360"/>
                <a:gd name="T53" fmla="*/ 65 h 368"/>
                <a:gd name="T54" fmla="*/ 79 w 360"/>
                <a:gd name="T55" fmla="*/ 65 h 368"/>
                <a:gd name="T56" fmla="*/ 101 w 360"/>
                <a:gd name="T57" fmla="*/ 170 h 368"/>
                <a:gd name="T58" fmla="*/ 29 w 360"/>
                <a:gd name="T59" fmla="*/ 6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0" h="368">
                  <a:moveTo>
                    <a:pt x="203" y="271"/>
                  </a:moveTo>
                  <a:cubicBezTo>
                    <a:pt x="203" y="242"/>
                    <a:pt x="225" y="226"/>
                    <a:pt x="261" y="202"/>
                  </a:cubicBezTo>
                  <a:cubicBezTo>
                    <a:pt x="305" y="173"/>
                    <a:pt x="360" y="137"/>
                    <a:pt x="360" y="51"/>
                  </a:cubicBezTo>
                  <a:cubicBezTo>
                    <a:pt x="360" y="43"/>
                    <a:pt x="353" y="37"/>
                    <a:pt x="346" y="37"/>
                  </a:cubicBezTo>
                  <a:cubicBezTo>
                    <a:pt x="277" y="37"/>
                    <a:pt x="277" y="37"/>
                    <a:pt x="277" y="37"/>
                  </a:cubicBezTo>
                  <a:cubicBezTo>
                    <a:pt x="267" y="19"/>
                    <a:pt x="238" y="0"/>
                    <a:pt x="180" y="0"/>
                  </a:cubicBezTo>
                  <a:cubicBezTo>
                    <a:pt x="121" y="0"/>
                    <a:pt x="92" y="19"/>
                    <a:pt x="83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6" y="37"/>
                    <a:pt x="0" y="43"/>
                    <a:pt x="0" y="51"/>
                  </a:cubicBezTo>
                  <a:cubicBezTo>
                    <a:pt x="0" y="137"/>
                    <a:pt x="54" y="173"/>
                    <a:pt x="98" y="202"/>
                  </a:cubicBezTo>
                  <a:cubicBezTo>
                    <a:pt x="134" y="226"/>
                    <a:pt x="156" y="242"/>
                    <a:pt x="156" y="271"/>
                  </a:cubicBezTo>
                  <a:cubicBezTo>
                    <a:pt x="156" y="297"/>
                    <a:pt x="156" y="297"/>
                    <a:pt x="156" y="297"/>
                  </a:cubicBezTo>
                  <a:cubicBezTo>
                    <a:pt x="118" y="301"/>
                    <a:pt x="91" y="315"/>
                    <a:pt x="91" y="332"/>
                  </a:cubicBezTo>
                  <a:cubicBezTo>
                    <a:pt x="91" y="352"/>
                    <a:pt x="131" y="368"/>
                    <a:pt x="180" y="368"/>
                  </a:cubicBezTo>
                  <a:cubicBezTo>
                    <a:pt x="229" y="368"/>
                    <a:pt x="269" y="352"/>
                    <a:pt x="269" y="332"/>
                  </a:cubicBezTo>
                  <a:cubicBezTo>
                    <a:pt x="269" y="315"/>
                    <a:pt x="241" y="301"/>
                    <a:pt x="203" y="297"/>
                  </a:cubicBezTo>
                  <a:lnTo>
                    <a:pt x="203" y="271"/>
                  </a:lnTo>
                  <a:close/>
                  <a:moveTo>
                    <a:pt x="259" y="170"/>
                  </a:moveTo>
                  <a:cubicBezTo>
                    <a:pt x="270" y="146"/>
                    <a:pt x="279" y="113"/>
                    <a:pt x="281" y="65"/>
                  </a:cubicBezTo>
                  <a:cubicBezTo>
                    <a:pt x="331" y="65"/>
                    <a:pt x="331" y="65"/>
                    <a:pt x="331" y="65"/>
                  </a:cubicBezTo>
                  <a:cubicBezTo>
                    <a:pt x="326" y="119"/>
                    <a:pt x="294" y="146"/>
                    <a:pt x="259" y="170"/>
                  </a:cubicBezTo>
                  <a:close/>
                  <a:moveTo>
                    <a:pt x="180" y="24"/>
                  </a:moveTo>
                  <a:cubicBezTo>
                    <a:pt x="234" y="24"/>
                    <a:pt x="256" y="47"/>
                    <a:pt x="256" y="55"/>
                  </a:cubicBezTo>
                  <a:cubicBezTo>
                    <a:pt x="256" y="63"/>
                    <a:pt x="234" y="86"/>
                    <a:pt x="180" y="86"/>
                  </a:cubicBezTo>
                  <a:cubicBezTo>
                    <a:pt x="125" y="86"/>
                    <a:pt x="104" y="63"/>
                    <a:pt x="104" y="55"/>
                  </a:cubicBezTo>
                  <a:cubicBezTo>
                    <a:pt x="104" y="47"/>
                    <a:pt x="125" y="24"/>
                    <a:pt x="180" y="24"/>
                  </a:cubicBezTo>
                  <a:close/>
                  <a:moveTo>
                    <a:pt x="29" y="65"/>
                  </a:moveTo>
                  <a:cubicBezTo>
                    <a:pt x="79" y="65"/>
                    <a:pt x="79" y="65"/>
                    <a:pt x="79" y="65"/>
                  </a:cubicBezTo>
                  <a:cubicBezTo>
                    <a:pt x="80" y="113"/>
                    <a:pt x="89" y="146"/>
                    <a:pt x="101" y="170"/>
                  </a:cubicBezTo>
                  <a:cubicBezTo>
                    <a:pt x="66" y="146"/>
                    <a:pt x="33" y="119"/>
                    <a:pt x="29" y="65"/>
                  </a:cubicBezTo>
                  <a:close/>
                </a:path>
              </a:pathLst>
            </a:custGeom>
            <a:solidFill>
              <a:srgbClr val="2F8F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B72FB9AB-A701-4926-8D32-4F4606F9D2F8}"/>
              </a:ext>
            </a:extLst>
          </p:cNvPr>
          <p:cNvGrpSpPr/>
          <p:nvPr/>
        </p:nvGrpSpPr>
        <p:grpSpPr>
          <a:xfrm>
            <a:off x="1450486" y="4868498"/>
            <a:ext cx="2437667" cy="996751"/>
            <a:chOff x="7164288" y="1677153"/>
            <a:chExt cx="2437667" cy="996751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855371A-9BA1-450F-A8EB-383E84A4907F}"/>
                </a:ext>
              </a:extLst>
            </p:cNvPr>
            <p:cNvGrpSpPr/>
            <p:nvPr/>
          </p:nvGrpSpPr>
          <p:grpSpPr>
            <a:xfrm>
              <a:off x="7164288" y="1677153"/>
              <a:ext cx="2437667" cy="996751"/>
              <a:chOff x="1240169" y="1651346"/>
              <a:chExt cx="2437667" cy="996751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F2CF3124-7C79-4B51-BB6B-11300E50EE3B}"/>
                  </a:ext>
                </a:extLst>
              </p:cNvPr>
              <p:cNvSpPr/>
              <p:nvPr/>
            </p:nvSpPr>
            <p:spPr>
              <a:xfrm>
                <a:off x="2175539" y="1651346"/>
                <a:ext cx="566928" cy="567633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605614CC-9915-46B8-987A-439176C920B4}"/>
                  </a:ext>
                </a:extLst>
              </p:cNvPr>
              <p:cNvSpPr txBox="1"/>
              <p:nvPr/>
            </p:nvSpPr>
            <p:spPr>
              <a:xfrm>
                <a:off x="1240169" y="2217210"/>
                <a:ext cx="2437667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Work for at least</a:t>
                </a:r>
              </a:p>
              <a:p>
                <a:pPr algn="ctr"/>
                <a:r>
                  <a:rPr lang="en-US" sz="1100" dirty="0">
                    <a:solidFill>
                      <a:srgbClr val="2F8FD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30 hours per week</a:t>
                </a:r>
              </a:p>
            </p:txBody>
          </p:sp>
        </p:grpSp>
        <p:grpSp>
          <p:nvGrpSpPr>
            <p:cNvPr id="84" name="Group 75">
              <a:extLst>
                <a:ext uri="{FF2B5EF4-FFF2-40B4-BE49-F238E27FC236}">
                  <a16:creationId xmlns:a16="http://schemas.microsoft.com/office/drawing/2014/main" id="{70DAB593-19CD-4E64-AA9E-48897B0FB3AE}"/>
                </a:ext>
              </a:extLst>
            </p:cNvPr>
            <p:cNvGrpSpPr/>
            <p:nvPr/>
          </p:nvGrpSpPr>
          <p:grpSpPr>
            <a:xfrm>
              <a:off x="8205112" y="1787467"/>
              <a:ext cx="356018" cy="347004"/>
              <a:chOff x="4080141" y="798258"/>
              <a:chExt cx="328062" cy="319755"/>
            </a:xfrm>
            <a:solidFill>
              <a:srgbClr val="F6510A"/>
            </a:solidFill>
          </p:grpSpPr>
          <p:sp>
            <p:nvSpPr>
              <p:cNvPr id="85" name="Freeform 76">
                <a:extLst>
                  <a:ext uri="{FF2B5EF4-FFF2-40B4-BE49-F238E27FC236}">
                    <a16:creationId xmlns:a16="http://schemas.microsoft.com/office/drawing/2014/main" id="{36A4F175-7434-4045-A765-B8CA905C4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0141" y="823174"/>
                <a:ext cx="294839" cy="294839"/>
              </a:xfrm>
              <a:custGeom>
                <a:avLst/>
                <a:gdLst/>
                <a:ahLst/>
                <a:cxnLst>
                  <a:cxn ang="0">
                    <a:pos x="141" y="141"/>
                  </a:cxn>
                  <a:cxn ang="0">
                    <a:pos x="284" y="141"/>
                  </a:cxn>
                  <a:cxn ang="0">
                    <a:pos x="284" y="141"/>
                  </a:cxn>
                  <a:cxn ang="0">
                    <a:pos x="283" y="156"/>
                  </a:cxn>
                  <a:cxn ang="0">
                    <a:pos x="281" y="170"/>
                  </a:cxn>
                  <a:cxn ang="0">
                    <a:pos x="277" y="185"/>
                  </a:cxn>
                  <a:cxn ang="0">
                    <a:pos x="274" y="197"/>
                  </a:cxn>
                  <a:cxn ang="0">
                    <a:pos x="266" y="210"/>
                  </a:cxn>
                  <a:cxn ang="0">
                    <a:pos x="259" y="221"/>
                  </a:cxn>
                  <a:cxn ang="0">
                    <a:pos x="252" y="232"/>
                  </a:cxn>
                  <a:cxn ang="0">
                    <a:pos x="243" y="243"/>
                  </a:cxn>
                  <a:cxn ang="0">
                    <a:pos x="232" y="252"/>
                  </a:cxn>
                  <a:cxn ang="0">
                    <a:pos x="221" y="259"/>
                  </a:cxn>
                  <a:cxn ang="0">
                    <a:pos x="210" y="266"/>
                  </a:cxn>
                  <a:cxn ang="0">
                    <a:pos x="197" y="273"/>
                  </a:cxn>
                  <a:cxn ang="0">
                    <a:pos x="185" y="277"/>
                  </a:cxn>
                  <a:cxn ang="0">
                    <a:pos x="170" y="281"/>
                  </a:cxn>
                  <a:cxn ang="0">
                    <a:pos x="156" y="283"/>
                  </a:cxn>
                  <a:cxn ang="0">
                    <a:pos x="141" y="284"/>
                  </a:cxn>
                  <a:cxn ang="0">
                    <a:pos x="141" y="284"/>
                  </a:cxn>
                  <a:cxn ang="0">
                    <a:pos x="127" y="283"/>
                  </a:cxn>
                  <a:cxn ang="0">
                    <a:pos x="112" y="281"/>
                  </a:cxn>
                  <a:cxn ang="0">
                    <a:pos x="100" y="277"/>
                  </a:cxn>
                  <a:cxn ang="0">
                    <a:pos x="87" y="273"/>
                  </a:cxn>
                  <a:cxn ang="0">
                    <a:pos x="74" y="266"/>
                  </a:cxn>
                  <a:cxn ang="0">
                    <a:pos x="62" y="259"/>
                  </a:cxn>
                  <a:cxn ang="0">
                    <a:pos x="51" y="252"/>
                  </a:cxn>
                  <a:cxn ang="0">
                    <a:pos x="42" y="243"/>
                  </a:cxn>
                  <a:cxn ang="0">
                    <a:pos x="33" y="232"/>
                  </a:cxn>
                  <a:cxn ang="0">
                    <a:pos x="23" y="221"/>
                  </a:cxn>
                  <a:cxn ang="0">
                    <a:pos x="16" y="210"/>
                  </a:cxn>
                  <a:cxn ang="0">
                    <a:pos x="11" y="197"/>
                  </a:cxn>
                  <a:cxn ang="0">
                    <a:pos x="5" y="185"/>
                  </a:cxn>
                  <a:cxn ang="0">
                    <a:pos x="2" y="170"/>
                  </a:cxn>
                  <a:cxn ang="0">
                    <a:pos x="0" y="156"/>
                  </a:cxn>
                  <a:cxn ang="0">
                    <a:pos x="0" y="141"/>
                  </a:cxn>
                  <a:cxn ang="0">
                    <a:pos x="0" y="141"/>
                  </a:cxn>
                  <a:cxn ang="0">
                    <a:pos x="0" y="127"/>
                  </a:cxn>
                  <a:cxn ang="0">
                    <a:pos x="2" y="114"/>
                  </a:cxn>
                  <a:cxn ang="0">
                    <a:pos x="5" y="99"/>
                  </a:cxn>
                  <a:cxn ang="0">
                    <a:pos x="11" y="87"/>
                  </a:cxn>
                  <a:cxn ang="0">
                    <a:pos x="16" y="74"/>
                  </a:cxn>
                  <a:cxn ang="0">
                    <a:pos x="23" y="63"/>
                  </a:cxn>
                  <a:cxn ang="0">
                    <a:pos x="33" y="52"/>
                  </a:cxn>
                  <a:cxn ang="0">
                    <a:pos x="42" y="41"/>
                  </a:cxn>
                  <a:cxn ang="0">
                    <a:pos x="51" y="32"/>
                  </a:cxn>
                  <a:cxn ang="0">
                    <a:pos x="62" y="23"/>
                  </a:cxn>
                  <a:cxn ang="0">
                    <a:pos x="74" y="16"/>
                  </a:cxn>
                  <a:cxn ang="0">
                    <a:pos x="87" y="11"/>
                  </a:cxn>
                  <a:cxn ang="0">
                    <a:pos x="100" y="7"/>
                  </a:cxn>
                  <a:cxn ang="0">
                    <a:pos x="112" y="3"/>
                  </a:cxn>
                  <a:cxn ang="0">
                    <a:pos x="127" y="0"/>
                  </a:cxn>
                  <a:cxn ang="0">
                    <a:pos x="141" y="0"/>
                  </a:cxn>
                  <a:cxn ang="0">
                    <a:pos x="141" y="141"/>
                  </a:cxn>
                </a:cxnLst>
                <a:rect l="0" t="0" r="r" b="b"/>
                <a:pathLst>
                  <a:path w="284" h="284">
                    <a:moveTo>
                      <a:pt x="141" y="141"/>
                    </a:moveTo>
                    <a:lnTo>
                      <a:pt x="284" y="141"/>
                    </a:lnTo>
                    <a:lnTo>
                      <a:pt x="284" y="141"/>
                    </a:lnTo>
                    <a:lnTo>
                      <a:pt x="283" y="156"/>
                    </a:lnTo>
                    <a:lnTo>
                      <a:pt x="281" y="170"/>
                    </a:lnTo>
                    <a:lnTo>
                      <a:pt x="277" y="185"/>
                    </a:lnTo>
                    <a:lnTo>
                      <a:pt x="274" y="197"/>
                    </a:lnTo>
                    <a:lnTo>
                      <a:pt x="266" y="210"/>
                    </a:lnTo>
                    <a:lnTo>
                      <a:pt x="259" y="221"/>
                    </a:lnTo>
                    <a:lnTo>
                      <a:pt x="252" y="232"/>
                    </a:lnTo>
                    <a:lnTo>
                      <a:pt x="243" y="243"/>
                    </a:lnTo>
                    <a:lnTo>
                      <a:pt x="232" y="252"/>
                    </a:lnTo>
                    <a:lnTo>
                      <a:pt x="221" y="259"/>
                    </a:lnTo>
                    <a:lnTo>
                      <a:pt x="210" y="266"/>
                    </a:lnTo>
                    <a:lnTo>
                      <a:pt x="197" y="273"/>
                    </a:lnTo>
                    <a:lnTo>
                      <a:pt x="185" y="277"/>
                    </a:lnTo>
                    <a:lnTo>
                      <a:pt x="170" y="281"/>
                    </a:lnTo>
                    <a:lnTo>
                      <a:pt x="156" y="283"/>
                    </a:lnTo>
                    <a:lnTo>
                      <a:pt x="141" y="284"/>
                    </a:lnTo>
                    <a:lnTo>
                      <a:pt x="141" y="284"/>
                    </a:lnTo>
                    <a:lnTo>
                      <a:pt x="127" y="283"/>
                    </a:lnTo>
                    <a:lnTo>
                      <a:pt x="112" y="281"/>
                    </a:lnTo>
                    <a:lnTo>
                      <a:pt x="100" y="277"/>
                    </a:lnTo>
                    <a:lnTo>
                      <a:pt x="87" y="273"/>
                    </a:lnTo>
                    <a:lnTo>
                      <a:pt x="74" y="266"/>
                    </a:lnTo>
                    <a:lnTo>
                      <a:pt x="62" y="259"/>
                    </a:lnTo>
                    <a:lnTo>
                      <a:pt x="51" y="252"/>
                    </a:lnTo>
                    <a:lnTo>
                      <a:pt x="42" y="243"/>
                    </a:lnTo>
                    <a:lnTo>
                      <a:pt x="33" y="232"/>
                    </a:lnTo>
                    <a:lnTo>
                      <a:pt x="23" y="221"/>
                    </a:lnTo>
                    <a:lnTo>
                      <a:pt x="16" y="210"/>
                    </a:lnTo>
                    <a:lnTo>
                      <a:pt x="11" y="197"/>
                    </a:lnTo>
                    <a:lnTo>
                      <a:pt x="5" y="185"/>
                    </a:lnTo>
                    <a:lnTo>
                      <a:pt x="2" y="170"/>
                    </a:lnTo>
                    <a:lnTo>
                      <a:pt x="0" y="156"/>
                    </a:lnTo>
                    <a:lnTo>
                      <a:pt x="0" y="141"/>
                    </a:lnTo>
                    <a:lnTo>
                      <a:pt x="0" y="141"/>
                    </a:lnTo>
                    <a:lnTo>
                      <a:pt x="0" y="127"/>
                    </a:lnTo>
                    <a:lnTo>
                      <a:pt x="2" y="114"/>
                    </a:lnTo>
                    <a:lnTo>
                      <a:pt x="5" y="99"/>
                    </a:lnTo>
                    <a:lnTo>
                      <a:pt x="11" y="87"/>
                    </a:lnTo>
                    <a:lnTo>
                      <a:pt x="16" y="74"/>
                    </a:lnTo>
                    <a:lnTo>
                      <a:pt x="23" y="63"/>
                    </a:lnTo>
                    <a:lnTo>
                      <a:pt x="33" y="52"/>
                    </a:lnTo>
                    <a:lnTo>
                      <a:pt x="42" y="41"/>
                    </a:lnTo>
                    <a:lnTo>
                      <a:pt x="51" y="32"/>
                    </a:lnTo>
                    <a:lnTo>
                      <a:pt x="62" y="23"/>
                    </a:lnTo>
                    <a:lnTo>
                      <a:pt x="74" y="16"/>
                    </a:lnTo>
                    <a:lnTo>
                      <a:pt x="87" y="11"/>
                    </a:lnTo>
                    <a:lnTo>
                      <a:pt x="100" y="7"/>
                    </a:lnTo>
                    <a:lnTo>
                      <a:pt x="112" y="3"/>
                    </a:lnTo>
                    <a:lnTo>
                      <a:pt x="127" y="0"/>
                    </a:lnTo>
                    <a:lnTo>
                      <a:pt x="141" y="0"/>
                    </a:lnTo>
                    <a:lnTo>
                      <a:pt x="141" y="141"/>
                    </a:lnTo>
                    <a:close/>
                  </a:path>
                </a:pathLst>
              </a:custGeom>
              <a:solidFill>
                <a:srgbClr val="2F8FD1"/>
              </a:solidFill>
              <a:ln w="9525">
                <a:solidFill>
                  <a:srgbClr val="2F8FD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77">
                <a:extLst>
                  <a:ext uri="{FF2B5EF4-FFF2-40B4-BE49-F238E27FC236}">
                    <a16:creationId xmlns:a16="http://schemas.microsoft.com/office/drawing/2014/main" id="{7ADCFF84-F591-4500-A9C7-215CDDD4D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0783" y="798258"/>
                <a:ext cx="147420" cy="147420"/>
              </a:xfrm>
              <a:custGeom>
                <a:avLst/>
                <a:gdLst/>
                <a:ahLst/>
                <a:cxnLst>
                  <a:cxn ang="0">
                    <a:pos x="0" y="142"/>
                  </a:cxn>
                  <a:cxn ang="0">
                    <a:pos x="141" y="142"/>
                  </a:cxn>
                  <a:cxn ang="0">
                    <a:pos x="141" y="142"/>
                  </a:cxn>
                  <a:cxn ang="0">
                    <a:pos x="141" y="127"/>
                  </a:cxn>
                  <a:cxn ang="0">
                    <a:pos x="139" y="113"/>
                  </a:cxn>
                  <a:cxn ang="0">
                    <a:pos x="136" y="100"/>
                  </a:cxn>
                  <a:cxn ang="0">
                    <a:pos x="130" y="87"/>
                  </a:cxn>
                  <a:cxn ang="0">
                    <a:pos x="125" y="74"/>
                  </a:cxn>
                  <a:cxn ang="0">
                    <a:pos x="118" y="62"/>
                  </a:cxn>
                  <a:cxn ang="0">
                    <a:pos x="109" y="51"/>
                  </a:cxn>
                  <a:cxn ang="0">
                    <a:pos x="100" y="42"/>
                  </a:cxn>
                  <a:cxn ang="0">
                    <a:pos x="91" y="33"/>
                  </a:cxn>
                  <a:cxn ang="0">
                    <a:pos x="80" y="24"/>
                  </a:cxn>
                  <a:cxn ang="0">
                    <a:pos x="67" y="16"/>
                  </a:cxn>
                  <a:cxn ang="0">
                    <a:pos x="54" y="11"/>
                  </a:cxn>
                  <a:cxn ang="0">
                    <a:pos x="42" y="6"/>
                  </a:cxn>
                  <a:cxn ang="0">
                    <a:pos x="29" y="2"/>
                  </a:cxn>
                  <a:cxn ang="0">
                    <a:pos x="14" y="0"/>
                  </a:cxn>
                  <a:cxn ang="0">
                    <a:pos x="0" y="0"/>
                  </a:cxn>
                  <a:cxn ang="0">
                    <a:pos x="0" y="142"/>
                  </a:cxn>
                </a:cxnLst>
                <a:rect l="0" t="0" r="r" b="b"/>
                <a:pathLst>
                  <a:path w="141" h="142">
                    <a:moveTo>
                      <a:pt x="0" y="142"/>
                    </a:moveTo>
                    <a:lnTo>
                      <a:pt x="141" y="142"/>
                    </a:lnTo>
                    <a:lnTo>
                      <a:pt x="141" y="142"/>
                    </a:lnTo>
                    <a:lnTo>
                      <a:pt x="141" y="127"/>
                    </a:lnTo>
                    <a:lnTo>
                      <a:pt x="139" y="113"/>
                    </a:lnTo>
                    <a:lnTo>
                      <a:pt x="136" y="100"/>
                    </a:lnTo>
                    <a:lnTo>
                      <a:pt x="130" y="87"/>
                    </a:lnTo>
                    <a:lnTo>
                      <a:pt x="125" y="74"/>
                    </a:lnTo>
                    <a:lnTo>
                      <a:pt x="118" y="62"/>
                    </a:lnTo>
                    <a:lnTo>
                      <a:pt x="109" y="51"/>
                    </a:lnTo>
                    <a:lnTo>
                      <a:pt x="100" y="42"/>
                    </a:lnTo>
                    <a:lnTo>
                      <a:pt x="91" y="33"/>
                    </a:lnTo>
                    <a:lnTo>
                      <a:pt x="80" y="24"/>
                    </a:lnTo>
                    <a:lnTo>
                      <a:pt x="67" y="16"/>
                    </a:lnTo>
                    <a:lnTo>
                      <a:pt x="54" y="11"/>
                    </a:lnTo>
                    <a:lnTo>
                      <a:pt x="42" y="6"/>
                    </a:lnTo>
                    <a:lnTo>
                      <a:pt x="29" y="2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2F8FD1"/>
              </a:solidFill>
              <a:ln w="9525">
                <a:solidFill>
                  <a:srgbClr val="2F8FD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95FD19E0-E5A5-4597-AC9D-DA9F0259B210}"/>
              </a:ext>
            </a:extLst>
          </p:cNvPr>
          <p:cNvSpPr/>
          <p:nvPr/>
        </p:nvSpPr>
        <p:spPr>
          <a:xfrm>
            <a:off x="494427" y="4694832"/>
            <a:ext cx="1294927" cy="1262324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4C67CBD-025A-4CF1-8A82-8178C8DFC19B}"/>
              </a:ext>
            </a:extLst>
          </p:cNvPr>
          <p:cNvSpPr/>
          <p:nvPr/>
        </p:nvSpPr>
        <p:spPr>
          <a:xfrm>
            <a:off x="1970785" y="4706944"/>
            <a:ext cx="1310754" cy="1262324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1CDC2AA-CA93-4092-8543-F38F7A539D65}"/>
              </a:ext>
            </a:extLst>
          </p:cNvPr>
          <p:cNvSpPr/>
          <p:nvPr/>
        </p:nvSpPr>
        <p:spPr>
          <a:xfrm>
            <a:off x="3432275" y="4696039"/>
            <a:ext cx="1568026" cy="1262324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8BA85ED-B064-4E3F-BA3C-258FE09FFA1E}"/>
              </a:ext>
            </a:extLst>
          </p:cNvPr>
          <p:cNvSpPr/>
          <p:nvPr/>
        </p:nvSpPr>
        <p:spPr>
          <a:xfrm>
            <a:off x="5182304" y="4701550"/>
            <a:ext cx="1666177" cy="1262324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2835356-7DCD-4BA6-BE2E-991DD2CFECF3}"/>
              </a:ext>
            </a:extLst>
          </p:cNvPr>
          <p:cNvSpPr/>
          <p:nvPr/>
        </p:nvSpPr>
        <p:spPr>
          <a:xfrm>
            <a:off x="7017940" y="4694832"/>
            <a:ext cx="1568026" cy="1262324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A person standing in a room&#10;&#10;Description automatically generated">
            <a:extLst>
              <a:ext uri="{FF2B5EF4-FFF2-40B4-BE49-F238E27FC236}">
                <a16:creationId xmlns:a16="http://schemas.microsoft.com/office/drawing/2014/main" id="{55F1648C-27A3-472D-B16E-AC8DD447C8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5" t="6836" b="3172"/>
          <a:stretch/>
        </p:blipFill>
        <p:spPr>
          <a:xfrm>
            <a:off x="0" y="1081753"/>
            <a:ext cx="2126278" cy="3421261"/>
          </a:xfrm>
          <a:prstGeom prst="rect">
            <a:avLst/>
          </a:prstGeom>
        </p:spPr>
      </p:pic>
      <p:pic>
        <p:nvPicPr>
          <p:cNvPr id="42" name="Picture 41" descr="A person standing next to a train station&#10;&#10;Description automatically generated">
            <a:extLst>
              <a:ext uri="{FF2B5EF4-FFF2-40B4-BE49-F238E27FC236}">
                <a16:creationId xmlns:a16="http://schemas.microsoft.com/office/drawing/2014/main" id="{1DECC311-31EB-401E-98C5-A123F8B87B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"/>
          <a:stretch/>
        </p:blipFill>
        <p:spPr>
          <a:xfrm>
            <a:off x="2124532" y="1082230"/>
            <a:ext cx="2213319" cy="3426890"/>
          </a:xfrm>
          <a:prstGeom prst="rect">
            <a:avLst/>
          </a:prstGeom>
        </p:spPr>
      </p:pic>
      <p:pic>
        <p:nvPicPr>
          <p:cNvPr id="43" name="Picture 42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4A4A70B2-2062-450E-9C3F-907BAD83DB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13" y="1086658"/>
            <a:ext cx="2420076" cy="3422462"/>
          </a:xfrm>
          <a:prstGeom prst="rect">
            <a:avLst/>
          </a:prstGeom>
        </p:spPr>
      </p:pic>
      <p:pic>
        <p:nvPicPr>
          <p:cNvPr id="44" name="Picture 43" descr="A person standing in a room&#10;&#10;Description automatically generated">
            <a:extLst>
              <a:ext uri="{FF2B5EF4-FFF2-40B4-BE49-F238E27FC236}">
                <a16:creationId xmlns:a16="http://schemas.microsoft.com/office/drawing/2014/main" id="{C993C0DE-2CD5-40E9-B057-A6EE4448B8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389" y="1081753"/>
            <a:ext cx="2430835" cy="343006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37CA16B-238D-4408-AB62-EDE70BE19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1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0739">
        <p:blinds dir="vert"/>
      </p:transition>
    </mc:Choice>
    <mc:Fallback xmlns="">
      <p:transition spd="slow" advTm="15073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9532" y="368660"/>
            <a:ext cx="5724636" cy="400110"/>
          </a:xfrm>
        </p:spPr>
        <p:txBody>
          <a:bodyPr/>
          <a:lstStyle/>
          <a:p>
            <a:r>
              <a:rPr lang="en-GB" dirty="0"/>
              <a:t>The truth about apprenticeships</a:t>
            </a:r>
          </a:p>
        </p:txBody>
      </p:sp>
      <p:pic>
        <p:nvPicPr>
          <p:cNvPr id="246" name="Picture 245" descr="A group of people standing in front of a newspaper&#10;&#10;Description automatically generated">
            <a:extLst>
              <a:ext uri="{FF2B5EF4-FFF2-40B4-BE49-F238E27FC236}">
                <a16:creationId xmlns:a16="http://schemas.microsoft.com/office/drawing/2014/main" id="{6ED45BE4-7B63-47E8-8893-6ADDCA0738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5829" r="43280" b="4685"/>
          <a:stretch/>
        </p:blipFill>
        <p:spPr>
          <a:xfrm>
            <a:off x="2831389" y="1485236"/>
            <a:ext cx="3659694" cy="4102991"/>
          </a:xfrm>
          <a:prstGeom prst="rect">
            <a:avLst/>
          </a:prstGeom>
        </p:spPr>
      </p:pic>
      <p:grpSp>
        <p:nvGrpSpPr>
          <p:cNvPr id="247" name="Group 246">
            <a:extLst>
              <a:ext uri="{FF2B5EF4-FFF2-40B4-BE49-F238E27FC236}">
                <a16:creationId xmlns:a16="http://schemas.microsoft.com/office/drawing/2014/main" id="{88CA7AF7-CF8B-4D2D-A51D-569F291F2C5D}"/>
              </a:ext>
            </a:extLst>
          </p:cNvPr>
          <p:cNvGrpSpPr/>
          <p:nvPr/>
        </p:nvGrpSpPr>
        <p:grpSpPr>
          <a:xfrm>
            <a:off x="-856253" y="3969892"/>
            <a:ext cx="3514471" cy="1604959"/>
            <a:chOff x="1375584" y="4162075"/>
            <a:chExt cx="3514471" cy="1604959"/>
          </a:xfrm>
        </p:grpSpPr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D936991F-B81E-4B34-AFC2-B33F3CBEDBB1}"/>
                </a:ext>
              </a:extLst>
            </p:cNvPr>
            <p:cNvGrpSpPr/>
            <p:nvPr/>
          </p:nvGrpSpPr>
          <p:grpSpPr>
            <a:xfrm>
              <a:off x="2425222" y="4505028"/>
              <a:ext cx="2464833" cy="1262006"/>
              <a:chOff x="7613509" y="2079452"/>
              <a:chExt cx="7900774" cy="1600200"/>
            </a:xfrm>
          </p:grpSpPr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CF620276-63CC-406A-9B41-DD576D5EE6D5}"/>
                  </a:ext>
                </a:extLst>
              </p:cNvPr>
              <p:cNvSpPr/>
              <p:nvPr/>
            </p:nvSpPr>
            <p:spPr>
              <a:xfrm>
                <a:off x="7818084" y="2079452"/>
                <a:ext cx="7696199" cy="1600200"/>
              </a:xfrm>
              <a:prstGeom prst="rect">
                <a:avLst/>
              </a:prstGeom>
              <a:noFill/>
              <a:ln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4" name="TextBox 253">
                <a:extLst>
                  <a:ext uri="{FF2B5EF4-FFF2-40B4-BE49-F238E27FC236}">
                    <a16:creationId xmlns:a16="http://schemas.microsoft.com/office/drawing/2014/main" id="{F0862CDD-9A85-4BE1-A683-A186A3B19FFB}"/>
                  </a:ext>
                </a:extLst>
              </p:cNvPr>
              <p:cNvSpPr txBox="1"/>
              <p:nvPr/>
            </p:nvSpPr>
            <p:spPr>
              <a:xfrm>
                <a:off x="7613509" y="2479217"/>
                <a:ext cx="7696199" cy="8195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8FD1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Social life?</a:t>
                </a:r>
              </a:p>
            </p:txBody>
          </p:sp>
        </p:grpSp>
        <p:sp>
          <p:nvSpPr>
            <p:cNvPr id="249" name="Freeform 525">
              <a:extLst>
                <a:ext uri="{FF2B5EF4-FFF2-40B4-BE49-F238E27FC236}">
                  <a16:creationId xmlns:a16="http://schemas.microsoft.com/office/drawing/2014/main" id="{34299040-927F-4C3F-B925-949416AA7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5584" y="4162075"/>
              <a:ext cx="21288" cy="21288"/>
            </a:xfrm>
            <a:custGeom>
              <a:avLst/>
              <a:gdLst>
                <a:gd name="T0" fmla="*/ 98 w 197"/>
                <a:gd name="T1" fmla="*/ 0 h 198"/>
                <a:gd name="T2" fmla="*/ 121 w 197"/>
                <a:gd name="T3" fmla="*/ 2 h 198"/>
                <a:gd name="T4" fmla="*/ 142 w 197"/>
                <a:gd name="T5" fmla="*/ 9 h 198"/>
                <a:gd name="T6" fmla="*/ 161 w 197"/>
                <a:gd name="T7" fmla="*/ 22 h 198"/>
                <a:gd name="T8" fmla="*/ 175 w 197"/>
                <a:gd name="T9" fmla="*/ 37 h 198"/>
                <a:gd name="T10" fmla="*/ 187 w 197"/>
                <a:gd name="T11" fmla="*/ 55 h 198"/>
                <a:gd name="T12" fmla="*/ 194 w 197"/>
                <a:gd name="T13" fmla="*/ 76 h 198"/>
                <a:gd name="T14" fmla="*/ 197 w 197"/>
                <a:gd name="T15" fmla="*/ 98 h 198"/>
                <a:gd name="T16" fmla="*/ 194 w 197"/>
                <a:gd name="T17" fmla="*/ 121 h 198"/>
                <a:gd name="T18" fmla="*/ 187 w 197"/>
                <a:gd name="T19" fmla="*/ 142 h 198"/>
                <a:gd name="T20" fmla="*/ 175 w 197"/>
                <a:gd name="T21" fmla="*/ 160 h 198"/>
                <a:gd name="T22" fmla="*/ 161 w 197"/>
                <a:gd name="T23" fmla="*/ 176 h 198"/>
                <a:gd name="T24" fmla="*/ 142 w 197"/>
                <a:gd name="T25" fmla="*/ 188 h 198"/>
                <a:gd name="T26" fmla="*/ 121 w 197"/>
                <a:gd name="T27" fmla="*/ 195 h 198"/>
                <a:gd name="T28" fmla="*/ 98 w 197"/>
                <a:gd name="T29" fmla="*/ 198 h 198"/>
                <a:gd name="T30" fmla="*/ 76 w 197"/>
                <a:gd name="T31" fmla="*/ 195 h 198"/>
                <a:gd name="T32" fmla="*/ 56 w 197"/>
                <a:gd name="T33" fmla="*/ 188 h 198"/>
                <a:gd name="T34" fmla="*/ 37 w 197"/>
                <a:gd name="T35" fmla="*/ 176 h 198"/>
                <a:gd name="T36" fmla="*/ 22 w 197"/>
                <a:gd name="T37" fmla="*/ 160 h 198"/>
                <a:gd name="T38" fmla="*/ 10 w 197"/>
                <a:gd name="T39" fmla="*/ 142 h 198"/>
                <a:gd name="T40" fmla="*/ 3 w 197"/>
                <a:gd name="T41" fmla="*/ 121 h 198"/>
                <a:gd name="T42" fmla="*/ 0 w 197"/>
                <a:gd name="T43" fmla="*/ 98 h 198"/>
                <a:gd name="T44" fmla="*/ 3 w 197"/>
                <a:gd name="T45" fmla="*/ 76 h 198"/>
                <a:gd name="T46" fmla="*/ 10 w 197"/>
                <a:gd name="T47" fmla="*/ 55 h 198"/>
                <a:gd name="T48" fmla="*/ 22 w 197"/>
                <a:gd name="T49" fmla="*/ 37 h 198"/>
                <a:gd name="T50" fmla="*/ 37 w 197"/>
                <a:gd name="T51" fmla="*/ 22 h 198"/>
                <a:gd name="T52" fmla="*/ 56 w 197"/>
                <a:gd name="T53" fmla="*/ 9 h 198"/>
                <a:gd name="T54" fmla="*/ 76 w 197"/>
                <a:gd name="T55" fmla="*/ 2 h 198"/>
                <a:gd name="T56" fmla="*/ 98 w 197"/>
                <a:gd name="T57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97" h="198">
                  <a:moveTo>
                    <a:pt x="98" y="0"/>
                  </a:moveTo>
                  <a:lnTo>
                    <a:pt x="121" y="2"/>
                  </a:lnTo>
                  <a:lnTo>
                    <a:pt x="142" y="9"/>
                  </a:lnTo>
                  <a:lnTo>
                    <a:pt x="161" y="22"/>
                  </a:lnTo>
                  <a:lnTo>
                    <a:pt x="175" y="37"/>
                  </a:lnTo>
                  <a:lnTo>
                    <a:pt x="187" y="55"/>
                  </a:lnTo>
                  <a:lnTo>
                    <a:pt x="194" y="76"/>
                  </a:lnTo>
                  <a:lnTo>
                    <a:pt x="197" y="98"/>
                  </a:lnTo>
                  <a:lnTo>
                    <a:pt x="194" y="121"/>
                  </a:lnTo>
                  <a:lnTo>
                    <a:pt x="187" y="142"/>
                  </a:lnTo>
                  <a:lnTo>
                    <a:pt x="175" y="160"/>
                  </a:lnTo>
                  <a:lnTo>
                    <a:pt x="161" y="176"/>
                  </a:lnTo>
                  <a:lnTo>
                    <a:pt x="142" y="188"/>
                  </a:lnTo>
                  <a:lnTo>
                    <a:pt x="121" y="195"/>
                  </a:lnTo>
                  <a:lnTo>
                    <a:pt x="98" y="198"/>
                  </a:lnTo>
                  <a:lnTo>
                    <a:pt x="76" y="195"/>
                  </a:lnTo>
                  <a:lnTo>
                    <a:pt x="56" y="188"/>
                  </a:lnTo>
                  <a:lnTo>
                    <a:pt x="37" y="176"/>
                  </a:lnTo>
                  <a:lnTo>
                    <a:pt x="22" y="160"/>
                  </a:lnTo>
                  <a:lnTo>
                    <a:pt x="10" y="142"/>
                  </a:lnTo>
                  <a:lnTo>
                    <a:pt x="3" y="121"/>
                  </a:lnTo>
                  <a:lnTo>
                    <a:pt x="0" y="98"/>
                  </a:lnTo>
                  <a:lnTo>
                    <a:pt x="3" y="76"/>
                  </a:lnTo>
                  <a:lnTo>
                    <a:pt x="10" y="55"/>
                  </a:lnTo>
                  <a:lnTo>
                    <a:pt x="22" y="37"/>
                  </a:lnTo>
                  <a:lnTo>
                    <a:pt x="37" y="22"/>
                  </a:lnTo>
                  <a:lnTo>
                    <a:pt x="56" y="9"/>
                  </a:lnTo>
                  <a:lnTo>
                    <a:pt x="76" y="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6510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16D2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846694F4-AB79-44EA-BD3F-CB44503F20E4}"/>
              </a:ext>
            </a:extLst>
          </p:cNvPr>
          <p:cNvGrpSpPr/>
          <p:nvPr/>
        </p:nvGrpSpPr>
        <p:grpSpPr>
          <a:xfrm>
            <a:off x="212827" y="1502378"/>
            <a:ext cx="2431148" cy="1262005"/>
            <a:chOff x="594111" y="-692365"/>
            <a:chExt cx="2431148" cy="1262005"/>
          </a:xfrm>
        </p:grpSpPr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B5BF7B15-880D-4626-A388-F2137B13E09E}"/>
                </a:ext>
              </a:extLst>
            </p:cNvPr>
            <p:cNvSpPr/>
            <p:nvPr/>
          </p:nvSpPr>
          <p:spPr>
            <a:xfrm>
              <a:off x="624248" y="-692365"/>
              <a:ext cx="2401011" cy="1262005"/>
            </a:xfrm>
            <a:prstGeom prst="rect">
              <a:avLst/>
            </a:prstGeom>
            <a:noFill/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id="{A1180502-C842-4381-96F6-DD06D4BCE973}"/>
                </a:ext>
              </a:extLst>
            </p:cNvPr>
            <p:cNvGrpSpPr/>
            <p:nvPr/>
          </p:nvGrpSpPr>
          <p:grpSpPr>
            <a:xfrm>
              <a:off x="594111" y="-611196"/>
              <a:ext cx="2418089" cy="1180836"/>
              <a:chOff x="594111" y="-611196"/>
              <a:chExt cx="2418089" cy="1180836"/>
            </a:xfrm>
          </p:grpSpPr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A7820B27-1F55-4015-969B-60F7F8112B42}"/>
                  </a:ext>
                </a:extLst>
              </p:cNvPr>
              <p:cNvSpPr txBox="1"/>
              <p:nvPr/>
            </p:nvSpPr>
            <p:spPr>
              <a:xfrm>
                <a:off x="594111" y="-611196"/>
                <a:ext cx="240101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8FD1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EARN A </a:t>
                </a:r>
                <a:b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8FD1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</a:b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47CCE35F-01CF-45A8-8365-2C84FF8E4F0F}"/>
                  </a:ext>
                </a:extLst>
              </p:cNvPr>
              <p:cNvSpPr txBox="1"/>
              <p:nvPr/>
            </p:nvSpPr>
            <p:spPr>
              <a:xfrm>
                <a:off x="611189" y="-261357"/>
                <a:ext cx="240101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-150" normalizeH="0" baseline="0" noProof="0" dirty="0">
                    <a:ln>
                      <a:noFill/>
                    </a:ln>
                    <a:solidFill>
                      <a:srgbClr val="2F8FD1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SALARY</a:t>
                </a:r>
                <a:endParaRPr kumimoji="0" lang="en-US" sz="2800" b="0" i="0" u="none" strike="noStrike" kern="1200" cap="none" spc="-15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</p:grp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611FE45B-60F1-4D78-973F-E46561BF5662}"/>
              </a:ext>
            </a:extLst>
          </p:cNvPr>
          <p:cNvGrpSpPr/>
          <p:nvPr/>
        </p:nvGrpSpPr>
        <p:grpSpPr>
          <a:xfrm>
            <a:off x="6639841" y="1429597"/>
            <a:ext cx="2439667" cy="1262006"/>
            <a:chOff x="3605066" y="1854006"/>
            <a:chExt cx="2439667" cy="1262006"/>
          </a:xfrm>
        </p:grpSpPr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ADEBC3EB-8498-4475-9292-251A293D6CD3}"/>
                </a:ext>
              </a:extLst>
            </p:cNvPr>
            <p:cNvGrpSpPr/>
            <p:nvPr/>
          </p:nvGrpSpPr>
          <p:grpSpPr>
            <a:xfrm>
              <a:off x="3605066" y="1854006"/>
              <a:ext cx="2425424" cy="1262006"/>
              <a:chOff x="3605066" y="1854006"/>
              <a:chExt cx="2425424" cy="1262006"/>
            </a:xfrm>
          </p:grpSpPr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56E05C34-C684-4BED-BAD9-1C1680EF7E70}"/>
                  </a:ext>
                </a:extLst>
              </p:cNvPr>
              <p:cNvSpPr/>
              <p:nvPr/>
            </p:nvSpPr>
            <p:spPr>
              <a:xfrm>
                <a:off x="3605066" y="1854006"/>
                <a:ext cx="2401011" cy="1262006"/>
              </a:xfrm>
              <a:prstGeom prst="rect">
                <a:avLst/>
              </a:prstGeom>
              <a:noFill/>
              <a:ln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0" name="TextBox 269">
                <a:extLst>
                  <a:ext uri="{FF2B5EF4-FFF2-40B4-BE49-F238E27FC236}">
                    <a16:creationId xmlns:a16="http://schemas.microsoft.com/office/drawing/2014/main" id="{37A58AB2-7FB8-4C49-A3C2-D18DEFF03234}"/>
                  </a:ext>
                </a:extLst>
              </p:cNvPr>
              <p:cNvSpPr txBox="1"/>
              <p:nvPr/>
            </p:nvSpPr>
            <p:spPr>
              <a:xfrm>
                <a:off x="3629479" y="1926787"/>
                <a:ext cx="240101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8FD1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GAIN A </a:t>
                </a:r>
                <a:b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</a:b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</p:grp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DF879626-674F-452E-B5F8-26DC2BE10502}"/>
                </a:ext>
              </a:extLst>
            </p:cNvPr>
            <p:cNvSpPr txBox="1"/>
            <p:nvPr/>
          </p:nvSpPr>
          <p:spPr>
            <a:xfrm>
              <a:off x="3643722" y="2381024"/>
              <a:ext cx="24010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DEGREE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B8B58FB3-24C4-4929-8B51-404A794A9030}"/>
              </a:ext>
            </a:extLst>
          </p:cNvPr>
          <p:cNvGrpSpPr/>
          <p:nvPr/>
        </p:nvGrpSpPr>
        <p:grpSpPr>
          <a:xfrm>
            <a:off x="6579820" y="2812294"/>
            <a:ext cx="2445952" cy="1269613"/>
            <a:chOff x="3589739" y="2888955"/>
            <a:chExt cx="2445952" cy="1269613"/>
          </a:xfrm>
        </p:grpSpPr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86F4F785-2F12-46BE-83EF-5504222A01DC}"/>
                </a:ext>
              </a:extLst>
            </p:cNvPr>
            <p:cNvSpPr/>
            <p:nvPr/>
          </p:nvSpPr>
          <p:spPr>
            <a:xfrm>
              <a:off x="3634680" y="2888955"/>
              <a:ext cx="2401011" cy="1262006"/>
            </a:xfrm>
            <a:prstGeom prst="rect">
              <a:avLst/>
            </a:prstGeom>
            <a:noFill/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3" name="TextBox 272">
              <a:extLst>
                <a:ext uri="{FF2B5EF4-FFF2-40B4-BE49-F238E27FC236}">
                  <a16:creationId xmlns:a16="http://schemas.microsoft.com/office/drawing/2014/main" id="{93EECB37-9970-4EBD-A0CF-DCFDB53204B3}"/>
                </a:ext>
              </a:extLst>
            </p:cNvPr>
            <p:cNvSpPr txBox="1"/>
            <p:nvPr/>
          </p:nvSpPr>
          <p:spPr>
            <a:xfrm>
              <a:off x="3604818" y="2936920"/>
              <a:ext cx="24010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NO FEES</a:t>
              </a:r>
              <a:endParaRPr kumimoji="0" lang="en-US" sz="6000" b="0" i="0" u="none" strike="noStrike" kern="1200" cap="none" spc="-15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74" name="TextBox 273">
              <a:extLst>
                <a:ext uri="{FF2B5EF4-FFF2-40B4-BE49-F238E27FC236}">
                  <a16:creationId xmlns:a16="http://schemas.microsoft.com/office/drawing/2014/main" id="{8F9B614C-3B78-4913-82FD-6DC83ACF0847}"/>
                </a:ext>
              </a:extLst>
            </p:cNvPr>
            <p:cNvSpPr txBox="1"/>
            <p:nvPr/>
          </p:nvSpPr>
          <p:spPr>
            <a:xfrm>
              <a:off x="3589739" y="3450682"/>
              <a:ext cx="24010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-15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TO PAY</a:t>
              </a:r>
              <a:endParaRPr kumimoji="0" lang="en-US" sz="6000" b="0" i="0" u="none" strike="noStrike" kern="1200" cap="none" spc="-15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C3DD7884-6C46-4AE4-BD50-073E3C474F5C}"/>
              </a:ext>
            </a:extLst>
          </p:cNvPr>
          <p:cNvGrpSpPr/>
          <p:nvPr/>
        </p:nvGrpSpPr>
        <p:grpSpPr>
          <a:xfrm>
            <a:off x="6579820" y="4258251"/>
            <a:ext cx="2461032" cy="1262006"/>
            <a:chOff x="3640794" y="4033399"/>
            <a:chExt cx="2461032" cy="1262006"/>
          </a:xfrm>
        </p:grpSpPr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61BE9DAC-B5FA-461A-85A2-CC131C28033A}"/>
                </a:ext>
              </a:extLst>
            </p:cNvPr>
            <p:cNvSpPr/>
            <p:nvPr/>
          </p:nvSpPr>
          <p:spPr>
            <a:xfrm>
              <a:off x="3700815" y="4033399"/>
              <a:ext cx="2401011" cy="1262006"/>
            </a:xfrm>
            <a:prstGeom prst="rect">
              <a:avLst/>
            </a:prstGeom>
            <a:noFill/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TextBox 276">
              <a:extLst>
                <a:ext uri="{FF2B5EF4-FFF2-40B4-BE49-F238E27FC236}">
                  <a16:creationId xmlns:a16="http://schemas.microsoft.com/office/drawing/2014/main" id="{510AC511-ADB7-4A24-9A8E-034534D4EC77}"/>
                </a:ext>
              </a:extLst>
            </p:cNvPr>
            <p:cNvSpPr txBox="1"/>
            <p:nvPr/>
          </p:nvSpPr>
          <p:spPr>
            <a:xfrm>
              <a:off x="3658127" y="4082214"/>
              <a:ext cx="24010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YOU CAN</a:t>
              </a:r>
              <a:endParaRPr kumimoji="0" lang="en-US" sz="2000" b="0" i="0" u="none" strike="noStrike" kern="1200" cap="none" spc="-15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78" name="TextBox 277">
              <a:extLst>
                <a:ext uri="{FF2B5EF4-FFF2-40B4-BE49-F238E27FC236}">
                  <a16:creationId xmlns:a16="http://schemas.microsoft.com/office/drawing/2014/main" id="{F3211381-846F-490E-9490-40FC4DD91936}"/>
                </a:ext>
              </a:extLst>
            </p:cNvPr>
            <p:cNvSpPr txBox="1"/>
            <p:nvPr/>
          </p:nvSpPr>
          <p:spPr>
            <a:xfrm>
              <a:off x="3640794" y="4612501"/>
              <a:ext cx="24010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-15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RELOCATE</a:t>
              </a:r>
              <a:endParaRPr kumimoji="0" lang="en-US" sz="2000" b="0" i="0" u="none" strike="noStrike" kern="1200" cap="none" spc="-15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82BFE894-7964-47BF-A248-599A2C2885AE}"/>
              </a:ext>
            </a:extLst>
          </p:cNvPr>
          <p:cNvGrpSpPr/>
          <p:nvPr/>
        </p:nvGrpSpPr>
        <p:grpSpPr>
          <a:xfrm>
            <a:off x="-229002" y="2892765"/>
            <a:ext cx="3558857" cy="1262006"/>
            <a:chOff x="154754" y="966660"/>
            <a:chExt cx="3558857" cy="1262006"/>
          </a:xfrm>
        </p:grpSpPr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FD9E8BF3-E879-4C02-B246-8E6B1FAC8DAE}"/>
                </a:ext>
              </a:extLst>
            </p:cNvPr>
            <p:cNvSpPr/>
            <p:nvPr/>
          </p:nvSpPr>
          <p:spPr>
            <a:xfrm>
              <a:off x="640963" y="966660"/>
              <a:ext cx="2401011" cy="1262006"/>
            </a:xfrm>
            <a:prstGeom prst="rect">
              <a:avLst/>
            </a:prstGeom>
            <a:noFill/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0D9B9C20-6514-493A-B4D1-659404DD039D}"/>
                </a:ext>
              </a:extLst>
            </p:cNvPr>
            <p:cNvGrpSpPr/>
            <p:nvPr/>
          </p:nvGrpSpPr>
          <p:grpSpPr>
            <a:xfrm>
              <a:off x="154754" y="1014667"/>
              <a:ext cx="3558857" cy="1066424"/>
              <a:chOff x="154754" y="1014667"/>
              <a:chExt cx="3558857" cy="1066424"/>
            </a:xfrm>
          </p:grpSpPr>
          <p:sp>
            <p:nvSpPr>
              <p:cNvPr id="282" name="TextBox 281">
                <a:extLst>
                  <a:ext uri="{FF2B5EF4-FFF2-40B4-BE49-F238E27FC236}">
                    <a16:creationId xmlns:a16="http://schemas.microsoft.com/office/drawing/2014/main" id="{F4285342-6C9C-4560-A37F-4B21A5A023CD}"/>
                  </a:ext>
                </a:extLst>
              </p:cNvPr>
              <p:cNvSpPr txBox="1"/>
              <p:nvPr/>
            </p:nvSpPr>
            <p:spPr>
              <a:xfrm>
                <a:off x="154754" y="1014667"/>
                <a:ext cx="2401011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900" b="1" i="0" u="none" strike="noStrike" kern="1200" cap="none" spc="-150" normalizeH="0" baseline="0" noProof="0" dirty="0">
                    <a:ln>
                      <a:noFill/>
                    </a:ln>
                    <a:solidFill>
                      <a:srgbClr val="2F8FD1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90%</a:t>
                </a:r>
              </a:p>
            </p:txBody>
          </p:sp>
          <p:sp>
            <p:nvSpPr>
              <p:cNvPr id="283" name="TextBox 282">
                <a:extLst>
                  <a:ext uri="{FF2B5EF4-FFF2-40B4-BE49-F238E27FC236}">
                    <a16:creationId xmlns:a16="http://schemas.microsoft.com/office/drawing/2014/main" id="{54C40A39-2AB6-492B-9A5B-1B11134159FD}"/>
                  </a:ext>
                </a:extLst>
              </p:cNvPr>
              <p:cNvSpPr txBox="1"/>
              <p:nvPr/>
            </p:nvSpPr>
            <p:spPr>
              <a:xfrm>
                <a:off x="1300343" y="1047806"/>
                <a:ext cx="240101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-150" normalizeH="0" baseline="0" noProof="0" dirty="0">
                    <a:ln>
                      <a:noFill/>
                    </a:ln>
                    <a:solidFill>
                      <a:srgbClr val="2F8FD1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STAY IN</a:t>
                </a:r>
              </a:p>
            </p:txBody>
          </p:sp>
          <p:sp>
            <p:nvSpPr>
              <p:cNvPr id="284" name="TextBox 283">
                <a:extLst>
                  <a:ext uri="{FF2B5EF4-FFF2-40B4-BE49-F238E27FC236}">
                    <a16:creationId xmlns:a16="http://schemas.microsoft.com/office/drawing/2014/main" id="{003C5D17-3EC0-4CD6-A174-A2AF5714AD84}"/>
                  </a:ext>
                </a:extLst>
              </p:cNvPr>
              <p:cNvSpPr txBox="1"/>
              <p:nvPr/>
            </p:nvSpPr>
            <p:spPr>
              <a:xfrm>
                <a:off x="1312600" y="1301749"/>
                <a:ext cx="240101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-150" normalizeH="0" baseline="0" noProof="0" dirty="0">
                    <a:ln>
                      <a:noFill/>
                    </a:ln>
                    <a:solidFill>
                      <a:srgbClr val="2F8FD1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WORK</a:t>
                </a:r>
              </a:p>
            </p:txBody>
          </p:sp>
          <p:sp>
            <p:nvSpPr>
              <p:cNvPr id="285" name="TextBox 284">
                <a:extLst>
                  <a:ext uri="{FF2B5EF4-FFF2-40B4-BE49-F238E27FC236}">
                    <a16:creationId xmlns:a16="http://schemas.microsoft.com/office/drawing/2014/main" id="{2EA73FD9-C3CC-4E8D-9D57-9512BE9B46BD}"/>
                  </a:ext>
                </a:extLst>
              </p:cNvPr>
              <p:cNvSpPr txBox="1"/>
              <p:nvPr/>
            </p:nvSpPr>
            <p:spPr>
              <a:xfrm>
                <a:off x="338734" y="1757926"/>
                <a:ext cx="318043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8FD1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POST-APPRENTICESHIP</a:t>
                </a:r>
              </a:p>
            </p:txBody>
          </p:sp>
        </p:grp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F0351B5-9947-4020-B29C-676E604778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69" y="5747804"/>
            <a:ext cx="1369156" cy="88348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F2CD267-4915-4186-9122-10041B1C4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4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18174">
        <p:blinds dir="vert"/>
      </p:transition>
    </mc:Choice>
    <mc:Fallback xmlns="">
      <p:transition spd="slow" advTm="21817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938207"/>
            <a:ext cx="9144000" cy="1143000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1981200" y="1484785"/>
            <a:ext cx="1752600" cy="4101373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5486400" y="1484784"/>
            <a:ext cx="1752600" cy="4101373"/>
          </a:xfrm>
          <a:prstGeom prst="rect">
            <a:avLst/>
          </a:prstGeom>
          <a:solidFill>
            <a:schemeClr val="bg1">
              <a:lumMod val="85000"/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6652" y="1793304"/>
            <a:ext cx="1395882" cy="942055"/>
            <a:chOff x="356652" y="1350646"/>
            <a:chExt cx="1395882" cy="942055"/>
          </a:xfrm>
        </p:grpSpPr>
        <p:grpSp>
          <p:nvGrpSpPr>
            <p:cNvPr id="157" name="Group 156"/>
            <p:cNvGrpSpPr/>
            <p:nvPr/>
          </p:nvGrpSpPr>
          <p:grpSpPr>
            <a:xfrm>
              <a:off x="356652" y="1350646"/>
              <a:ext cx="1395882" cy="942055"/>
              <a:chOff x="356719" y="1334635"/>
              <a:chExt cx="1395882" cy="942055"/>
            </a:xfrm>
          </p:grpSpPr>
          <p:sp>
            <p:nvSpPr>
              <p:cNvPr id="158" name="Oval 157"/>
              <p:cNvSpPr/>
              <p:nvPr/>
            </p:nvSpPr>
            <p:spPr>
              <a:xfrm>
                <a:off x="736363" y="1334635"/>
                <a:ext cx="685800" cy="685800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356719" y="2015080"/>
                <a:ext cx="139588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8FD1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Accounting</a:t>
                </a:r>
              </a:p>
            </p:txBody>
          </p:sp>
        </p:grpSp>
        <p:sp>
          <p:nvSpPr>
            <p:cNvPr id="203" name="Freeform 52"/>
            <p:cNvSpPr>
              <a:spLocks noEditPoints="1"/>
            </p:cNvSpPr>
            <p:nvPr/>
          </p:nvSpPr>
          <p:spPr bwMode="auto">
            <a:xfrm>
              <a:off x="928227" y="1498525"/>
              <a:ext cx="301938" cy="412350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2" y="13"/>
                </a:cxn>
                <a:cxn ang="0">
                  <a:pos x="0" y="343"/>
                </a:cxn>
                <a:cxn ang="0">
                  <a:pos x="13" y="363"/>
                </a:cxn>
                <a:cxn ang="0">
                  <a:pos x="247" y="364"/>
                </a:cxn>
                <a:cxn ang="0">
                  <a:pos x="269" y="352"/>
                </a:cxn>
                <a:cxn ang="0">
                  <a:pos x="205" y="0"/>
                </a:cxn>
                <a:cxn ang="0">
                  <a:pos x="211" y="63"/>
                </a:cxn>
                <a:cxn ang="0">
                  <a:pos x="251" y="343"/>
                </a:cxn>
                <a:cxn ang="0">
                  <a:pos x="22" y="346"/>
                </a:cxn>
                <a:cxn ang="0">
                  <a:pos x="19" y="343"/>
                </a:cxn>
                <a:cxn ang="0">
                  <a:pos x="20" y="20"/>
                </a:cxn>
                <a:cxn ang="0">
                  <a:pos x="193" y="72"/>
                </a:cxn>
                <a:cxn ang="0">
                  <a:pos x="194" y="80"/>
                </a:cxn>
                <a:cxn ang="0">
                  <a:pos x="251" y="82"/>
                </a:cxn>
                <a:cxn ang="0">
                  <a:pos x="211" y="100"/>
                </a:cxn>
                <a:cxn ang="0">
                  <a:pos x="216" y="101"/>
                </a:cxn>
                <a:cxn ang="0">
                  <a:pos x="218" y="107"/>
                </a:cxn>
                <a:cxn ang="0">
                  <a:pos x="214" y="112"/>
                </a:cxn>
                <a:cxn ang="0">
                  <a:pos x="51" y="114"/>
                </a:cxn>
                <a:cxn ang="0">
                  <a:pos x="46" y="109"/>
                </a:cxn>
                <a:cxn ang="0">
                  <a:pos x="46" y="103"/>
                </a:cxn>
                <a:cxn ang="0">
                  <a:pos x="51" y="100"/>
                </a:cxn>
                <a:cxn ang="0">
                  <a:pos x="218" y="154"/>
                </a:cxn>
                <a:cxn ang="0">
                  <a:pos x="214" y="161"/>
                </a:cxn>
                <a:cxn ang="0">
                  <a:pos x="51" y="161"/>
                </a:cxn>
                <a:cxn ang="0">
                  <a:pos x="46" y="156"/>
                </a:cxn>
                <a:cxn ang="0">
                  <a:pos x="46" y="150"/>
                </a:cxn>
                <a:cxn ang="0">
                  <a:pos x="51" y="147"/>
                </a:cxn>
                <a:cxn ang="0">
                  <a:pos x="214" y="147"/>
                </a:cxn>
                <a:cxn ang="0">
                  <a:pos x="218" y="154"/>
                </a:cxn>
                <a:cxn ang="0">
                  <a:pos x="218" y="199"/>
                </a:cxn>
                <a:cxn ang="0">
                  <a:pos x="214" y="207"/>
                </a:cxn>
                <a:cxn ang="0">
                  <a:pos x="51" y="207"/>
                </a:cxn>
                <a:cxn ang="0">
                  <a:pos x="46" y="203"/>
                </a:cxn>
                <a:cxn ang="0">
                  <a:pos x="46" y="198"/>
                </a:cxn>
                <a:cxn ang="0">
                  <a:pos x="51" y="192"/>
                </a:cxn>
                <a:cxn ang="0">
                  <a:pos x="214" y="194"/>
                </a:cxn>
                <a:cxn ang="0">
                  <a:pos x="218" y="199"/>
                </a:cxn>
                <a:cxn ang="0">
                  <a:pos x="218" y="247"/>
                </a:cxn>
                <a:cxn ang="0">
                  <a:pos x="214" y="252"/>
                </a:cxn>
                <a:cxn ang="0">
                  <a:pos x="51" y="254"/>
                </a:cxn>
                <a:cxn ang="0">
                  <a:pos x="46" y="248"/>
                </a:cxn>
                <a:cxn ang="0">
                  <a:pos x="46" y="243"/>
                </a:cxn>
                <a:cxn ang="0">
                  <a:pos x="51" y="239"/>
                </a:cxn>
                <a:cxn ang="0">
                  <a:pos x="214" y="239"/>
                </a:cxn>
                <a:cxn ang="0">
                  <a:pos x="218" y="247"/>
                </a:cxn>
              </a:cxnLst>
              <a:rect l="0" t="0" r="r" b="b"/>
              <a:pathLst>
                <a:path w="269" h="364">
                  <a:moveTo>
                    <a:pt x="205" y="0"/>
                  </a:moveTo>
                  <a:lnTo>
                    <a:pt x="22" y="0"/>
                  </a:lnTo>
                  <a:lnTo>
                    <a:pt x="22" y="0"/>
                  </a:lnTo>
                  <a:lnTo>
                    <a:pt x="13" y="2"/>
                  </a:lnTo>
                  <a:lnTo>
                    <a:pt x="6" y="5"/>
                  </a:lnTo>
                  <a:lnTo>
                    <a:pt x="2" y="13"/>
                  </a:lnTo>
                  <a:lnTo>
                    <a:pt x="0" y="22"/>
                  </a:lnTo>
                  <a:lnTo>
                    <a:pt x="0" y="343"/>
                  </a:lnTo>
                  <a:lnTo>
                    <a:pt x="0" y="343"/>
                  </a:lnTo>
                  <a:lnTo>
                    <a:pt x="2" y="352"/>
                  </a:lnTo>
                  <a:lnTo>
                    <a:pt x="6" y="359"/>
                  </a:lnTo>
                  <a:lnTo>
                    <a:pt x="13" y="363"/>
                  </a:lnTo>
                  <a:lnTo>
                    <a:pt x="22" y="364"/>
                  </a:lnTo>
                  <a:lnTo>
                    <a:pt x="247" y="364"/>
                  </a:lnTo>
                  <a:lnTo>
                    <a:pt x="247" y="364"/>
                  </a:lnTo>
                  <a:lnTo>
                    <a:pt x="256" y="363"/>
                  </a:lnTo>
                  <a:lnTo>
                    <a:pt x="263" y="359"/>
                  </a:lnTo>
                  <a:lnTo>
                    <a:pt x="269" y="352"/>
                  </a:lnTo>
                  <a:lnTo>
                    <a:pt x="269" y="343"/>
                  </a:lnTo>
                  <a:lnTo>
                    <a:pt x="269" y="69"/>
                  </a:lnTo>
                  <a:lnTo>
                    <a:pt x="205" y="0"/>
                  </a:lnTo>
                  <a:close/>
                  <a:moveTo>
                    <a:pt x="211" y="33"/>
                  </a:moveTo>
                  <a:lnTo>
                    <a:pt x="240" y="63"/>
                  </a:lnTo>
                  <a:lnTo>
                    <a:pt x="211" y="63"/>
                  </a:lnTo>
                  <a:lnTo>
                    <a:pt x="211" y="33"/>
                  </a:lnTo>
                  <a:close/>
                  <a:moveTo>
                    <a:pt x="251" y="343"/>
                  </a:moveTo>
                  <a:lnTo>
                    <a:pt x="251" y="343"/>
                  </a:lnTo>
                  <a:lnTo>
                    <a:pt x="251" y="344"/>
                  </a:lnTo>
                  <a:lnTo>
                    <a:pt x="247" y="346"/>
                  </a:lnTo>
                  <a:lnTo>
                    <a:pt x="22" y="346"/>
                  </a:lnTo>
                  <a:lnTo>
                    <a:pt x="22" y="346"/>
                  </a:lnTo>
                  <a:lnTo>
                    <a:pt x="20" y="344"/>
                  </a:lnTo>
                  <a:lnTo>
                    <a:pt x="19" y="343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20" y="20"/>
                  </a:lnTo>
                  <a:lnTo>
                    <a:pt x="22" y="18"/>
                  </a:lnTo>
                  <a:lnTo>
                    <a:pt x="193" y="18"/>
                  </a:lnTo>
                  <a:lnTo>
                    <a:pt x="193" y="72"/>
                  </a:lnTo>
                  <a:lnTo>
                    <a:pt x="193" y="72"/>
                  </a:lnTo>
                  <a:lnTo>
                    <a:pt x="193" y="76"/>
                  </a:lnTo>
                  <a:lnTo>
                    <a:pt x="194" y="80"/>
                  </a:lnTo>
                  <a:lnTo>
                    <a:pt x="198" y="82"/>
                  </a:lnTo>
                  <a:lnTo>
                    <a:pt x="202" y="82"/>
                  </a:lnTo>
                  <a:lnTo>
                    <a:pt x="251" y="82"/>
                  </a:lnTo>
                  <a:lnTo>
                    <a:pt x="251" y="343"/>
                  </a:lnTo>
                  <a:close/>
                  <a:moveTo>
                    <a:pt x="51" y="100"/>
                  </a:moveTo>
                  <a:lnTo>
                    <a:pt x="211" y="100"/>
                  </a:lnTo>
                  <a:lnTo>
                    <a:pt x="211" y="100"/>
                  </a:lnTo>
                  <a:lnTo>
                    <a:pt x="214" y="100"/>
                  </a:lnTo>
                  <a:lnTo>
                    <a:pt x="216" y="101"/>
                  </a:lnTo>
                  <a:lnTo>
                    <a:pt x="218" y="103"/>
                  </a:lnTo>
                  <a:lnTo>
                    <a:pt x="218" y="107"/>
                  </a:lnTo>
                  <a:lnTo>
                    <a:pt x="218" y="107"/>
                  </a:lnTo>
                  <a:lnTo>
                    <a:pt x="218" y="109"/>
                  </a:lnTo>
                  <a:lnTo>
                    <a:pt x="216" y="112"/>
                  </a:lnTo>
                  <a:lnTo>
                    <a:pt x="214" y="112"/>
                  </a:lnTo>
                  <a:lnTo>
                    <a:pt x="21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49" y="112"/>
                  </a:lnTo>
                  <a:lnTo>
                    <a:pt x="48" y="112"/>
                  </a:lnTo>
                  <a:lnTo>
                    <a:pt x="46" y="109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6" y="103"/>
                  </a:lnTo>
                  <a:lnTo>
                    <a:pt x="48" y="101"/>
                  </a:lnTo>
                  <a:lnTo>
                    <a:pt x="49" y="100"/>
                  </a:lnTo>
                  <a:lnTo>
                    <a:pt x="51" y="100"/>
                  </a:lnTo>
                  <a:lnTo>
                    <a:pt x="51" y="100"/>
                  </a:lnTo>
                  <a:close/>
                  <a:moveTo>
                    <a:pt x="218" y="154"/>
                  </a:moveTo>
                  <a:lnTo>
                    <a:pt x="218" y="154"/>
                  </a:lnTo>
                  <a:lnTo>
                    <a:pt x="218" y="156"/>
                  </a:lnTo>
                  <a:lnTo>
                    <a:pt x="216" y="160"/>
                  </a:lnTo>
                  <a:lnTo>
                    <a:pt x="214" y="161"/>
                  </a:lnTo>
                  <a:lnTo>
                    <a:pt x="211" y="161"/>
                  </a:lnTo>
                  <a:lnTo>
                    <a:pt x="51" y="161"/>
                  </a:lnTo>
                  <a:lnTo>
                    <a:pt x="51" y="161"/>
                  </a:lnTo>
                  <a:lnTo>
                    <a:pt x="49" y="161"/>
                  </a:lnTo>
                  <a:lnTo>
                    <a:pt x="48" y="160"/>
                  </a:lnTo>
                  <a:lnTo>
                    <a:pt x="46" y="156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46" y="150"/>
                  </a:lnTo>
                  <a:lnTo>
                    <a:pt x="48" y="149"/>
                  </a:lnTo>
                  <a:lnTo>
                    <a:pt x="49" y="147"/>
                  </a:lnTo>
                  <a:lnTo>
                    <a:pt x="51" y="147"/>
                  </a:lnTo>
                  <a:lnTo>
                    <a:pt x="211" y="147"/>
                  </a:lnTo>
                  <a:lnTo>
                    <a:pt x="211" y="147"/>
                  </a:lnTo>
                  <a:lnTo>
                    <a:pt x="214" y="147"/>
                  </a:lnTo>
                  <a:lnTo>
                    <a:pt x="216" y="149"/>
                  </a:lnTo>
                  <a:lnTo>
                    <a:pt x="218" y="150"/>
                  </a:lnTo>
                  <a:lnTo>
                    <a:pt x="218" y="154"/>
                  </a:lnTo>
                  <a:lnTo>
                    <a:pt x="218" y="154"/>
                  </a:lnTo>
                  <a:close/>
                  <a:moveTo>
                    <a:pt x="218" y="199"/>
                  </a:moveTo>
                  <a:lnTo>
                    <a:pt x="218" y="199"/>
                  </a:lnTo>
                  <a:lnTo>
                    <a:pt x="218" y="203"/>
                  </a:lnTo>
                  <a:lnTo>
                    <a:pt x="216" y="205"/>
                  </a:lnTo>
                  <a:lnTo>
                    <a:pt x="214" y="207"/>
                  </a:lnTo>
                  <a:lnTo>
                    <a:pt x="211" y="207"/>
                  </a:lnTo>
                  <a:lnTo>
                    <a:pt x="51" y="207"/>
                  </a:lnTo>
                  <a:lnTo>
                    <a:pt x="51" y="207"/>
                  </a:lnTo>
                  <a:lnTo>
                    <a:pt x="49" y="207"/>
                  </a:lnTo>
                  <a:lnTo>
                    <a:pt x="48" y="205"/>
                  </a:lnTo>
                  <a:lnTo>
                    <a:pt x="46" y="203"/>
                  </a:lnTo>
                  <a:lnTo>
                    <a:pt x="44" y="199"/>
                  </a:lnTo>
                  <a:lnTo>
                    <a:pt x="44" y="199"/>
                  </a:lnTo>
                  <a:lnTo>
                    <a:pt x="46" y="198"/>
                  </a:lnTo>
                  <a:lnTo>
                    <a:pt x="48" y="194"/>
                  </a:lnTo>
                  <a:lnTo>
                    <a:pt x="49" y="194"/>
                  </a:lnTo>
                  <a:lnTo>
                    <a:pt x="51" y="192"/>
                  </a:lnTo>
                  <a:lnTo>
                    <a:pt x="211" y="192"/>
                  </a:lnTo>
                  <a:lnTo>
                    <a:pt x="211" y="192"/>
                  </a:lnTo>
                  <a:lnTo>
                    <a:pt x="214" y="194"/>
                  </a:lnTo>
                  <a:lnTo>
                    <a:pt x="216" y="194"/>
                  </a:lnTo>
                  <a:lnTo>
                    <a:pt x="218" y="198"/>
                  </a:lnTo>
                  <a:lnTo>
                    <a:pt x="218" y="199"/>
                  </a:lnTo>
                  <a:lnTo>
                    <a:pt x="218" y="199"/>
                  </a:lnTo>
                  <a:close/>
                  <a:moveTo>
                    <a:pt x="218" y="247"/>
                  </a:moveTo>
                  <a:lnTo>
                    <a:pt x="218" y="247"/>
                  </a:lnTo>
                  <a:lnTo>
                    <a:pt x="218" y="248"/>
                  </a:lnTo>
                  <a:lnTo>
                    <a:pt x="216" y="252"/>
                  </a:lnTo>
                  <a:lnTo>
                    <a:pt x="214" y="252"/>
                  </a:lnTo>
                  <a:lnTo>
                    <a:pt x="211" y="254"/>
                  </a:lnTo>
                  <a:lnTo>
                    <a:pt x="51" y="254"/>
                  </a:lnTo>
                  <a:lnTo>
                    <a:pt x="51" y="254"/>
                  </a:lnTo>
                  <a:lnTo>
                    <a:pt x="49" y="252"/>
                  </a:lnTo>
                  <a:lnTo>
                    <a:pt x="48" y="252"/>
                  </a:lnTo>
                  <a:lnTo>
                    <a:pt x="46" y="248"/>
                  </a:lnTo>
                  <a:lnTo>
                    <a:pt x="44" y="247"/>
                  </a:lnTo>
                  <a:lnTo>
                    <a:pt x="44" y="247"/>
                  </a:lnTo>
                  <a:lnTo>
                    <a:pt x="46" y="243"/>
                  </a:lnTo>
                  <a:lnTo>
                    <a:pt x="48" y="241"/>
                  </a:lnTo>
                  <a:lnTo>
                    <a:pt x="49" y="239"/>
                  </a:lnTo>
                  <a:lnTo>
                    <a:pt x="51" y="239"/>
                  </a:lnTo>
                  <a:lnTo>
                    <a:pt x="211" y="239"/>
                  </a:lnTo>
                  <a:lnTo>
                    <a:pt x="211" y="239"/>
                  </a:lnTo>
                  <a:lnTo>
                    <a:pt x="214" y="239"/>
                  </a:lnTo>
                  <a:lnTo>
                    <a:pt x="216" y="241"/>
                  </a:lnTo>
                  <a:lnTo>
                    <a:pt x="218" y="243"/>
                  </a:lnTo>
                  <a:lnTo>
                    <a:pt x="218" y="247"/>
                  </a:lnTo>
                  <a:lnTo>
                    <a:pt x="218" y="247"/>
                  </a:lnTo>
                  <a:close/>
                </a:path>
              </a:pathLst>
            </a:custGeom>
            <a:solidFill>
              <a:schemeClr val="tx2">
                <a:lumMod val="95000"/>
                <a:lumOff val="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6D2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31015" y="3036002"/>
            <a:ext cx="1395882" cy="947410"/>
            <a:chOff x="331015" y="2593345"/>
            <a:chExt cx="1395882" cy="947410"/>
          </a:xfrm>
        </p:grpSpPr>
        <p:grpSp>
          <p:nvGrpSpPr>
            <p:cNvPr id="160" name="Group 159"/>
            <p:cNvGrpSpPr/>
            <p:nvPr/>
          </p:nvGrpSpPr>
          <p:grpSpPr>
            <a:xfrm>
              <a:off x="331015" y="2593345"/>
              <a:ext cx="1395882" cy="947410"/>
              <a:chOff x="356719" y="1329280"/>
              <a:chExt cx="1395882" cy="947410"/>
            </a:xfrm>
          </p:grpSpPr>
          <p:sp>
            <p:nvSpPr>
              <p:cNvPr id="161" name="Oval 160"/>
              <p:cNvSpPr/>
              <p:nvPr/>
            </p:nvSpPr>
            <p:spPr>
              <a:xfrm>
                <a:off x="762000" y="1329280"/>
                <a:ext cx="685800" cy="685800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" name="TextBox 161"/>
              <p:cNvSpPr txBox="1"/>
              <p:nvPr/>
            </p:nvSpPr>
            <p:spPr>
              <a:xfrm>
                <a:off x="356719" y="2015080"/>
                <a:ext cx="139588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8FD1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Teaching</a:t>
                </a:r>
              </a:p>
            </p:txBody>
          </p:sp>
        </p:grpSp>
        <p:grpSp>
          <p:nvGrpSpPr>
            <p:cNvPr id="204" name="Group 74"/>
            <p:cNvGrpSpPr/>
            <p:nvPr/>
          </p:nvGrpSpPr>
          <p:grpSpPr>
            <a:xfrm>
              <a:off x="985685" y="2776667"/>
              <a:ext cx="187022" cy="337990"/>
              <a:chOff x="3386647" y="802411"/>
              <a:chExt cx="172336" cy="311450"/>
            </a:xfrm>
            <a:solidFill>
              <a:schemeClr val="tx1"/>
            </a:solidFill>
          </p:grpSpPr>
          <p:sp>
            <p:nvSpPr>
              <p:cNvPr id="205" name="Freeform 71"/>
              <p:cNvSpPr>
                <a:spLocks/>
              </p:cNvSpPr>
              <p:nvPr/>
            </p:nvSpPr>
            <p:spPr bwMode="auto">
              <a:xfrm>
                <a:off x="3459319" y="802411"/>
                <a:ext cx="51909" cy="51909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5" y="0"/>
                  </a:cxn>
                  <a:cxn ang="0">
                    <a:pos x="34" y="2"/>
                  </a:cxn>
                  <a:cxn ang="0">
                    <a:pos x="43" y="7"/>
                  </a:cxn>
                  <a:cxn ang="0">
                    <a:pos x="49" y="16"/>
                  </a:cxn>
                  <a:cxn ang="0">
                    <a:pos x="50" y="25"/>
                  </a:cxn>
                  <a:cxn ang="0">
                    <a:pos x="50" y="25"/>
                  </a:cxn>
                  <a:cxn ang="0">
                    <a:pos x="49" y="36"/>
                  </a:cxn>
                  <a:cxn ang="0">
                    <a:pos x="43" y="43"/>
                  </a:cxn>
                  <a:cxn ang="0">
                    <a:pos x="34" y="49"/>
                  </a:cxn>
                  <a:cxn ang="0">
                    <a:pos x="25" y="51"/>
                  </a:cxn>
                  <a:cxn ang="0">
                    <a:pos x="25" y="51"/>
                  </a:cxn>
                  <a:cxn ang="0">
                    <a:pos x="16" y="49"/>
                  </a:cxn>
                  <a:cxn ang="0">
                    <a:pos x="7" y="43"/>
                  </a:cxn>
                  <a:cxn ang="0">
                    <a:pos x="1" y="36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1" y="16"/>
                  </a:cxn>
                  <a:cxn ang="0">
                    <a:pos x="7" y="7"/>
                  </a:cxn>
                  <a:cxn ang="0">
                    <a:pos x="16" y="2"/>
                  </a:cxn>
                  <a:cxn ang="0">
                    <a:pos x="25" y="0"/>
                  </a:cxn>
                  <a:cxn ang="0">
                    <a:pos x="25" y="0"/>
                  </a:cxn>
                </a:cxnLst>
                <a:rect l="0" t="0" r="r" b="b"/>
                <a:pathLst>
                  <a:path w="50" h="51">
                    <a:moveTo>
                      <a:pt x="25" y="0"/>
                    </a:moveTo>
                    <a:lnTo>
                      <a:pt x="25" y="0"/>
                    </a:lnTo>
                    <a:lnTo>
                      <a:pt x="34" y="2"/>
                    </a:lnTo>
                    <a:lnTo>
                      <a:pt x="43" y="7"/>
                    </a:lnTo>
                    <a:lnTo>
                      <a:pt x="49" y="16"/>
                    </a:lnTo>
                    <a:lnTo>
                      <a:pt x="50" y="25"/>
                    </a:lnTo>
                    <a:lnTo>
                      <a:pt x="50" y="25"/>
                    </a:lnTo>
                    <a:lnTo>
                      <a:pt x="49" y="36"/>
                    </a:lnTo>
                    <a:lnTo>
                      <a:pt x="43" y="43"/>
                    </a:lnTo>
                    <a:lnTo>
                      <a:pt x="34" y="49"/>
                    </a:lnTo>
                    <a:lnTo>
                      <a:pt x="25" y="51"/>
                    </a:lnTo>
                    <a:lnTo>
                      <a:pt x="25" y="51"/>
                    </a:lnTo>
                    <a:lnTo>
                      <a:pt x="16" y="49"/>
                    </a:lnTo>
                    <a:lnTo>
                      <a:pt x="7" y="43"/>
                    </a:lnTo>
                    <a:lnTo>
                      <a:pt x="1" y="36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1" y="16"/>
                    </a:lnTo>
                    <a:lnTo>
                      <a:pt x="7" y="7"/>
                    </a:lnTo>
                    <a:lnTo>
                      <a:pt x="16" y="2"/>
                    </a:lnTo>
                    <a:lnTo>
                      <a:pt x="25" y="0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16D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Freeform 72"/>
              <p:cNvSpPr>
                <a:spLocks noEditPoints="1"/>
              </p:cNvSpPr>
              <p:nvPr/>
            </p:nvSpPr>
            <p:spPr bwMode="auto">
              <a:xfrm>
                <a:off x="3386647" y="802411"/>
                <a:ext cx="172336" cy="311450"/>
              </a:xfrm>
              <a:custGeom>
                <a:avLst/>
                <a:gdLst/>
                <a:ahLst/>
                <a:cxnLst>
                  <a:cxn ang="0">
                    <a:pos x="158" y="94"/>
                  </a:cxn>
                  <a:cxn ang="0">
                    <a:pos x="141" y="69"/>
                  </a:cxn>
                  <a:cxn ang="0">
                    <a:pos x="134" y="63"/>
                  </a:cxn>
                  <a:cxn ang="0">
                    <a:pos x="130" y="60"/>
                  </a:cxn>
                  <a:cxn ang="0">
                    <a:pos x="123" y="58"/>
                  </a:cxn>
                  <a:cxn ang="0">
                    <a:pos x="100" y="54"/>
                  </a:cxn>
                  <a:cxn ang="0">
                    <a:pos x="67" y="58"/>
                  </a:cxn>
                  <a:cxn ang="0">
                    <a:pos x="63" y="58"/>
                  </a:cxn>
                  <a:cxn ang="0">
                    <a:pos x="61" y="58"/>
                  </a:cxn>
                  <a:cxn ang="0">
                    <a:pos x="61" y="58"/>
                  </a:cxn>
                  <a:cxn ang="0">
                    <a:pos x="34" y="56"/>
                  </a:cxn>
                  <a:cxn ang="0">
                    <a:pos x="27" y="40"/>
                  </a:cxn>
                  <a:cxn ang="0">
                    <a:pos x="23" y="23"/>
                  </a:cxn>
                  <a:cxn ang="0">
                    <a:pos x="20" y="2"/>
                  </a:cxn>
                  <a:cxn ang="0">
                    <a:pos x="14" y="0"/>
                  </a:cxn>
                  <a:cxn ang="0">
                    <a:pos x="12" y="2"/>
                  </a:cxn>
                  <a:cxn ang="0">
                    <a:pos x="14" y="14"/>
                  </a:cxn>
                  <a:cxn ang="0">
                    <a:pos x="9" y="14"/>
                  </a:cxn>
                  <a:cxn ang="0">
                    <a:pos x="2" y="22"/>
                  </a:cxn>
                  <a:cxn ang="0">
                    <a:pos x="0" y="29"/>
                  </a:cxn>
                  <a:cxn ang="0">
                    <a:pos x="11" y="60"/>
                  </a:cxn>
                  <a:cxn ang="0">
                    <a:pos x="14" y="70"/>
                  </a:cxn>
                  <a:cxn ang="0">
                    <a:pos x="22" y="76"/>
                  </a:cxn>
                  <a:cxn ang="0">
                    <a:pos x="40" y="81"/>
                  </a:cxn>
                  <a:cxn ang="0">
                    <a:pos x="60" y="83"/>
                  </a:cxn>
                  <a:cxn ang="0">
                    <a:pos x="60" y="92"/>
                  </a:cxn>
                  <a:cxn ang="0">
                    <a:pos x="60" y="286"/>
                  </a:cxn>
                  <a:cxn ang="0">
                    <a:pos x="61" y="292"/>
                  </a:cxn>
                  <a:cxn ang="0">
                    <a:pos x="69" y="299"/>
                  </a:cxn>
                  <a:cxn ang="0">
                    <a:pos x="74" y="301"/>
                  </a:cxn>
                  <a:cxn ang="0">
                    <a:pos x="85" y="295"/>
                  </a:cxn>
                  <a:cxn ang="0">
                    <a:pos x="89" y="286"/>
                  </a:cxn>
                  <a:cxn ang="0">
                    <a:pos x="89" y="185"/>
                  </a:cxn>
                  <a:cxn ang="0">
                    <a:pos x="90" y="179"/>
                  </a:cxn>
                  <a:cxn ang="0">
                    <a:pos x="94" y="179"/>
                  </a:cxn>
                  <a:cxn ang="0">
                    <a:pos x="100" y="181"/>
                  </a:cxn>
                  <a:cxn ang="0">
                    <a:pos x="100" y="286"/>
                  </a:cxn>
                  <a:cxn ang="0">
                    <a:pos x="101" y="292"/>
                  </a:cxn>
                  <a:cxn ang="0">
                    <a:pos x="109" y="299"/>
                  </a:cxn>
                  <a:cxn ang="0">
                    <a:pos x="114" y="301"/>
                  </a:cxn>
                  <a:cxn ang="0">
                    <a:pos x="125" y="295"/>
                  </a:cxn>
                  <a:cxn ang="0">
                    <a:pos x="129" y="286"/>
                  </a:cxn>
                  <a:cxn ang="0">
                    <a:pos x="129" y="174"/>
                  </a:cxn>
                  <a:cxn ang="0">
                    <a:pos x="136" y="167"/>
                  </a:cxn>
                  <a:cxn ang="0">
                    <a:pos x="150" y="152"/>
                  </a:cxn>
                  <a:cxn ang="0">
                    <a:pos x="156" y="143"/>
                  </a:cxn>
                  <a:cxn ang="0">
                    <a:pos x="163" y="125"/>
                  </a:cxn>
                  <a:cxn ang="0">
                    <a:pos x="165" y="119"/>
                  </a:cxn>
                  <a:cxn ang="0">
                    <a:pos x="161" y="107"/>
                  </a:cxn>
                  <a:cxn ang="0">
                    <a:pos x="158" y="94"/>
                  </a:cxn>
                  <a:cxn ang="0">
                    <a:pos x="139" y="119"/>
                  </a:cxn>
                  <a:cxn ang="0">
                    <a:pos x="134" y="130"/>
                  </a:cxn>
                  <a:cxn ang="0">
                    <a:pos x="129" y="92"/>
                  </a:cxn>
                  <a:cxn ang="0">
                    <a:pos x="136" y="105"/>
                  </a:cxn>
                  <a:cxn ang="0">
                    <a:pos x="141" y="118"/>
                  </a:cxn>
                  <a:cxn ang="0">
                    <a:pos x="139" y="119"/>
                  </a:cxn>
                  <a:cxn ang="0">
                    <a:pos x="141" y="118"/>
                  </a:cxn>
                </a:cxnLst>
                <a:rect l="0" t="0" r="r" b="b"/>
                <a:pathLst>
                  <a:path w="165" h="301">
                    <a:moveTo>
                      <a:pt x="158" y="94"/>
                    </a:moveTo>
                    <a:lnTo>
                      <a:pt x="158" y="94"/>
                    </a:lnTo>
                    <a:lnTo>
                      <a:pt x="147" y="78"/>
                    </a:lnTo>
                    <a:lnTo>
                      <a:pt x="141" y="69"/>
                    </a:lnTo>
                    <a:lnTo>
                      <a:pt x="134" y="63"/>
                    </a:lnTo>
                    <a:lnTo>
                      <a:pt x="134" y="63"/>
                    </a:lnTo>
                    <a:lnTo>
                      <a:pt x="130" y="61"/>
                    </a:lnTo>
                    <a:lnTo>
                      <a:pt x="130" y="60"/>
                    </a:lnTo>
                    <a:lnTo>
                      <a:pt x="130" y="60"/>
                    </a:lnTo>
                    <a:lnTo>
                      <a:pt x="123" y="58"/>
                    </a:lnTo>
                    <a:lnTo>
                      <a:pt x="116" y="56"/>
                    </a:lnTo>
                    <a:lnTo>
                      <a:pt x="100" y="54"/>
                    </a:lnTo>
                    <a:lnTo>
                      <a:pt x="81" y="56"/>
                    </a:lnTo>
                    <a:lnTo>
                      <a:pt x="67" y="58"/>
                    </a:lnTo>
                    <a:lnTo>
                      <a:pt x="67" y="58"/>
                    </a:lnTo>
                    <a:lnTo>
                      <a:pt x="63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47" y="58"/>
                    </a:lnTo>
                    <a:lnTo>
                      <a:pt x="34" y="56"/>
                    </a:lnTo>
                    <a:lnTo>
                      <a:pt x="34" y="56"/>
                    </a:lnTo>
                    <a:lnTo>
                      <a:pt x="27" y="40"/>
                    </a:lnTo>
                    <a:lnTo>
                      <a:pt x="23" y="25"/>
                    </a:lnTo>
                    <a:lnTo>
                      <a:pt x="23" y="23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9" y="14"/>
                    </a:lnTo>
                    <a:lnTo>
                      <a:pt x="3" y="18"/>
                    </a:lnTo>
                    <a:lnTo>
                      <a:pt x="2" y="22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" y="45"/>
                    </a:lnTo>
                    <a:lnTo>
                      <a:pt x="11" y="60"/>
                    </a:lnTo>
                    <a:lnTo>
                      <a:pt x="11" y="60"/>
                    </a:lnTo>
                    <a:lnTo>
                      <a:pt x="14" y="70"/>
                    </a:lnTo>
                    <a:lnTo>
                      <a:pt x="16" y="74"/>
                    </a:lnTo>
                    <a:lnTo>
                      <a:pt x="22" y="76"/>
                    </a:lnTo>
                    <a:lnTo>
                      <a:pt x="22" y="76"/>
                    </a:lnTo>
                    <a:lnTo>
                      <a:pt x="40" y="81"/>
                    </a:lnTo>
                    <a:lnTo>
                      <a:pt x="49" y="83"/>
                    </a:lnTo>
                    <a:lnTo>
                      <a:pt x="60" y="83"/>
                    </a:lnTo>
                    <a:lnTo>
                      <a:pt x="60" y="92"/>
                    </a:lnTo>
                    <a:lnTo>
                      <a:pt x="60" y="92"/>
                    </a:lnTo>
                    <a:lnTo>
                      <a:pt x="60" y="181"/>
                    </a:lnTo>
                    <a:lnTo>
                      <a:pt x="60" y="286"/>
                    </a:lnTo>
                    <a:lnTo>
                      <a:pt x="60" y="286"/>
                    </a:lnTo>
                    <a:lnTo>
                      <a:pt x="61" y="292"/>
                    </a:lnTo>
                    <a:lnTo>
                      <a:pt x="63" y="295"/>
                    </a:lnTo>
                    <a:lnTo>
                      <a:pt x="69" y="299"/>
                    </a:lnTo>
                    <a:lnTo>
                      <a:pt x="74" y="301"/>
                    </a:lnTo>
                    <a:lnTo>
                      <a:pt x="74" y="301"/>
                    </a:lnTo>
                    <a:lnTo>
                      <a:pt x="80" y="299"/>
                    </a:lnTo>
                    <a:lnTo>
                      <a:pt x="85" y="295"/>
                    </a:lnTo>
                    <a:lnTo>
                      <a:pt x="89" y="292"/>
                    </a:lnTo>
                    <a:lnTo>
                      <a:pt x="89" y="286"/>
                    </a:lnTo>
                    <a:lnTo>
                      <a:pt x="89" y="185"/>
                    </a:lnTo>
                    <a:lnTo>
                      <a:pt x="89" y="185"/>
                    </a:lnTo>
                    <a:lnTo>
                      <a:pt x="90" y="181"/>
                    </a:lnTo>
                    <a:lnTo>
                      <a:pt x="90" y="179"/>
                    </a:lnTo>
                    <a:lnTo>
                      <a:pt x="94" y="179"/>
                    </a:lnTo>
                    <a:lnTo>
                      <a:pt x="94" y="179"/>
                    </a:lnTo>
                    <a:lnTo>
                      <a:pt x="98" y="179"/>
                    </a:lnTo>
                    <a:lnTo>
                      <a:pt x="100" y="181"/>
                    </a:lnTo>
                    <a:lnTo>
                      <a:pt x="100" y="185"/>
                    </a:lnTo>
                    <a:lnTo>
                      <a:pt x="100" y="286"/>
                    </a:lnTo>
                    <a:lnTo>
                      <a:pt x="100" y="286"/>
                    </a:lnTo>
                    <a:lnTo>
                      <a:pt x="101" y="292"/>
                    </a:lnTo>
                    <a:lnTo>
                      <a:pt x="103" y="295"/>
                    </a:lnTo>
                    <a:lnTo>
                      <a:pt x="109" y="299"/>
                    </a:lnTo>
                    <a:lnTo>
                      <a:pt x="114" y="301"/>
                    </a:lnTo>
                    <a:lnTo>
                      <a:pt x="114" y="301"/>
                    </a:lnTo>
                    <a:lnTo>
                      <a:pt x="119" y="299"/>
                    </a:lnTo>
                    <a:lnTo>
                      <a:pt x="125" y="295"/>
                    </a:lnTo>
                    <a:lnTo>
                      <a:pt x="127" y="292"/>
                    </a:lnTo>
                    <a:lnTo>
                      <a:pt x="129" y="286"/>
                    </a:lnTo>
                    <a:lnTo>
                      <a:pt x="129" y="188"/>
                    </a:lnTo>
                    <a:lnTo>
                      <a:pt x="129" y="174"/>
                    </a:lnTo>
                    <a:lnTo>
                      <a:pt x="129" y="174"/>
                    </a:lnTo>
                    <a:lnTo>
                      <a:pt x="136" y="167"/>
                    </a:lnTo>
                    <a:lnTo>
                      <a:pt x="143" y="159"/>
                    </a:lnTo>
                    <a:lnTo>
                      <a:pt x="150" y="152"/>
                    </a:lnTo>
                    <a:lnTo>
                      <a:pt x="156" y="143"/>
                    </a:lnTo>
                    <a:lnTo>
                      <a:pt x="156" y="143"/>
                    </a:lnTo>
                    <a:lnTo>
                      <a:pt x="161" y="130"/>
                    </a:lnTo>
                    <a:lnTo>
                      <a:pt x="163" y="125"/>
                    </a:lnTo>
                    <a:lnTo>
                      <a:pt x="165" y="119"/>
                    </a:lnTo>
                    <a:lnTo>
                      <a:pt x="165" y="119"/>
                    </a:lnTo>
                    <a:lnTo>
                      <a:pt x="165" y="112"/>
                    </a:lnTo>
                    <a:lnTo>
                      <a:pt x="161" y="107"/>
                    </a:lnTo>
                    <a:lnTo>
                      <a:pt x="158" y="94"/>
                    </a:lnTo>
                    <a:lnTo>
                      <a:pt x="158" y="94"/>
                    </a:lnTo>
                    <a:close/>
                    <a:moveTo>
                      <a:pt x="139" y="119"/>
                    </a:moveTo>
                    <a:lnTo>
                      <a:pt x="139" y="119"/>
                    </a:lnTo>
                    <a:lnTo>
                      <a:pt x="134" y="130"/>
                    </a:lnTo>
                    <a:lnTo>
                      <a:pt x="134" y="130"/>
                    </a:lnTo>
                    <a:lnTo>
                      <a:pt x="129" y="141"/>
                    </a:lnTo>
                    <a:lnTo>
                      <a:pt x="129" y="92"/>
                    </a:lnTo>
                    <a:lnTo>
                      <a:pt x="129" y="92"/>
                    </a:lnTo>
                    <a:lnTo>
                      <a:pt x="136" y="105"/>
                    </a:lnTo>
                    <a:lnTo>
                      <a:pt x="141" y="118"/>
                    </a:lnTo>
                    <a:lnTo>
                      <a:pt x="141" y="118"/>
                    </a:lnTo>
                    <a:lnTo>
                      <a:pt x="139" y="119"/>
                    </a:lnTo>
                    <a:lnTo>
                      <a:pt x="139" y="119"/>
                    </a:lnTo>
                    <a:close/>
                    <a:moveTo>
                      <a:pt x="141" y="118"/>
                    </a:moveTo>
                    <a:lnTo>
                      <a:pt x="141" y="11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16D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Freeform 73"/>
              <p:cNvSpPr>
                <a:spLocks/>
              </p:cNvSpPr>
              <p:nvPr/>
            </p:nvSpPr>
            <p:spPr bwMode="auto">
              <a:xfrm>
                <a:off x="3386647" y="802411"/>
                <a:ext cx="172336" cy="311450"/>
              </a:xfrm>
              <a:custGeom>
                <a:avLst/>
                <a:gdLst/>
                <a:ahLst/>
                <a:cxnLst>
                  <a:cxn ang="0">
                    <a:pos x="158" y="94"/>
                  </a:cxn>
                  <a:cxn ang="0">
                    <a:pos x="141" y="69"/>
                  </a:cxn>
                  <a:cxn ang="0">
                    <a:pos x="134" y="63"/>
                  </a:cxn>
                  <a:cxn ang="0">
                    <a:pos x="130" y="60"/>
                  </a:cxn>
                  <a:cxn ang="0">
                    <a:pos x="123" y="58"/>
                  </a:cxn>
                  <a:cxn ang="0">
                    <a:pos x="100" y="54"/>
                  </a:cxn>
                  <a:cxn ang="0">
                    <a:pos x="67" y="58"/>
                  </a:cxn>
                  <a:cxn ang="0">
                    <a:pos x="63" y="58"/>
                  </a:cxn>
                  <a:cxn ang="0">
                    <a:pos x="61" y="58"/>
                  </a:cxn>
                  <a:cxn ang="0">
                    <a:pos x="61" y="58"/>
                  </a:cxn>
                  <a:cxn ang="0">
                    <a:pos x="34" y="56"/>
                  </a:cxn>
                  <a:cxn ang="0">
                    <a:pos x="27" y="40"/>
                  </a:cxn>
                  <a:cxn ang="0">
                    <a:pos x="23" y="23"/>
                  </a:cxn>
                  <a:cxn ang="0">
                    <a:pos x="20" y="2"/>
                  </a:cxn>
                  <a:cxn ang="0">
                    <a:pos x="14" y="0"/>
                  </a:cxn>
                  <a:cxn ang="0">
                    <a:pos x="12" y="2"/>
                  </a:cxn>
                  <a:cxn ang="0">
                    <a:pos x="14" y="14"/>
                  </a:cxn>
                  <a:cxn ang="0">
                    <a:pos x="9" y="14"/>
                  </a:cxn>
                  <a:cxn ang="0">
                    <a:pos x="2" y="22"/>
                  </a:cxn>
                  <a:cxn ang="0">
                    <a:pos x="0" y="29"/>
                  </a:cxn>
                  <a:cxn ang="0">
                    <a:pos x="11" y="60"/>
                  </a:cxn>
                  <a:cxn ang="0">
                    <a:pos x="14" y="70"/>
                  </a:cxn>
                  <a:cxn ang="0">
                    <a:pos x="22" y="76"/>
                  </a:cxn>
                  <a:cxn ang="0">
                    <a:pos x="40" y="81"/>
                  </a:cxn>
                  <a:cxn ang="0">
                    <a:pos x="60" y="83"/>
                  </a:cxn>
                  <a:cxn ang="0">
                    <a:pos x="60" y="92"/>
                  </a:cxn>
                  <a:cxn ang="0">
                    <a:pos x="60" y="286"/>
                  </a:cxn>
                  <a:cxn ang="0">
                    <a:pos x="61" y="292"/>
                  </a:cxn>
                  <a:cxn ang="0">
                    <a:pos x="69" y="299"/>
                  </a:cxn>
                  <a:cxn ang="0">
                    <a:pos x="74" y="301"/>
                  </a:cxn>
                  <a:cxn ang="0">
                    <a:pos x="85" y="295"/>
                  </a:cxn>
                  <a:cxn ang="0">
                    <a:pos x="89" y="286"/>
                  </a:cxn>
                  <a:cxn ang="0">
                    <a:pos x="89" y="185"/>
                  </a:cxn>
                  <a:cxn ang="0">
                    <a:pos x="90" y="179"/>
                  </a:cxn>
                  <a:cxn ang="0">
                    <a:pos x="94" y="179"/>
                  </a:cxn>
                  <a:cxn ang="0">
                    <a:pos x="100" y="181"/>
                  </a:cxn>
                  <a:cxn ang="0">
                    <a:pos x="100" y="286"/>
                  </a:cxn>
                  <a:cxn ang="0">
                    <a:pos x="101" y="292"/>
                  </a:cxn>
                  <a:cxn ang="0">
                    <a:pos x="109" y="299"/>
                  </a:cxn>
                  <a:cxn ang="0">
                    <a:pos x="114" y="301"/>
                  </a:cxn>
                  <a:cxn ang="0">
                    <a:pos x="125" y="295"/>
                  </a:cxn>
                  <a:cxn ang="0">
                    <a:pos x="129" y="286"/>
                  </a:cxn>
                  <a:cxn ang="0">
                    <a:pos x="129" y="174"/>
                  </a:cxn>
                  <a:cxn ang="0">
                    <a:pos x="136" y="167"/>
                  </a:cxn>
                  <a:cxn ang="0">
                    <a:pos x="150" y="152"/>
                  </a:cxn>
                  <a:cxn ang="0">
                    <a:pos x="156" y="143"/>
                  </a:cxn>
                  <a:cxn ang="0">
                    <a:pos x="163" y="125"/>
                  </a:cxn>
                  <a:cxn ang="0">
                    <a:pos x="165" y="119"/>
                  </a:cxn>
                  <a:cxn ang="0">
                    <a:pos x="161" y="107"/>
                  </a:cxn>
                  <a:cxn ang="0">
                    <a:pos x="158" y="94"/>
                  </a:cxn>
                </a:cxnLst>
                <a:rect l="0" t="0" r="r" b="b"/>
                <a:pathLst>
                  <a:path w="165" h="301">
                    <a:moveTo>
                      <a:pt x="158" y="94"/>
                    </a:moveTo>
                    <a:lnTo>
                      <a:pt x="158" y="94"/>
                    </a:lnTo>
                    <a:lnTo>
                      <a:pt x="147" y="78"/>
                    </a:lnTo>
                    <a:lnTo>
                      <a:pt x="141" y="69"/>
                    </a:lnTo>
                    <a:lnTo>
                      <a:pt x="134" y="63"/>
                    </a:lnTo>
                    <a:lnTo>
                      <a:pt x="134" y="63"/>
                    </a:lnTo>
                    <a:lnTo>
                      <a:pt x="130" y="61"/>
                    </a:lnTo>
                    <a:lnTo>
                      <a:pt x="130" y="60"/>
                    </a:lnTo>
                    <a:lnTo>
                      <a:pt x="130" y="60"/>
                    </a:lnTo>
                    <a:lnTo>
                      <a:pt x="123" y="58"/>
                    </a:lnTo>
                    <a:lnTo>
                      <a:pt x="116" y="56"/>
                    </a:lnTo>
                    <a:lnTo>
                      <a:pt x="100" y="54"/>
                    </a:lnTo>
                    <a:lnTo>
                      <a:pt x="81" y="56"/>
                    </a:lnTo>
                    <a:lnTo>
                      <a:pt x="67" y="58"/>
                    </a:lnTo>
                    <a:lnTo>
                      <a:pt x="67" y="58"/>
                    </a:lnTo>
                    <a:lnTo>
                      <a:pt x="63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47" y="58"/>
                    </a:lnTo>
                    <a:lnTo>
                      <a:pt x="34" y="56"/>
                    </a:lnTo>
                    <a:lnTo>
                      <a:pt x="34" y="56"/>
                    </a:lnTo>
                    <a:lnTo>
                      <a:pt x="27" y="40"/>
                    </a:lnTo>
                    <a:lnTo>
                      <a:pt x="23" y="25"/>
                    </a:lnTo>
                    <a:lnTo>
                      <a:pt x="23" y="23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9" y="14"/>
                    </a:lnTo>
                    <a:lnTo>
                      <a:pt x="3" y="18"/>
                    </a:lnTo>
                    <a:lnTo>
                      <a:pt x="2" y="22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" y="45"/>
                    </a:lnTo>
                    <a:lnTo>
                      <a:pt x="11" y="60"/>
                    </a:lnTo>
                    <a:lnTo>
                      <a:pt x="11" y="60"/>
                    </a:lnTo>
                    <a:lnTo>
                      <a:pt x="14" y="70"/>
                    </a:lnTo>
                    <a:lnTo>
                      <a:pt x="16" y="74"/>
                    </a:lnTo>
                    <a:lnTo>
                      <a:pt x="22" y="76"/>
                    </a:lnTo>
                    <a:lnTo>
                      <a:pt x="22" y="76"/>
                    </a:lnTo>
                    <a:lnTo>
                      <a:pt x="40" y="81"/>
                    </a:lnTo>
                    <a:lnTo>
                      <a:pt x="49" y="83"/>
                    </a:lnTo>
                    <a:lnTo>
                      <a:pt x="60" y="83"/>
                    </a:lnTo>
                    <a:lnTo>
                      <a:pt x="60" y="92"/>
                    </a:lnTo>
                    <a:lnTo>
                      <a:pt x="60" y="92"/>
                    </a:lnTo>
                    <a:lnTo>
                      <a:pt x="60" y="181"/>
                    </a:lnTo>
                    <a:lnTo>
                      <a:pt x="60" y="286"/>
                    </a:lnTo>
                    <a:lnTo>
                      <a:pt x="60" y="286"/>
                    </a:lnTo>
                    <a:lnTo>
                      <a:pt x="61" y="292"/>
                    </a:lnTo>
                    <a:lnTo>
                      <a:pt x="63" y="295"/>
                    </a:lnTo>
                    <a:lnTo>
                      <a:pt x="69" y="299"/>
                    </a:lnTo>
                    <a:lnTo>
                      <a:pt x="74" y="301"/>
                    </a:lnTo>
                    <a:lnTo>
                      <a:pt x="74" y="301"/>
                    </a:lnTo>
                    <a:lnTo>
                      <a:pt x="80" y="299"/>
                    </a:lnTo>
                    <a:lnTo>
                      <a:pt x="85" y="295"/>
                    </a:lnTo>
                    <a:lnTo>
                      <a:pt x="89" y="292"/>
                    </a:lnTo>
                    <a:lnTo>
                      <a:pt x="89" y="286"/>
                    </a:lnTo>
                    <a:lnTo>
                      <a:pt x="89" y="185"/>
                    </a:lnTo>
                    <a:lnTo>
                      <a:pt x="89" y="185"/>
                    </a:lnTo>
                    <a:lnTo>
                      <a:pt x="90" y="181"/>
                    </a:lnTo>
                    <a:lnTo>
                      <a:pt x="90" y="179"/>
                    </a:lnTo>
                    <a:lnTo>
                      <a:pt x="94" y="179"/>
                    </a:lnTo>
                    <a:lnTo>
                      <a:pt x="94" y="179"/>
                    </a:lnTo>
                    <a:lnTo>
                      <a:pt x="98" y="179"/>
                    </a:lnTo>
                    <a:lnTo>
                      <a:pt x="100" y="181"/>
                    </a:lnTo>
                    <a:lnTo>
                      <a:pt x="100" y="185"/>
                    </a:lnTo>
                    <a:lnTo>
                      <a:pt x="100" y="286"/>
                    </a:lnTo>
                    <a:lnTo>
                      <a:pt x="100" y="286"/>
                    </a:lnTo>
                    <a:lnTo>
                      <a:pt x="101" y="292"/>
                    </a:lnTo>
                    <a:lnTo>
                      <a:pt x="103" y="295"/>
                    </a:lnTo>
                    <a:lnTo>
                      <a:pt x="109" y="299"/>
                    </a:lnTo>
                    <a:lnTo>
                      <a:pt x="114" y="301"/>
                    </a:lnTo>
                    <a:lnTo>
                      <a:pt x="114" y="301"/>
                    </a:lnTo>
                    <a:lnTo>
                      <a:pt x="119" y="299"/>
                    </a:lnTo>
                    <a:lnTo>
                      <a:pt x="125" y="295"/>
                    </a:lnTo>
                    <a:lnTo>
                      <a:pt x="127" y="292"/>
                    </a:lnTo>
                    <a:lnTo>
                      <a:pt x="129" y="286"/>
                    </a:lnTo>
                    <a:lnTo>
                      <a:pt x="129" y="188"/>
                    </a:lnTo>
                    <a:lnTo>
                      <a:pt x="129" y="174"/>
                    </a:lnTo>
                    <a:lnTo>
                      <a:pt x="129" y="174"/>
                    </a:lnTo>
                    <a:lnTo>
                      <a:pt x="136" y="167"/>
                    </a:lnTo>
                    <a:lnTo>
                      <a:pt x="143" y="159"/>
                    </a:lnTo>
                    <a:lnTo>
                      <a:pt x="150" y="152"/>
                    </a:lnTo>
                    <a:lnTo>
                      <a:pt x="156" y="143"/>
                    </a:lnTo>
                    <a:lnTo>
                      <a:pt x="156" y="143"/>
                    </a:lnTo>
                    <a:lnTo>
                      <a:pt x="161" y="130"/>
                    </a:lnTo>
                    <a:lnTo>
                      <a:pt x="163" y="125"/>
                    </a:lnTo>
                    <a:lnTo>
                      <a:pt x="165" y="119"/>
                    </a:lnTo>
                    <a:lnTo>
                      <a:pt x="165" y="119"/>
                    </a:lnTo>
                    <a:lnTo>
                      <a:pt x="165" y="112"/>
                    </a:lnTo>
                    <a:lnTo>
                      <a:pt x="161" y="107"/>
                    </a:lnTo>
                    <a:lnTo>
                      <a:pt x="158" y="94"/>
                    </a:lnTo>
                    <a:lnTo>
                      <a:pt x="158" y="94"/>
                    </a:lnTo>
                  </a:path>
                </a:pathLst>
              </a:custGeom>
              <a:solidFill>
                <a:schemeClr val="tx2">
                  <a:lumMod val="95000"/>
                  <a:lumOff val="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16D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Freeform 74"/>
              <p:cNvSpPr>
                <a:spLocks/>
              </p:cNvSpPr>
              <p:nvPr/>
            </p:nvSpPr>
            <p:spPr bwMode="auto">
              <a:xfrm>
                <a:off x="3521609" y="897922"/>
                <a:ext cx="12458" cy="51909"/>
              </a:xfrm>
              <a:custGeom>
                <a:avLst/>
                <a:gdLst/>
                <a:ahLst/>
                <a:cxnLst>
                  <a:cxn ang="0">
                    <a:pos x="10" y="27"/>
                  </a:cxn>
                  <a:cxn ang="0">
                    <a:pos x="10" y="27"/>
                  </a:cxn>
                  <a:cxn ang="0">
                    <a:pos x="5" y="38"/>
                  </a:cxn>
                  <a:cxn ang="0">
                    <a:pos x="5" y="38"/>
                  </a:cxn>
                  <a:cxn ang="0">
                    <a:pos x="0" y="4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12" y="26"/>
                  </a:cxn>
                  <a:cxn ang="0">
                    <a:pos x="12" y="26"/>
                  </a:cxn>
                  <a:cxn ang="0">
                    <a:pos x="10" y="27"/>
                  </a:cxn>
                  <a:cxn ang="0">
                    <a:pos x="10" y="27"/>
                  </a:cxn>
                </a:cxnLst>
                <a:rect l="0" t="0" r="r" b="b"/>
                <a:pathLst>
                  <a:path w="12" h="49">
                    <a:moveTo>
                      <a:pt x="10" y="27"/>
                    </a:moveTo>
                    <a:lnTo>
                      <a:pt x="10" y="27"/>
                    </a:lnTo>
                    <a:lnTo>
                      <a:pt x="5" y="38"/>
                    </a:lnTo>
                    <a:lnTo>
                      <a:pt x="5" y="38"/>
                    </a:lnTo>
                    <a:lnTo>
                      <a:pt x="0" y="4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0" y="27"/>
                    </a:lnTo>
                    <a:lnTo>
                      <a:pt x="10" y="27"/>
                    </a:ln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16D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Line 75"/>
              <p:cNvSpPr>
                <a:spLocks noChangeShapeType="1"/>
              </p:cNvSpPr>
              <p:nvPr/>
            </p:nvSpPr>
            <p:spPr bwMode="auto">
              <a:xfrm>
                <a:off x="3534067" y="924914"/>
                <a:ext cx="2077" cy="2077"/>
              </a:xfrm>
              <a:prstGeom prst="line">
                <a:avLst/>
              </a:pr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16D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2083752" y="3036002"/>
            <a:ext cx="1395882" cy="947410"/>
            <a:chOff x="2083752" y="2593345"/>
            <a:chExt cx="1395882" cy="947410"/>
          </a:xfrm>
        </p:grpSpPr>
        <p:grpSp>
          <p:nvGrpSpPr>
            <p:cNvPr id="169" name="Group 168"/>
            <p:cNvGrpSpPr/>
            <p:nvPr/>
          </p:nvGrpSpPr>
          <p:grpSpPr>
            <a:xfrm>
              <a:off x="2083752" y="2593345"/>
              <a:ext cx="1395882" cy="947410"/>
              <a:chOff x="356719" y="1329280"/>
              <a:chExt cx="1395882" cy="947410"/>
            </a:xfrm>
          </p:grpSpPr>
          <p:sp>
            <p:nvSpPr>
              <p:cNvPr id="170" name="Oval 169"/>
              <p:cNvSpPr/>
              <p:nvPr/>
            </p:nvSpPr>
            <p:spPr>
              <a:xfrm>
                <a:off x="762000" y="1329280"/>
                <a:ext cx="685800" cy="685800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1" name="TextBox 170"/>
              <p:cNvSpPr txBox="1"/>
              <p:nvPr/>
            </p:nvSpPr>
            <p:spPr>
              <a:xfrm>
                <a:off x="356719" y="2015080"/>
                <a:ext cx="139588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8FD1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Cyber Security</a:t>
                </a:r>
              </a:p>
            </p:txBody>
          </p:sp>
        </p:grpSp>
        <p:sp>
          <p:nvSpPr>
            <p:cNvPr id="214" name="Freeform 80"/>
            <p:cNvSpPr>
              <a:spLocks noEditPoints="1"/>
            </p:cNvSpPr>
            <p:nvPr/>
          </p:nvSpPr>
          <p:spPr bwMode="auto">
            <a:xfrm>
              <a:off x="2631166" y="2779460"/>
              <a:ext cx="394776" cy="296836"/>
            </a:xfrm>
            <a:custGeom>
              <a:avLst/>
              <a:gdLst>
                <a:gd name="T0" fmla="*/ 409426 w 256"/>
                <a:gd name="T1" fmla="*/ 171029 h 192"/>
                <a:gd name="T2" fmla="*/ 409426 w 256"/>
                <a:gd name="T3" fmla="*/ 171029 h 192"/>
                <a:gd name="T4" fmla="*/ 331440 w 256"/>
                <a:gd name="T5" fmla="*/ 249213 h 192"/>
                <a:gd name="T6" fmla="*/ 331440 w 256"/>
                <a:gd name="T7" fmla="*/ 249213 h 192"/>
                <a:gd name="T8" fmla="*/ 318443 w 256"/>
                <a:gd name="T9" fmla="*/ 254100 h 192"/>
                <a:gd name="T10" fmla="*/ 298946 w 256"/>
                <a:gd name="T11" fmla="*/ 234554 h 192"/>
                <a:gd name="T12" fmla="*/ 305445 w 256"/>
                <a:gd name="T13" fmla="*/ 221523 h 192"/>
                <a:gd name="T14" fmla="*/ 305445 w 256"/>
                <a:gd name="T15" fmla="*/ 221523 h 192"/>
                <a:gd name="T16" fmla="*/ 368808 w 256"/>
                <a:gd name="T17" fmla="*/ 156369 h 192"/>
                <a:gd name="T18" fmla="*/ 305445 w 256"/>
                <a:gd name="T19" fmla="*/ 92844 h 192"/>
                <a:gd name="T20" fmla="*/ 305445 w 256"/>
                <a:gd name="T21" fmla="*/ 92844 h 192"/>
                <a:gd name="T22" fmla="*/ 298946 w 256"/>
                <a:gd name="T23" fmla="*/ 78185 h 192"/>
                <a:gd name="T24" fmla="*/ 318443 w 256"/>
                <a:gd name="T25" fmla="*/ 58638 h 192"/>
                <a:gd name="T26" fmla="*/ 333065 w 256"/>
                <a:gd name="T27" fmla="*/ 65154 h 192"/>
                <a:gd name="T28" fmla="*/ 333065 w 256"/>
                <a:gd name="T29" fmla="*/ 65154 h 192"/>
                <a:gd name="T30" fmla="*/ 409426 w 256"/>
                <a:gd name="T31" fmla="*/ 141709 h 192"/>
                <a:gd name="T32" fmla="*/ 415925 w 256"/>
                <a:gd name="T33" fmla="*/ 156369 h 192"/>
                <a:gd name="T34" fmla="*/ 409426 w 256"/>
                <a:gd name="T35" fmla="*/ 171029 h 192"/>
                <a:gd name="T36" fmla="*/ 173844 w 256"/>
                <a:gd name="T37" fmla="*/ 299707 h 192"/>
                <a:gd name="T38" fmla="*/ 155972 w 256"/>
                <a:gd name="T39" fmla="*/ 312738 h 192"/>
                <a:gd name="T40" fmla="*/ 136475 w 256"/>
                <a:gd name="T41" fmla="*/ 293192 h 192"/>
                <a:gd name="T42" fmla="*/ 138100 w 256"/>
                <a:gd name="T43" fmla="*/ 286677 h 192"/>
                <a:gd name="T44" fmla="*/ 242081 w 256"/>
                <a:gd name="T45" fmla="*/ 13031 h 192"/>
                <a:gd name="T46" fmla="*/ 259953 w 256"/>
                <a:gd name="T47" fmla="*/ 0 h 192"/>
                <a:gd name="T48" fmla="*/ 279450 w 256"/>
                <a:gd name="T49" fmla="*/ 19546 h 192"/>
                <a:gd name="T50" fmla="*/ 277825 w 256"/>
                <a:gd name="T51" fmla="*/ 26062 h 192"/>
                <a:gd name="T52" fmla="*/ 173844 w 256"/>
                <a:gd name="T53" fmla="*/ 299707 h 192"/>
                <a:gd name="T54" fmla="*/ 110480 w 256"/>
                <a:gd name="T55" fmla="*/ 92844 h 192"/>
                <a:gd name="T56" fmla="*/ 47117 w 256"/>
                <a:gd name="T57" fmla="*/ 156369 h 192"/>
                <a:gd name="T58" fmla="*/ 112105 w 256"/>
                <a:gd name="T59" fmla="*/ 221523 h 192"/>
                <a:gd name="T60" fmla="*/ 112105 w 256"/>
                <a:gd name="T61" fmla="*/ 221523 h 192"/>
                <a:gd name="T62" fmla="*/ 116979 w 256"/>
                <a:gd name="T63" fmla="*/ 234554 h 192"/>
                <a:gd name="T64" fmla="*/ 97482 w 256"/>
                <a:gd name="T65" fmla="*/ 254100 h 192"/>
                <a:gd name="T66" fmla="*/ 84485 w 256"/>
                <a:gd name="T67" fmla="*/ 249213 h 192"/>
                <a:gd name="T68" fmla="*/ 84485 w 256"/>
                <a:gd name="T69" fmla="*/ 249213 h 192"/>
                <a:gd name="T70" fmla="*/ 6499 w 256"/>
                <a:gd name="T71" fmla="*/ 171029 h 192"/>
                <a:gd name="T72" fmla="*/ 6499 w 256"/>
                <a:gd name="T73" fmla="*/ 171029 h 192"/>
                <a:gd name="T74" fmla="*/ 0 w 256"/>
                <a:gd name="T75" fmla="*/ 156369 h 192"/>
                <a:gd name="T76" fmla="*/ 6499 w 256"/>
                <a:gd name="T77" fmla="*/ 141709 h 192"/>
                <a:gd name="T78" fmla="*/ 84485 w 256"/>
                <a:gd name="T79" fmla="*/ 65154 h 192"/>
                <a:gd name="T80" fmla="*/ 84485 w 256"/>
                <a:gd name="T81" fmla="*/ 65154 h 192"/>
                <a:gd name="T82" fmla="*/ 97482 w 256"/>
                <a:gd name="T83" fmla="*/ 58638 h 192"/>
                <a:gd name="T84" fmla="*/ 116979 w 256"/>
                <a:gd name="T85" fmla="*/ 78185 h 192"/>
                <a:gd name="T86" fmla="*/ 110480 w 256"/>
                <a:gd name="T87" fmla="*/ 92844 h 19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56" h="192">
                  <a:moveTo>
                    <a:pt x="252" y="105"/>
                  </a:moveTo>
                  <a:cubicBezTo>
                    <a:pt x="252" y="105"/>
                    <a:pt x="252" y="105"/>
                    <a:pt x="252" y="105"/>
                  </a:cubicBezTo>
                  <a:cubicBezTo>
                    <a:pt x="204" y="153"/>
                    <a:pt x="204" y="153"/>
                    <a:pt x="204" y="153"/>
                  </a:cubicBezTo>
                  <a:cubicBezTo>
                    <a:pt x="204" y="153"/>
                    <a:pt x="204" y="153"/>
                    <a:pt x="204" y="153"/>
                  </a:cubicBezTo>
                  <a:cubicBezTo>
                    <a:pt x="202" y="155"/>
                    <a:pt x="199" y="156"/>
                    <a:pt x="196" y="156"/>
                  </a:cubicBezTo>
                  <a:cubicBezTo>
                    <a:pt x="189" y="156"/>
                    <a:pt x="184" y="151"/>
                    <a:pt x="184" y="144"/>
                  </a:cubicBezTo>
                  <a:cubicBezTo>
                    <a:pt x="184" y="141"/>
                    <a:pt x="185" y="138"/>
                    <a:pt x="188" y="136"/>
                  </a:cubicBezTo>
                  <a:cubicBezTo>
                    <a:pt x="188" y="136"/>
                    <a:pt x="188" y="136"/>
                    <a:pt x="188" y="136"/>
                  </a:cubicBezTo>
                  <a:cubicBezTo>
                    <a:pt x="227" y="96"/>
                    <a:pt x="227" y="96"/>
                    <a:pt x="227" y="96"/>
                  </a:cubicBezTo>
                  <a:cubicBezTo>
                    <a:pt x="188" y="57"/>
                    <a:pt x="188" y="57"/>
                    <a:pt x="188" y="57"/>
                  </a:cubicBezTo>
                  <a:cubicBezTo>
                    <a:pt x="188" y="57"/>
                    <a:pt x="188" y="57"/>
                    <a:pt x="188" y="57"/>
                  </a:cubicBezTo>
                  <a:cubicBezTo>
                    <a:pt x="185" y="54"/>
                    <a:pt x="184" y="51"/>
                    <a:pt x="184" y="48"/>
                  </a:cubicBezTo>
                  <a:cubicBezTo>
                    <a:pt x="184" y="41"/>
                    <a:pt x="189" y="36"/>
                    <a:pt x="196" y="36"/>
                  </a:cubicBezTo>
                  <a:cubicBezTo>
                    <a:pt x="199" y="36"/>
                    <a:pt x="202" y="37"/>
                    <a:pt x="205" y="40"/>
                  </a:cubicBezTo>
                  <a:cubicBezTo>
                    <a:pt x="205" y="40"/>
                    <a:pt x="205" y="40"/>
                    <a:pt x="205" y="40"/>
                  </a:cubicBezTo>
                  <a:cubicBezTo>
                    <a:pt x="252" y="87"/>
                    <a:pt x="252" y="87"/>
                    <a:pt x="252" y="87"/>
                  </a:cubicBezTo>
                  <a:cubicBezTo>
                    <a:pt x="254" y="89"/>
                    <a:pt x="256" y="92"/>
                    <a:pt x="256" y="96"/>
                  </a:cubicBezTo>
                  <a:cubicBezTo>
                    <a:pt x="256" y="99"/>
                    <a:pt x="255" y="102"/>
                    <a:pt x="252" y="105"/>
                  </a:cubicBezTo>
                  <a:moveTo>
                    <a:pt x="107" y="184"/>
                  </a:moveTo>
                  <a:cubicBezTo>
                    <a:pt x="106" y="189"/>
                    <a:pt x="101" y="192"/>
                    <a:pt x="96" y="192"/>
                  </a:cubicBezTo>
                  <a:cubicBezTo>
                    <a:pt x="89" y="192"/>
                    <a:pt x="84" y="187"/>
                    <a:pt x="84" y="180"/>
                  </a:cubicBezTo>
                  <a:cubicBezTo>
                    <a:pt x="84" y="178"/>
                    <a:pt x="84" y="177"/>
                    <a:pt x="85" y="176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0" y="3"/>
                    <a:pt x="155" y="0"/>
                    <a:pt x="160" y="0"/>
                  </a:cubicBezTo>
                  <a:cubicBezTo>
                    <a:pt x="167" y="0"/>
                    <a:pt x="172" y="5"/>
                    <a:pt x="172" y="12"/>
                  </a:cubicBezTo>
                  <a:cubicBezTo>
                    <a:pt x="172" y="14"/>
                    <a:pt x="172" y="15"/>
                    <a:pt x="171" y="16"/>
                  </a:cubicBezTo>
                  <a:lnTo>
                    <a:pt x="107" y="184"/>
                  </a:lnTo>
                  <a:close/>
                  <a:moveTo>
                    <a:pt x="68" y="57"/>
                  </a:moveTo>
                  <a:cubicBezTo>
                    <a:pt x="29" y="96"/>
                    <a:pt x="29" y="96"/>
                    <a:pt x="29" y="96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69" y="136"/>
                    <a:pt x="69" y="136"/>
                    <a:pt x="69" y="136"/>
                  </a:cubicBezTo>
                  <a:cubicBezTo>
                    <a:pt x="71" y="138"/>
                    <a:pt x="72" y="141"/>
                    <a:pt x="72" y="144"/>
                  </a:cubicBezTo>
                  <a:cubicBezTo>
                    <a:pt x="72" y="151"/>
                    <a:pt x="67" y="156"/>
                    <a:pt x="60" y="156"/>
                  </a:cubicBezTo>
                  <a:cubicBezTo>
                    <a:pt x="57" y="156"/>
                    <a:pt x="54" y="155"/>
                    <a:pt x="52" y="153"/>
                  </a:cubicBezTo>
                  <a:cubicBezTo>
                    <a:pt x="52" y="153"/>
                    <a:pt x="52" y="153"/>
                    <a:pt x="52" y="153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1" y="102"/>
                    <a:pt x="0" y="99"/>
                    <a:pt x="0" y="96"/>
                  </a:cubicBezTo>
                  <a:cubicBezTo>
                    <a:pt x="0" y="92"/>
                    <a:pt x="2" y="89"/>
                    <a:pt x="4" y="87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4" y="37"/>
                    <a:pt x="57" y="36"/>
                    <a:pt x="60" y="36"/>
                  </a:cubicBezTo>
                  <a:cubicBezTo>
                    <a:pt x="67" y="36"/>
                    <a:pt x="72" y="41"/>
                    <a:pt x="72" y="48"/>
                  </a:cubicBezTo>
                  <a:cubicBezTo>
                    <a:pt x="72" y="51"/>
                    <a:pt x="71" y="54"/>
                    <a:pt x="68" y="57"/>
                  </a:cubicBezTo>
                  <a:close/>
                </a:path>
              </a:pathLst>
            </a:custGeom>
            <a:solidFill>
              <a:schemeClr val="tx2">
                <a:lumMod val="95000"/>
                <a:lumOff val="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E16D2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03502" y="1793304"/>
            <a:ext cx="1395882" cy="942055"/>
            <a:chOff x="3903502" y="1350646"/>
            <a:chExt cx="1395882" cy="942055"/>
          </a:xfrm>
        </p:grpSpPr>
        <p:grpSp>
          <p:nvGrpSpPr>
            <p:cNvPr id="175" name="Group 174"/>
            <p:cNvGrpSpPr/>
            <p:nvPr/>
          </p:nvGrpSpPr>
          <p:grpSpPr>
            <a:xfrm>
              <a:off x="3903502" y="1350646"/>
              <a:ext cx="1395882" cy="942055"/>
              <a:chOff x="356719" y="1334635"/>
              <a:chExt cx="1395882" cy="942055"/>
            </a:xfrm>
          </p:grpSpPr>
          <p:sp>
            <p:nvSpPr>
              <p:cNvPr id="176" name="Oval 175"/>
              <p:cNvSpPr/>
              <p:nvPr/>
            </p:nvSpPr>
            <p:spPr>
              <a:xfrm>
                <a:off x="736363" y="1334635"/>
                <a:ext cx="685800" cy="685800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7" name="TextBox 176"/>
              <p:cNvSpPr txBox="1"/>
              <p:nvPr/>
            </p:nvSpPr>
            <p:spPr>
              <a:xfrm>
                <a:off x="356719" y="2015080"/>
                <a:ext cx="139588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8FD1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Horticulture</a:t>
                </a:r>
              </a:p>
            </p:txBody>
          </p:sp>
        </p:grpSp>
        <p:sp>
          <p:nvSpPr>
            <p:cNvPr id="221" name="Freeform 15"/>
            <p:cNvSpPr>
              <a:spLocks noEditPoints="1"/>
            </p:cNvSpPr>
            <p:nvPr/>
          </p:nvSpPr>
          <p:spPr bwMode="auto">
            <a:xfrm>
              <a:off x="4428658" y="1500491"/>
              <a:ext cx="394776" cy="394776"/>
            </a:xfrm>
            <a:custGeom>
              <a:avLst/>
              <a:gdLst>
                <a:gd name="T0" fmla="*/ 344438 w 256"/>
                <a:gd name="T1" fmla="*/ 227459 h 256"/>
                <a:gd name="T2" fmla="*/ 344438 w 256"/>
                <a:gd name="T3" fmla="*/ 188466 h 256"/>
                <a:gd name="T4" fmla="*/ 415925 w 256"/>
                <a:gd name="T5" fmla="*/ 207963 h 256"/>
                <a:gd name="T6" fmla="*/ 357436 w 256"/>
                <a:gd name="T7" fmla="*/ 84485 h 256"/>
                <a:gd name="T8" fmla="*/ 305445 w 256"/>
                <a:gd name="T9" fmla="*/ 129977 h 256"/>
                <a:gd name="T10" fmla="*/ 292447 w 256"/>
                <a:gd name="T11" fmla="*/ 97482 h 256"/>
                <a:gd name="T12" fmla="*/ 344438 w 256"/>
                <a:gd name="T13" fmla="*/ 51991 h 256"/>
                <a:gd name="T14" fmla="*/ 357436 w 256"/>
                <a:gd name="T15" fmla="*/ 84485 h 256"/>
                <a:gd name="T16" fmla="*/ 188466 w 256"/>
                <a:gd name="T17" fmla="*/ 396429 h 256"/>
                <a:gd name="T18" fmla="*/ 207963 w 256"/>
                <a:gd name="T19" fmla="*/ 324941 h 256"/>
                <a:gd name="T20" fmla="*/ 227459 w 256"/>
                <a:gd name="T21" fmla="*/ 396429 h 256"/>
                <a:gd name="T22" fmla="*/ 207963 w 256"/>
                <a:gd name="T23" fmla="*/ 90984 h 256"/>
                <a:gd name="T24" fmla="*/ 188466 w 256"/>
                <a:gd name="T25" fmla="*/ 19496 h 256"/>
                <a:gd name="T26" fmla="*/ 227459 w 256"/>
                <a:gd name="T27" fmla="*/ 19496 h 256"/>
                <a:gd name="T28" fmla="*/ 207963 w 256"/>
                <a:gd name="T29" fmla="*/ 90984 h 256"/>
                <a:gd name="T30" fmla="*/ 84485 w 256"/>
                <a:gd name="T31" fmla="*/ 357436 h 256"/>
                <a:gd name="T32" fmla="*/ 51991 w 256"/>
                <a:gd name="T33" fmla="*/ 344438 h 256"/>
                <a:gd name="T34" fmla="*/ 97482 w 256"/>
                <a:gd name="T35" fmla="*/ 292447 h 256"/>
                <a:gd name="T36" fmla="*/ 129977 w 256"/>
                <a:gd name="T37" fmla="*/ 305445 h 256"/>
                <a:gd name="T38" fmla="*/ 110480 w 256"/>
                <a:gd name="T39" fmla="*/ 129977 h 256"/>
                <a:gd name="T40" fmla="*/ 58489 w 256"/>
                <a:gd name="T41" fmla="*/ 84485 h 256"/>
                <a:gd name="T42" fmla="*/ 71487 w 256"/>
                <a:gd name="T43" fmla="*/ 51991 h 256"/>
                <a:gd name="T44" fmla="*/ 123478 w 256"/>
                <a:gd name="T45" fmla="*/ 97482 h 256"/>
                <a:gd name="T46" fmla="*/ 110480 w 256"/>
                <a:gd name="T47" fmla="*/ 129977 h 256"/>
                <a:gd name="T48" fmla="*/ 71487 w 256"/>
                <a:gd name="T49" fmla="*/ 227459 h 256"/>
                <a:gd name="T50" fmla="*/ 0 w 256"/>
                <a:gd name="T51" fmla="*/ 207963 h 256"/>
                <a:gd name="T52" fmla="*/ 71487 w 256"/>
                <a:gd name="T53" fmla="*/ 188466 h 256"/>
                <a:gd name="T54" fmla="*/ 305445 w 256"/>
                <a:gd name="T55" fmla="*/ 285948 h 256"/>
                <a:gd name="T56" fmla="*/ 357436 w 256"/>
                <a:gd name="T57" fmla="*/ 331440 h 256"/>
                <a:gd name="T58" fmla="*/ 344438 w 256"/>
                <a:gd name="T59" fmla="*/ 363934 h 256"/>
                <a:gd name="T60" fmla="*/ 292447 w 256"/>
                <a:gd name="T61" fmla="*/ 318443 h 256"/>
                <a:gd name="T62" fmla="*/ 305445 w 256"/>
                <a:gd name="T63" fmla="*/ 285948 h 25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56" h="256">
                  <a:moveTo>
                    <a:pt x="244" y="140"/>
                  </a:moveTo>
                  <a:cubicBezTo>
                    <a:pt x="212" y="140"/>
                    <a:pt x="212" y="140"/>
                    <a:pt x="212" y="140"/>
                  </a:cubicBezTo>
                  <a:cubicBezTo>
                    <a:pt x="205" y="140"/>
                    <a:pt x="200" y="135"/>
                    <a:pt x="200" y="128"/>
                  </a:cubicBezTo>
                  <a:cubicBezTo>
                    <a:pt x="200" y="121"/>
                    <a:pt x="205" y="116"/>
                    <a:pt x="212" y="116"/>
                  </a:cubicBezTo>
                  <a:cubicBezTo>
                    <a:pt x="244" y="116"/>
                    <a:pt x="244" y="116"/>
                    <a:pt x="244" y="116"/>
                  </a:cubicBezTo>
                  <a:cubicBezTo>
                    <a:pt x="251" y="116"/>
                    <a:pt x="256" y="121"/>
                    <a:pt x="256" y="128"/>
                  </a:cubicBezTo>
                  <a:cubicBezTo>
                    <a:pt x="256" y="135"/>
                    <a:pt x="251" y="140"/>
                    <a:pt x="244" y="140"/>
                  </a:cubicBezTo>
                  <a:moveTo>
                    <a:pt x="220" y="52"/>
                  </a:moveTo>
                  <a:cubicBezTo>
                    <a:pt x="196" y="76"/>
                    <a:pt x="196" y="76"/>
                    <a:pt x="196" y="76"/>
                  </a:cubicBezTo>
                  <a:cubicBezTo>
                    <a:pt x="194" y="79"/>
                    <a:pt x="191" y="80"/>
                    <a:pt x="188" y="80"/>
                  </a:cubicBezTo>
                  <a:cubicBezTo>
                    <a:pt x="181" y="80"/>
                    <a:pt x="176" y="75"/>
                    <a:pt x="176" y="68"/>
                  </a:cubicBezTo>
                  <a:cubicBezTo>
                    <a:pt x="176" y="65"/>
                    <a:pt x="177" y="62"/>
                    <a:pt x="180" y="60"/>
                  </a:cubicBezTo>
                  <a:cubicBezTo>
                    <a:pt x="204" y="36"/>
                    <a:pt x="204" y="36"/>
                    <a:pt x="204" y="36"/>
                  </a:cubicBezTo>
                  <a:cubicBezTo>
                    <a:pt x="206" y="33"/>
                    <a:pt x="209" y="32"/>
                    <a:pt x="212" y="32"/>
                  </a:cubicBezTo>
                  <a:cubicBezTo>
                    <a:pt x="219" y="32"/>
                    <a:pt x="224" y="37"/>
                    <a:pt x="224" y="44"/>
                  </a:cubicBezTo>
                  <a:cubicBezTo>
                    <a:pt x="224" y="47"/>
                    <a:pt x="223" y="50"/>
                    <a:pt x="220" y="52"/>
                  </a:cubicBezTo>
                  <a:moveTo>
                    <a:pt x="128" y="256"/>
                  </a:moveTo>
                  <a:cubicBezTo>
                    <a:pt x="121" y="256"/>
                    <a:pt x="116" y="251"/>
                    <a:pt x="116" y="244"/>
                  </a:cubicBezTo>
                  <a:cubicBezTo>
                    <a:pt x="116" y="212"/>
                    <a:pt x="116" y="212"/>
                    <a:pt x="116" y="212"/>
                  </a:cubicBezTo>
                  <a:cubicBezTo>
                    <a:pt x="116" y="205"/>
                    <a:pt x="121" y="200"/>
                    <a:pt x="128" y="200"/>
                  </a:cubicBezTo>
                  <a:cubicBezTo>
                    <a:pt x="135" y="200"/>
                    <a:pt x="140" y="205"/>
                    <a:pt x="140" y="212"/>
                  </a:cubicBezTo>
                  <a:cubicBezTo>
                    <a:pt x="140" y="244"/>
                    <a:pt x="140" y="244"/>
                    <a:pt x="140" y="244"/>
                  </a:cubicBezTo>
                  <a:cubicBezTo>
                    <a:pt x="140" y="251"/>
                    <a:pt x="135" y="256"/>
                    <a:pt x="128" y="256"/>
                  </a:cubicBezTo>
                  <a:moveTo>
                    <a:pt x="128" y="56"/>
                  </a:moveTo>
                  <a:cubicBezTo>
                    <a:pt x="121" y="56"/>
                    <a:pt x="116" y="51"/>
                    <a:pt x="116" y="44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21" y="0"/>
                    <a:pt x="128" y="0"/>
                  </a:cubicBezTo>
                  <a:cubicBezTo>
                    <a:pt x="135" y="0"/>
                    <a:pt x="140" y="5"/>
                    <a:pt x="140" y="12"/>
                  </a:cubicBezTo>
                  <a:cubicBezTo>
                    <a:pt x="140" y="44"/>
                    <a:pt x="140" y="44"/>
                    <a:pt x="140" y="44"/>
                  </a:cubicBezTo>
                  <a:cubicBezTo>
                    <a:pt x="140" y="51"/>
                    <a:pt x="135" y="56"/>
                    <a:pt x="128" y="56"/>
                  </a:cubicBezTo>
                  <a:moveTo>
                    <a:pt x="76" y="196"/>
                  </a:moveTo>
                  <a:cubicBezTo>
                    <a:pt x="52" y="220"/>
                    <a:pt x="52" y="220"/>
                    <a:pt x="52" y="220"/>
                  </a:cubicBezTo>
                  <a:cubicBezTo>
                    <a:pt x="50" y="223"/>
                    <a:pt x="47" y="224"/>
                    <a:pt x="44" y="224"/>
                  </a:cubicBezTo>
                  <a:cubicBezTo>
                    <a:pt x="37" y="224"/>
                    <a:pt x="32" y="219"/>
                    <a:pt x="32" y="212"/>
                  </a:cubicBezTo>
                  <a:cubicBezTo>
                    <a:pt x="32" y="209"/>
                    <a:pt x="33" y="206"/>
                    <a:pt x="36" y="204"/>
                  </a:cubicBezTo>
                  <a:cubicBezTo>
                    <a:pt x="60" y="180"/>
                    <a:pt x="60" y="180"/>
                    <a:pt x="60" y="180"/>
                  </a:cubicBezTo>
                  <a:cubicBezTo>
                    <a:pt x="62" y="177"/>
                    <a:pt x="65" y="176"/>
                    <a:pt x="68" y="176"/>
                  </a:cubicBezTo>
                  <a:cubicBezTo>
                    <a:pt x="75" y="176"/>
                    <a:pt x="80" y="181"/>
                    <a:pt x="80" y="188"/>
                  </a:cubicBezTo>
                  <a:cubicBezTo>
                    <a:pt x="80" y="191"/>
                    <a:pt x="79" y="194"/>
                    <a:pt x="76" y="196"/>
                  </a:cubicBezTo>
                  <a:moveTo>
                    <a:pt x="68" y="80"/>
                  </a:moveTo>
                  <a:cubicBezTo>
                    <a:pt x="65" y="80"/>
                    <a:pt x="62" y="79"/>
                    <a:pt x="60" y="76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3" y="50"/>
                    <a:pt x="32" y="47"/>
                    <a:pt x="32" y="44"/>
                  </a:cubicBezTo>
                  <a:cubicBezTo>
                    <a:pt x="32" y="37"/>
                    <a:pt x="37" y="32"/>
                    <a:pt x="44" y="32"/>
                  </a:cubicBezTo>
                  <a:cubicBezTo>
                    <a:pt x="47" y="32"/>
                    <a:pt x="50" y="33"/>
                    <a:pt x="52" y="36"/>
                  </a:cubicBezTo>
                  <a:cubicBezTo>
                    <a:pt x="76" y="60"/>
                    <a:pt x="76" y="60"/>
                    <a:pt x="76" y="60"/>
                  </a:cubicBezTo>
                  <a:cubicBezTo>
                    <a:pt x="79" y="62"/>
                    <a:pt x="80" y="65"/>
                    <a:pt x="80" y="68"/>
                  </a:cubicBezTo>
                  <a:cubicBezTo>
                    <a:pt x="80" y="75"/>
                    <a:pt x="75" y="80"/>
                    <a:pt x="68" y="80"/>
                  </a:cubicBezTo>
                  <a:moveTo>
                    <a:pt x="56" y="128"/>
                  </a:moveTo>
                  <a:cubicBezTo>
                    <a:pt x="56" y="135"/>
                    <a:pt x="51" y="140"/>
                    <a:pt x="44" y="140"/>
                  </a:cubicBezTo>
                  <a:cubicBezTo>
                    <a:pt x="12" y="140"/>
                    <a:pt x="12" y="140"/>
                    <a:pt x="12" y="140"/>
                  </a:cubicBezTo>
                  <a:cubicBezTo>
                    <a:pt x="5" y="140"/>
                    <a:pt x="0" y="135"/>
                    <a:pt x="0" y="128"/>
                  </a:cubicBezTo>
                  <a:cubicBezTo>
                    <a:pt x="0" y="121"/>
                    <a:pt x="5" y="116"/>
                    <a:pt x="12" y="116"/>
                  </a:cubicBezTo>
                  <a:cubicBezTo>
                    <a:pt x="44" y="116"/>
                    <a:pt x="44" y="116"/>
                    <a:pt x="44" y="116"/>
                  </a:cubicBezTo>
                  <a:cubicBezTo>
                    <a:pt x="51" y="116"/>
                    <a:pt x="56" y="121"/>
                    <a:pt x="56" y="128"/>
                  </a:cubicBezTo>
                  <a:moveTo>
                    <a:pt x="188" y="176"/>
                  </a:moveTo>
                  <a:cubicBezTo>
                    <a:pt x="191" y="176"/>
                    <a:pt x="194" y="177"/>
                    <a:pt x="196" y="180"/>
                  </a:cubicBezTo>
                  <a:cubicBezTo>
                    <a:pt x="220" y="204"/>
                    <a:pt x="220" y="204"/>
                    <a:pt x="220" y="204"/>
                  </a:cubicBezTo>
                  <a:cubicBezTo>
                    <a:pt x="223" y="206"/>
                    <a:pt x="224" y="209"/>
                    <a:pt x="224" y="212"/>
                  </a:cubicBezTo>
                  <a:cubicBezTo>
                    <a:pt x="224" y="219"/>
                    <a:pt x="219" y="224"/>
                    <a:pt x="212" y="224"/>
                  </a:cubicBezTo>
                  <a:cubicBezTo>
                    <a:pt x="209" y="224"/>
                    <a:pt x="206" y="223"/>
                    <a:pt x="204" y="220"/>
                  </a:cubicBezTo>
                  <a:cubicBezTo>
                    <a:pt x="180" y="196"/>
                    <a:pt x="180" y="196"/>
                    <a:pt x="180" y="196"/>
                  </a:cubicBezTo>
                  <a:cubicBezTo>
                    <a:pt x="177" y="194"/>
                    <a:pt x="176" y="191"/>
                    <a:pt x="176" y="188"/>
                  </a:cubicBezTo>
                  <a:cubicBezTo>
                    <a:pt x="176" y="181"/>
                    <a:pt x="181" y="176"/>
                    <a:pt x="188" y="176"/>
                  </a:cubicBezTo>
                </a:path>
              </a:pathLst>
            </a:custGeom>
            <a:solidFill>
              <a:schemeClr val="tx2">
                <a:lumMod val="95000"/>
                <a:lumOff val="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E16D2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77865" y="3036002"/>
            <a:ext cx="1395882" cy="947410"/>
            <a:chOff x="3877865" y="2593345"/>
            <a:chExt cx="1395882" cy="947410"/>
          </a:xfrm>
        </p:grpSpPr>
        <p:grpSp>
          <p:nvGrpSpPr>
            <p:cNvPr id="178" name="Group 177"/>
            <p:cNvGrpSpPr/>
            <p:nvPr/>
          </p:nvGrpSpPr>
          <p:grpSpPr>
            <a:xfrm>
              <a:off x="3877865" y="2593345"/>
              <a:ext cx="1395882" cy="947410"/>
              <a:chOff x="356719" y="1329280"/>
              <a:chExt cx="1395882" cy="947410"/>
            </a:xfrm>
          </p:grpSpPr>
          <p:sp>
            <p:nvSpPr>
              <p:cNvPr id="179" name="Oval 178"/>
              <p:cNvSpPr/>
              <p:nvPr/>
            </p:nvSpPr>
            <p:spPr>
              <a:xfrm>
                <a:off x="762000" y="1329280"/>
                <a:ext cx="685800" cy="685800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0" name="TextBox 179"/>
              <p:cNvSpPr txBox="1"/>
              <p:nvPr/>
            </p:nvSpPr>
            <p:spPr>
              <a:xfrm>
                <a:off x="356719" y="2015080"/>
                <a:ext cx="139588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8FD1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Surveying</a:t>
                </a:r>
              </a:p>
            </p:txBody>
          </p:sp>
        </p:grpSp>
        <p:sp>
          <p:nvSpPr>
            <p:cNvPr id="222" name="Freeform 111"/>
            <p:cNvSpPr>
              <a:spLocks noEditPoints="1"/>
            </p:cNvSpPr>
            <p:nvPr/>
          </p:nvSpPr>
          <p:spPr bwMode="auto">
            <a:xfrm>
              <a:off x="4463084" y="2769021"/>
              <a:ext cx="315458" cy="317714"/>
            </a:xfrm>
            <a:custGeom>
              <a:avLst/>
              <a:gdLst/>
              <a:ahLst/>
              <a:cxnLst>
                <a:cxn ang="0">
                  <a:pos x="36" y="38"/>
                </a:cxn>
                <a:cxn ang="0">
                  <a:pos x="5" y="38"/>
                </a:cxn>
                <a:cxn ang="0">
                  <a:pos x="0" y="45"/>
                </a:cxn>
                <a:cxn ang="0">
                  <a:pos x="0" y="69"/>
                </a:cxn>
                <a:cxn ang="0">
                  <a:pos x="9" y="74"/>
                </a:cxn>
                <a:cxn ang="0">
                  <a:pos x="9" y="94"/>
                </a:cxn>
                <a:cxn ang="0">
                  <a:pos x="1" y="96"/>
                </a:cxn>
                <a:cxn ang="0">
                  <a:pos x="0" y="121"/>
                </a:cxn>
                <a:cxn ang="0">
                  <a:pos x="1" y="128"/>
                </a:cxn>
                <a:cxn ang="0">
                  <a:pos x="36" y="130"/>
                </a:cxn>
                <a:cxn ang="0">
                  <a:pos x="9" y="150"/>
                </a:cxn>
                <a:cxn ang="0">
                  <a:pos x="0" y="156"/>
                </a:cxn>
                <a:cxn ang="0">
                  <a:pos x="0" y="177"/>
                </a:cxn>
                <a:cxn ang="0">
                  <a:pos x="5" y="186"/>
                </a:cxn>
                <a:cxn ang="0">
                  <a:pos x="36" y="206"/>
                </a:cxn>
                <a:cxn ang="0">
                  <a:pos x="5" y="206"/>
                </a:cxn>
                <a:cxn ang="0">
                  <a:pos x="0" y="215"/>
                </a:cxn>
                <a:cxn ang="0">
                  <a:pos x="0" y="237"/>
                </a:cxn>
                <a:cxn ang="0">
                  <a:pos x="9" y="243"/>
                </a:cxn>
                <a:cxn ang="0">
                  <a:pos x="262" y="281"/>
                </a:cxn>
                <a:cxn ang="0">
                  <a:pos x="275" y="275"/>
                </a:cxn>
                <a:cxn ang="0">
                  <a:pos x="281" y="18"/>
                </a:cxn>
                <a:cxn ang="0">
                  <a:pos x="275" y="5"/>
                </a:cxn>
                <a:cxn ang="0">
                  <a:pos x="262" y="0"/>
                </a:cxn>
                <a:cxn ang="0">
                  <a:pos x="56" y="243"/>
                </a:cxn>
                <a:cxn ang="0">
                  <a:pos x="69" y="243"/>
                </a:cxn>
                <a:cxn ang="0">
                  <a:pos x="74" y="234"/>
                </a:cxn>
                <a:cxn ang="0">
                  <a:pos x="74" y="212"/>
                </a:cxn>
                <a:cxn ang="0">
                  <a:pos x="65" y="206"/>
                </a:cxn>
                <a:cxn ang="0">
                  <a:pos x="65" y="186"/>
                </a:cxn>
                <a:cxn ang="0">
                  <a:pos x="72" y="185"/>
                </a:cxn>
                <a:cxn ang="0">
                  <a:pos x="74" y="159"/>
                </a:cxn>
                <a:cxn ang="0">
                  <a:pos x="72" y="152"/>
                </a:cxn>
                <a:cxn ang="0">
                  <a:pos x="56" y="150"/>
                </a:cxn>
                <a:cxn ang="0">
                  <a:pos x="65" y="130"/>
                </a:cxn>
                <a:cxn ang="0">
                  <a:pos x="74" y="125"/>
                </a:cxn>
                <a:cxn ang="0">
                  <a:pos x="74" y="103"/>
                </a:cxn>
                <a:cxn ang="0">
                  <a:pos x="69" y="94"/>
                </a:cxn>
                <a:cxn ang="0">
                  <a:pos x="56" y="74"/>
                </a:cxn>
                <a:cxn ang="0">
                  <a:pos x="69" y="74"/>
                </a:cxn>
                <a:cxn ang="0">
                  <a:pos x="74" y="65"/>
                </a:cxn>
                <a:cxn ang="0">
                  <a:pos x="74" y="41"/>
                </a:cxn>
                <a:cxn ang="0">
                  <a:pos x="65" y="38"/>
                </a:cxn>
                <a:cxn ang="0">
                  <a:pos x="92" y="18"/>
                </a:cxn>
              </a:cxnLst>
              <a:rect l="0" t="0" r="r" b="b"/>
              <a:pathLst>
                <a:path w="281" h="281">
                  <a:moveTo>
                    <a:pt x="262" y="0"/>
                  </a:moveTo>
                  <a:lnTo>
                    <a:pt x="36" y="0"/>
                  </a:lnTo>
                  <a:lnTo>
                    <a:pt x="36" y="38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5" y="38"/>
                  </a:lnTo>
                  <a:lnTo>
                    <a:pt x="1" y="40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69"/>
                  </a:lnTo>
                  <a:lnTo>
                    <a:pt x="1" y="72"/>
                  </a:lnTo>
                  <a:lnTo>
                    <a:pt x="5" y="74"/>
                  </a:lnTo>
                  <a:lnTo>
                    <a:pt x="9" y="74"/>
                  </a:lnTo>
                  <a:lnTo>
                    <a:pt x="36" y="74"/>
                  </a:lnTo>
                  <a:lnTo>
                    <a:pt x="36" y="94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5" y="94"/>
                  </a:lnTo>
                  <a:lnTo>
                    <a:pt x="1" y="96"/>
                  </a:lnTo>
                  <a:lnTo>
                    <a:pt x="0" y="99"/>
                  </a:lnTo>
                  <a:lnTo>
                    <a:pt x="0" y="103"/>
                  </a:lnTo>
                  <a:lnTo>
                    <a:pt x="0" y="121"/>
                  </a:lnTo>
                  <a:lnTo>
                    <a:pt x="0" y="121"/>
                  </a:lnTo>
                  <a:lnTo>
                    <a:pt x="0" y="125"/>
                  </a:lnTo>
                  <a:lnTo>
                    <a:pt x="1" y="128"/>
                  </a:lnTo>
                  <a:lnTo>
                    <a:pt x="5" y="130"/>
                  </a:lnTo>
                  <a:lnTo>
                    <a:pt x="9" y="130"/>
                  </a:lnTo>
                  <a:lnTo>
                    <a:pt x="36" y="130"/>
                  </a:lnTo>
                  <a:lnTo>
                    <a:pt x="36" y="150"/>
                  </a:lnTo>
                  <a:lnTo>
                    <a:pt x="9" y="150"/>
                  </a:lnTo>
                  <a:lnTo>
                    <a:pt x="9" y="150"/>
                  </a:lnTo>
                  <a:lnTo>
                    <a:pt x="5" y="150"/>
                  </a:lnTo>
                  <a:lnTo>
                    <a:pt x="1" y="152"/>
                  </a:lnTo>
                  <a:lnTo>
                    <a:pt x="0" y="156"/>
                  </a:lnTo>
                  <a:lnTo>
                    <a:pt x="0" y="159"/>
                  </a:lnTo>
                  <a:lnTo>
                    <a:pt x="0" y="177"/>
                  </a:lnTo>
                  <a:lnTo>
                    <a:pt x="0" y="177"/>
                  </a:lnTo>
                  <a:lnTo>
                    <a:pt x="0" y="181"/>
                  </a:lnTo>
                  <a:lnTo>
                    <a:pt x="1" y="185"/>
                  </a:lnTo>
                  <a:lnTo>
                    <a:pt x="5" y="186"/>
                  </a:lnTo>
                  <a:lnTo>
                    <a:pt x="9" y="186"/>
                  </a:lnTo>
                  <a:lnTo>
                    <a:pt x="36" y="186"/>
                  </a:lnTo>
                  <a:lnTo>
                    <a:pt x="36" y="206"/>
                  </a:lnTo>
                  <a:lnTo>
                    <a:pt x="9" y="206"/>
                  </a:lnTo>
                  <a:lnTo>
                    <a:pt x="9" y="206"/>
                  </a:lnTo>
                  <a:lnTo>
                    <a:pt x="5" y="206"/>
                  </a:lnTo>
                  <a:lnTo>
                    <a:pt x="1" y="208"/>
                  </a:lnTo>
                  <a:lnTo>
                    <a:pt x="0" y="212"/>
                  </a:lnTo>
                  <a:lnTo>
                    <a:pt x="0" y="215"/>
                  </a:lnTo>
                  <a:lnTo>
                    <a:pt x="0" y="234"/>
                  </a:lnTo>
                  <a:lnTo>
                    <a:pt x="0" y="234"/>
                  </a:lnTo>
                  <a:lnTo>
                    <a:pt x="0" y="237"/>
                  </a:lnTo>
                  <a:lnTo>
                    <a:pt x="1" y="241"/>
                  </a:lnTo>
                  <a:lnTo>
                    <a:pt x="5" y="243"/>
                  </a:lnTo>
                  <a:lnTo>
                    <a:pt x="9" y="243"/>
                  </a:lnTo>
                  <a:lnTo>
                    <a:pt x="36" y="243"/>
                  </a:lnTo>
                  <a:lnTo>
                    <a:pt x="36" y="281"/>
                  </a:lnTo>
                  <a:lnTo>
                    <a:pt x="262" y="281"/>
                  </a:lnTo>
                  <a:lnTo>
                    <a:pt x="262" y="281"/>
                  </a:lnTo>
                  <a:lnTo>
                    <a:pt x="270" y="279"/>
                  </a:lnTo>
                  <a:lnTo>
                    <a:pt x="275" y="275"/>
                  </a:lnTo>
                  <a:lnTo>
                    <a:pt x="279" y="270"/>
                  </a:lnTo>
                  <a:lnTo>
                    <a:pt x="281" y="261"/>
                  </a:lnTo>
                  <a:lnTo>
                    <a:pt x="281" y="18"/>
                  </a:lnTo>
                  <a:lnTo>
                    <a:pt x="281" y="18"/>
                  </a:lnTo>
                  <a:lnTo>
                    <a:pt x="279" y="11"/>
                  </a:lnTo>
                  <a:lnTo>
                    <a:pt x="275" y="5"/>
                  </a:lnTo>
                  <a:lnTo>
                    <a:pt x="270" y="1"/>
                  </a:lnTo>
                  <a:lnTo>
                    <a:pt x="262" y="0"/>
                  </a:lnTo>
                  <a:lnTo>
                    <a:pt x="262" y="0"/>
                  </a:lnTo>
                  <a:close/>
                  <a:moveTo>
                    <a:pt x="92" y="263"/>
                  </a:moveTo>
                  <a:lnTo>
                    <a:pt x="56" y="263"/>
                  </a:lnTo>
                  <a:lnTo>
                    <a:pt x="56" y="243"/>
                  </a:lnTo>
                  <a:lnTo>
                    <a:pt x="65" y="243"/>
                  </a:lnTo>
                  <a:lnTo>
                    <a:pt x="65" y="243"/>
                  </a:lnTo>
                  <a:lnTo>
                    <a:pt x="69" y="243"/>
                  </a:lnTo>
                  <a:lnTo>
                    <a:pt x="72" y="241"/>
                  </a:lnTo>
                  <a:lnTo>
                    <a:pt x="74" y="237"/>
                  </a:lnTo>
                  <a:lnTo>
                    <a:pt x="74" y="234"/>
                  </a:lnTo>
                  <a:lnTo>
                    <a:pt x="74" y="215"/>
                  </a:lnTo>
                  <a:lnTo>
                    <a:pt x="74" y="215"/>
                  </a:lnTo>
                  <a:lnTo>
                    <a:pt x="74" y="212"/>
                  </a:lnTo>
                  <a:lnTo>
                    <a:pt x="72" y="208"/>
                  </a:lnTo>
                  <a:lnTo>
                    <a:pt x="69" y="206"/>
                  </a:lnTo>
                  <a:lnTo>
                    <a:pt x="65" y="206"/>
                  </a:lnTo>
                  <a:lnTo>
                    <a:pt x="56" y="206"/>
                  </a:lnTo>
                  <a:lnTo>
                    <a:pt x="56" y="186"/>
                  </a:lnTo>
                  <a:lnTo>
                    <a:pt x="65" y="186"/>
                  </a:lnTo>
                  <a:lnTo>
                    <a:pt x="65" y="186"/>
                  </a:lnTo>
                  <a:lnTo>
                    <a:pt x="69" y="186"/>
                  </a:lnTo>
                  <a:lnTo>
                    <a:pt x="72" y="185"/>
                  </a:lnTo>
                  <a:lnTo>
                    <a:pt x="74" y="181"/>
                  </a:lnTo>
                  <a:lnTo>
                    <a:pt x="74" y="177"/>
                  </a:lnTo>
                  <a:lnTo>
                    <a:pt x="74" y="159"/>
                  </a:lnTo>
                  <a:lnTo>
                    <a:pt x="74" y="159"/>
                  </a:lnTo>
                  <a:lnTo>
                    <a:pt x="74" y="156"/>
                  </a:lnTo>
                  <a:lnTo>
                    <a:pt x="72" y="152"/>
                  </a:lnTo>
                  <a:lnTo>
                    <a:pt x="69" y="150"/>
                  </a:lnTo>
                  <a:lnTo>
                    <a:pt x="65" y="150"/>
                  </a:lnTo>
                  <a:lnTo>
                    <a:pt x="56" y="150"/>
                  </a:lnTo>
                  <a:lnTo>
                    <a:pt x="56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69" y="130"/>
                  </a:lnTo>
                  <a:lnTo>
                    <a:pt x="72" y="128"/>
                  </a:lnTo>
                  <a:lnTo>
                    <a:pt x="74" y="125"/>
                  </a:lnTo>
                  <a:lnTo>
                    <a:pt x="74" y="121"/>
                  </a:lnTo>
                  <a:lnTo>
                    <a:pt x="74" y="103"/>
                  </a:lnTo>
                  <a:lnTo>
                    <a:pt x="74" y="103"/>
                  </a:lnTo>
                  <a:lnTo>
                    <a:pt x="74" y="99"/>
                  </a:lnTo>
                  <a:lnTo>
                    <a:pt x="72" y="96"/>
                  </a:lnTo>
                  <a:lnTo>
                    <a:pt x="69" y="94"/>
                  </a:lnTo>
                  <a:lnTo>
                    <a:pt x="65" y="94"/>
                  </a:lnTo>
                  <a:lnTo>
                    <a:pt x="56" y="94"/>
                  </a:lnTo>
                  <a:lnTo>
                    <a:pt x="56" y="74"/>
                  </a:lnTo>
                  <a:lnTo>
                    <a:pt x="65" y="74"/>
                  </a:lnTo>
                  <a:lnTo>
                    <a:pt x="65" y="74"/>
                  </a:lnTo>
                  <a:lnTo>
                    <a:pt x="69" y="74"/>
                  </a:lnTo>
                  <a:lnTo>
                    <a:pt x="72" y="72"/>
                  </a:lnTo>
                  <a:lnTo>
                    <a:pt x="74" y="69"/>
                  </a:lnTo>
                  <a:lnTo>
                    <a:pt x="74" y="65"/>
                  </a:lnTo>
                  <a:lnTo>
                    <a:pt x="74" y="45"/>
                  </a:lnTo>
                  <a:lnTo>
                    <a:pt x="74" y="45"/>
                  </a:lnTo>
                  <a:lnTo>
                    <a:pt x="74" y="41"/>
                  </a:lnTo>
                  <a:lnTo>
                    <a:pt x="72" y="40"/>
                  </a:lnTo>
                  <a:lnTo>
                    <a:pt x="69" y="38"/>
                  </a:lnTo>
                  <a:lnTo>
                    <a:pt x="65" y="38"/>
                  </a:lnTo>
                  <a:lnTo>
                    <a:pt x="56" y="38"/>
                  </a:lnTo>
                  <a:lnTo>
                    <a:pt x="56" y="18"/>
                  </a:lnTo>
                  <a:lnTo>
                    <a:pt x="92" y="18"/>
                  </a:lnTo>
                  <a:lnTo>
                    <a:pt x="92" y="263"/>
                  </a:lnTo>
                  <a:close/>
                </a:path>
              </a:pathLst>
            </a:custGeom>
            <a:solidFill>
              <a:schemeClr val="tx2">
                <a:lumMod val="95000"/>
                <a:lumOff val="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6D2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21117" y="1804458"/>
            <a:ext cx="1395882" cy="942055"/>
            <a:chOff x="7421117" y="1361800"/>
            <a:chExt cx="1395882" cy="942055"/>
          </a:xfrm>
        </p:grpSpPr>
        <p:grpSp>
          <p:nvGrpSpPr>
            <p:cNvPr id="193" name="Group 192"/>
            <p:cNvGrpSpPr/>
            <p:nvPr/>
          </p:nvGrpSpPr>
          <p:grpSpPr>
            <a:xfrm>
              <a:off x="7421117" y="1361800"/>
              <a:ext cx="1395882" cy="942055"/>
              <a:chOff x="356719" y="1334635"/>
              <a:chExt cx="1395882" cy="942055"/>
            </a:xfrm>
          </p:grpSpPr>
          <p:sp>
            <p:nvSpPr>
              <p:cNvPr id="194" name="Oval 193"/>
              <p:cNvSpPr/>
              <p:nvPr/>
            </p:nvSpPr>
            <p:spPr>
              <a:xfrm>
                <a:off x="736363" y="1334635"/>
                <a:ext cx="685800" cy="685800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TextBox 194"/>
              <p:cNvSpPr txBox="1"/>
              <p:nvPr/>
            </p:nvSpPr>
            <p:spPr>
              <a:xfrm>
                <a:off x="356719" y="2015080"/>
                <a:ext cx="139588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8FD1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Creative &amp; Digital</a:t>
                </a:r>
              </a:p>
            </p:txBody>
          </p:sp>
        </p:grpSp>
        <p:grpSp>
          <p:nvGrpSpPr>
            <p:cNvPr id="229" name="Group 228"/>
            <p:cNvGrpSpPr/>
            <p:nvPr/>
          </p:nvGrpSpPr>
          <p:grpSpPr>
            <a:xfrm>
              <a:off x="7978555" y="1581959"/>
              <a:ext cx="330211" cy="255429"/>
              <a:chOff x="3727889" y="-113301"/>
              <a:chExt cx="548381" cy="424189"/>
            </a:xfrm>
            <a:solidFill>
              <a:schemeClr val="tx1"/>
            </a:solidFill>
          </p:grpSpPr>
          <p:sp>
            <p:nvSpPr>
              <p:cNvPr id="230" name="Oval 43"/>
              <p:cNvSpPr>
                <a:spLocks noChangeArrowheads="1"/>
              </p:cNvSpPr>
              <p:nvPr/>
            </p:nvSpPr>
            <p:spPr bwMode="auto">
              <a:xfrm>
                <a:off x="3954500" y="47987"/>
                <a:ext cx="96773" cy="9758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16D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Freeform 44"/>
              <p:cNvSpPr>
                <a:spLocks/>
              </p:cNvSpPr>
              <p:nvPr/>
            </p:nvSpPr>
            <p:spPr bwMode="auto">
              <a:xfrm>
                <a:off x="4042402" y="-20560"/>
                <a:ext cx="98386" cy="238707"/>
              </a:xfrm>
              <a:custGeom>
                <a:avLst/>
                <a:gdLst>
                  <a:gd name="T0" fmla="*/ 34 w 52"/>
                  <a:gd name="T1" fmla="*/ 61 h 125"/>
                  <a:gd name="T2" fmla="*/ 0 w 52"/>
                  <a:gd name="T3" fmla="*/ 112 h 125"/>
                  <a:gd name="T4" fmla="*/ 15 w 52"/>
                  <a:gd name="T5" fmla="*/ 125 h 125"/>
                  <a:gd name="T6" fmla="*/ 52 w 52"/>
                  <a:gd name="T7" fmla="*/ 61 h 125"/>
                  <a:gd name="T8" fmla="*/ 18 w 52"/>
                  <a:gd name="T9" fmla="*/ 0 h 125"/>
                  <a:gd name="T10" fmla="*/ 4 w 52"/>
                  <a:gd name="T11" fmla="*/ 12 h 125"/>
                  <a:gd name="T12" fmla="*/ 34 w 52"/>
                  <a:gd name="T13" fmla="*/ 61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125">
                    <a:moveTo>
                      <a:pt x="34" y="61"/>
                    </a:moveTo>
                    <a:cubicBezTo>
                      <a:pt x="34" y="84"/>
                      <a:pt x="20" y="104"/>
                      <a:pt x="0" y="112"/>
                    </a:cubicBezTo>
                    <a:cubicBezTo>
                      <a:pt x="15" y="125"/>
                      <a:pt x="15" y="125"/>
                      <a:pt x="15" y="125"/>
                    </a:cubicBezTo>
                    <a:cubicBezTo>
                      <a:pt x="37" y="113"/>
                      <a:pt x="52" y="89"/>
                      <a:pt x="52" y="61"/>
                    </a:cubicBezTo>
                    <a:cubicBezTo>
                      <a:pt x="52" y="35"/>
                      <a:pt x="39" y="13"/>
                      <a:pt x="18" y="0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22" y="21"/>
                      <a:pt x="34" y="40"/>
                      <a:pt x="34" y="61"/>
                    </a:cubicBezTo>
                    <a:close/>
                  </a:path>
                </a:pathLst>
              </a:custGeom>
              <a:solidFill>
                <a:schemeClr val="tx2">
                  <a:lumMod val="95000"/>
                  <a:lumOff val="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16D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Freeform 45"/>
              <p:cNvSpPr>
                <a:spLocks/>
              </p:cNvSpPr>
              <p:nvPr/>
            </p:nvSpPr>
            <p:spPr bwMode="auto">
              <a:xfrm>
                <a:off x="4093208" y="-62495"/>
                <a:ext cx="114515" cy="322577"/>
              </a:xfrm>
              <a:custGeom>
                <a:avLst/>
                <a:gdLst>
                  <a:gd name="T0" fmla="*/ 40 w 60"/>
                  <a:gd name="T1" fmla="*/ 83 h 169"/>
                  <a:gd name="T2" fmla="*/ 0 w 60"/>
                  <a:gd name="T3" fmla="*/ 155 h 169"/>
                  <a:gd name="T4" fmla="*/ 15 w 60"/>
                  <a:gd name="T5" fmla="*/ 169 h 169"/>
                  <a:gd name="T6" fmla="*/ 60 w 60"/>
                  <a:gd name="T7" fmla="*/ 83 h 169"/>
                  <a:gd name="T8" fmla="*/ 19 w 60"/>
                  <a:gd name="T9" fmla="*/ 0 h 169"/>
                  <a:gd name="T10" fmla="*/ 3 w 60"/>
                  <a:gd name="T11" fmla="*/ 14 h 169"/>
                  <a:gd name="T12" fmla="*/ 40 w 60"/>
                  <a:gd name="T13" fmla="*/ 83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169">
                    <a:moveTo>
                      <a:pt x="40" y="83"/>
                    </a:moveTo>
                    <a:cubicBezTo>
                      <a:pt x="40" y="114"/>
                      <a:pt x="24" y="140"/>
                      <a:pt x="0" y="155"/>
                    </a:cubicBezTo>
                    <a:cubicBezTo>
                      <a:pt x="15" y="169"/>
                      <a:pt x="15" y="169"/>
                      <a:pt x="15" y="169"/>
                    </a:cubicBezTo>
                    <a:cubicBezTo>
                      <a:pt x="42" y="150"/>
                      <a:pt x="60" y="119"/>
                      <a:pt x="60" y="83"/>
                    </a:cubicBezTo>
                    <a:cubicBezTo>
                      <a:pt x="60" y="49"/>
                      <a:pt x="44" y="19"/>
                      <a:pt x="19" y="0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5" y="29"/>
                      <a:pt x="40" y="54"/>
                      <a:pt x="40" y="83"/>
                    </a:cubicBezTo>
                    <a:close/>
                  </a:path>
                </a:pathLst>
              </a:custGeom>
              <a:solidFill>
                <a:schemeClr val="tx2">
                  <a:lumMod val="95000"/>
                  <a:lumOff val="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16D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Freeform 46"/>
              <p:cNvSpPr>
                <a:spLocks/>
              </p:cNvSpPr>
              <p:nvPr/>
            </p:nvSpPr>
            <p:spPr bwMode="auto">
              <a:xfrm>
                <a:off x="4143207" y="-113301"/>
                <a:ext cx="133063" cy="424189"/>
              </a:xfrm>
              <a:custGeom>
                <a:avLst/>
                <a:gdLst>
                  <a:gd name="T0" fmla="*/ 49 w 70"/>
                  <a:gd name="T1" fmla="*/ 110 h 223"/>
                  <a:gd name="T2" fmla="*/ 0 w 70"/>
                  <a:gd name="T3" fmla="*/ 209 h 223"/>
                  <a:gd name="T4" fmla="*/ 16 w 70"/>
                  <a:gd name="T5" fmla="*/ 223 h 223"/>
                  <a:gd name="T6" fmla="*/ 70 w 70"/>
                  <a:gd name="T7" fmla="*/ 110 h 223"/>
                  <a:gd name="T8" fmla="*/ 19 w 70"/>
                  <a:gd name="T9" fmla="*/ 0 h 223"/>
                  <a:gd name="T10" fmla="*/ 3 w 70"/>
                  <a:gd name="T11" fmla="*/ 14 h 223"/>
                  <a:gd name="T12" fmla="*/ 49 w 70"/>
                  <a:gd name="T13" fmla="*/ 110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223">
                    <a:moveTo>
                      <a:pt x="49" y="110"/>
                    </a:moveTo>
                    <a:cubicBezTo>
                      <a:pt x="49" y="151"/>
                      <a:pt x="30" y="186"/>
                      <a:pt x="0" y="209"/>
                    </a:cubicBezTo>
                    <a:cubicBezTo>
                      <a:pt x="16" y="223"/>
                      <a:pt x="16" y="223"/>
                      <a:pt x="16" y="223"/>
                    </a:cubicBezTo>
                    <a:cubicBezTo>
                      <a:pt x="49" y="197"/>
                      <a:pt x="70" y="156"/>
                      <a:pt x="70" y="110"/>
                    </a:cubicBezTo>
                    <a:cubicBezTo>
                      <a:pt x="70" y="66"/>
                      <a:pt x="50" y="26"/>
                      <a:pt x="19" y="0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1" y="37"/>
                      <a:pt x="49" y="71"/>
                      <a:pt x="49" y="110"/>
                    </a:cubicBezTo>
                    <a:close/>
                  </a:path>
                </a:pathLst>
              </a:custGeom>
              <a:solidFill>
                <a:schemeClr val="tx2">
                  <a:lumMod val="95000"/>
                  <a:lumOff val="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16D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Oval 47"/>
              <p:cNvSpPr>
                <a:spLocks noChangeArrowheads="1"/>
              </p:cNvSpPr>
              <p:nvPr/>
            </p:nvSpPr>
            <p:spPr bwMode="auto">
              <a:xfrm>
                <a:off x="3952887" y="52019"/>
                <a:ext cx="96773" cy="97580"/>
              </a:xfrm>
              <a:prstGeom prst="ellipse">
                <a:avLst/>
              </a:prstGeom>
              <a:solidFill>
                <a:schemeClr val="tx2">
                  <a:lumMod val="95000"/>
                  <a:lumOff val="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16D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" name="Freeform 48"/>
              <p:cNvSpPr>
                <a:spLocks/>
              </p:cNvSpPr>
              <p:nvPr/>
            </p:nvSpPr>
            <p:spPr bwMode="auto">
              <a:xfrm>
                <a:off x="3863371" y="-20560"/>
                <a:ext cx="98386" cy="238707"/>
              </a:xfrm>
              <a:custGeom>
                <a:avLst/>
                <a:gdLst>
                  <a:gd name="T0" fmla="*/ 18 w 52"/>
                  <a:gd name="T1" fmla="*/ 64 h 125"/>
                  <a:gd name="T2" fmla="*/ 52 w 52"/>
                  <a:gd name="T3" fmla="*/ 13 h 125"/>
                  <a:gd name="T4" fmla="*/ 38 w 52"/>
                  <a:gd name="T5" fmla="*/ 0 h 125"/>
                  <a:gd name="T6" fmla="*/ 0 w 52"/>
                  <a:gd name="T7" fmla="*/ 64 h 125"/>
                  <a:gd name="T8" fmla="*/ 34 w 52"/>
                  <a:gd name="T9" fmla="*/ 125 h 125"/>
                  <a:gd name="T10" fmla="*/ 48 w 52"/>
                  <a:gd name="T11" fmla="*/ 113 h 125"/>
                  <a:gd name="T12" fmla="*/ 18 w 52"/>
                  <a:gd name="T13" fmla="*/ 64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125">
                    <a:moveTo>
                      <a:pt x="18" y="64"/>
                    </a:moveTo>
                    <a:cubicBezTo>
                      <a:pt x="18" y="41"/>
                      <a:pt x="32" y="21"/>
                      <a:pt x="52" y="13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15" y="12"/>
                      <a:pt x="0" y="36"/>
                      <a:pt x="0" y="64"/>
                    </a:cubicBezTo>
                    <a:cubicBezTo>
                      <a:pt x="0" y="90"/>
                      <a:pt x="14" y="113"/>
                      <a:pt x="34" y="125"/>
                    </a:cubicBezTo>
                    <a:cubicBezTo>
                      <a:pt x="48" y="113"/>
                      <a:pt x="48" y="113"/>
                      <a:pt x="48" y="113"/>
                    </a:cubicBezTo>
                    <a:cubicBezTo>
                      <a:pt x="30" y="104"/>
                      <a:pt x="18" y="85"/>
                      <a:pt x="18" y="64"/>
                    </a:cubicBezTo>
                    <a:close/>
                  </a:path>
                </a:pathLst>
              </a:custGeom>
              <a:solidFill>
                <a:schemeClr val="tx2">
                  <a:lumMod val="95000"/>
                  <a:lumOff val="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16D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" name="Freeform 49"/>
              <p:cNvSpPr>
                <a:spLocks/>
              </p:cNvSpPr>
              <p:nvPr/>
            </p:nvSpPr>
            <p:spPr bwMode="auto">
              <a:xfrm>
                <a:off x="3796437" y="-62495"/>
                <a:ext cx="116128" cy="322577"/>
              </a:xfrm>
              <a:custGeom>
                <a:avLst/>
                <a:gdLst>
                  <a:gd name="T0" fmla="*/ 20 w 61"/>
                  <a:gd name="T1" fmla="*/ 86 h 169"/>
                  <a:gd name="T2" fmla="*/ 61 w 61"/>
                  <a:gd name="T3" fmla="*/ 14 h 169"/>
                  <a:gd name="T4" fmla="*/ 45 w 61"/>
                  <a:gd name="T5" fmla="*/ 0 h 169"/>
                  <a:gd name="T6" fmla="*/ 0 w 61"/>
                  <a:gd name="T7" fmla="*/ 86 h 169"/>
                  <a:gd name="T8" fmla="*/ 42 w 61"/>
                  <a:gd name="T9" fmla="*/ 169 h 169"/>
                  <a:gd name="T10" fmla="*/ 57 w 61"/>
                  <a:gd name="T11" fmla="*/ 155 h 169"/>
                  <a:gd name="T12" fmla="*/ 20 w 61"/>
                  <a:gd name="T13" fmla="*/ 86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169">
                    <a:moveTo>
                      <a:pt x="20" y="86"/>
                    </a:moveTo>
                    <a:cubicBezTo>
                      <a:pt x="20" y="55"/>
                      <a:pt x="36" y="29"/>
                      <a:pt x="61" y="14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18" y="19"/>
                      <a:pt x="0" y="50"/>
                      <a:pt x="0" y="86"/>
                    </a:cubicBezTo>
                    <a:cubicBezTo>
                      <a:pt x="0" y="120"/>
                      <a:pt x="16" y="150"/>
                      <a:pt x="42" y="169"/>
                    </a:cubicBezTo>
                    <a:cubicBezTo>
                      <a:pt x="57" y="155"/>
                      <a:pt x="57" y="155"/>
                      <a:pt x="57" y="155"/>
                    </a:cubicBezTo>
                    <a:cubicBezTo>
                      <a:pt x="35" y="140"/>
                      <a:pt x="20" y="115"/>
                      <a:pt x="20" y="86"/>
                    </a:cubicBezTo>
                    <a:close/>
                  </a:path>
                </a:pathLst>
              </a:custGeom>
              <a:solidFill>
                <a:schemeClr val="tx2">
                  <a:lumMod val="95000"/>
                  <a:lumOff val="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16D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7" name="Freeform 50"/>
              <p:cNvSpPr>
                <a:spLocks/>
              </p:cNvSpPr>
              <p:nvPr/>
            </p:nvSpPr>
            <p:spPr bwMode="auto">
              <a:xfrm>
                <a:off x="3727889" y="-113301"/>
                <a:ext cx="133063" cy="424189"/>
              </a:xfrm>
              <a:custGeom>
                <a:avLst/>
                <a:gdLst>
                  <a:gd name="T0" fmla="*/ 21 w 70"/>
                  <a:gd name="T1" fmla="*/ 113 h 223"/>
                  <a:gd name="T2" fmla="*/ 70 w 70"/>
                  <a:gd name="T3" fmla="*/ 14 h 223"/>
                  <a:gd name="T4" fmla="*/ 54 w 70"/>
                  <a:gd name="T5" fmla="*/ 0 h 223"/>
                  <a:gd name="T6" fmla="*/ 0 w 70"/>
                  <a:gd name="T7" fmla="*/ 113 h 223"/>
                  <a:gd name="T8" fmla="*/ 51 w 70"/>
                  <a:gd name="T9" fmla="*/ 223 h 223"/>
                  <a:gd name="T10" fmla="*/ 67 w 70"/>
                  <a:gd name="T11" fmla="*/ 209 h 223"/>
                  <a:gd name="T12" fmla="*/ 21 w 70"/>
                  <a:gd name="T13" fmla="*/ 113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223">
                    <a:moveTo>
                      <a:pt x="21" y="113"/>
                    </a:moveTo>
                    <a:cubicBezTo>
                      <a:pt x="21" y="73"/>
                      <a:pt x="40" y="37"/>
                      <a:pt x="70" y="14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21" y="26"/>
                      <a:pt x="0" y="67"/>
                      <a:pt x="0" y="113"/>
                    </a:cubicBezTo>
                    <a:cubicBezTo>
                      <a:pt x="0" y="157"/>
                      <a:pt x="20" y="197"/>
                      <a:pt x="51" y="223"/>
                    </a:cubicBezTo>
                    <a:cubicBezTo>
                      <a:pt x="67" y="209"/>
                      <a:pt x="67" y="209"/>
                      <a:pt x="67" y="209"/>
                    </a:cubicBezTo>
                    <a:cubicBezTo>
                      <a:pt x="39" y="186"/>
                      <a:pt x="21" y="152"/>
                      <a:pt x="21" y="113"/>
                    </a:cubicBezTo>
                    <a:close/>
                  </a:path>
                </a:pathLst>
              </a:custGeom>
              <a:solidFill>
                <a:schemeClr val="tx2">
                  <a:lumMod val="95000"/>
                  <a:lumOff val="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E16D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5656239" y="4234541"/>
            <a:ext cx="1395882" cy="947410"/>
            <a:chOff x="5656239" y="3791884"/>
            <a:chExt cx="1395882" cy="947410"/>
          </a:xfrm>
        </p:grpSpPr>
        <p:grpSp>
          <p:nvGrpSpPr>
            <p:cNvPr id="190" name="Group 189"/>
            <p:cNvGrpSpPr/>
            <p:nvPr/>
          </p:nvGrpSpPr>
          <p:grpSpPr>
            <a:xfrm>
              <a:off x="5656239" y="3791884"/>
              <a:ext cx="1395882" cy="947410"/>
              <a:chOff x="356719" y="1329280"/>
              <a:chExt cx="1395882" cy="947410"/>
            </a:xfrm>
          </p:grpSpPr>
          <p:sp>
            <p:nvSpPr>
              <p:cNvPr id="191" name="Oval 190"/>
              <p:cNvSpPr/>
              <p:nvPr/>
            </p:nvSpPr>
            <p:spPr>
              <a:xfrm>
                <a:off x="736363" y="1329280"/>
                <a:ext cx="685800" cy="685800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TextBox 191"/>
              <p:cNvSpPr txBox="1"/>
              <p:nvPr/>
            </p:nvSpPr>
            <p:spPr>
              <a:xfrm>
                <a:off x="356719" y="2015080"/>
                <a:ext cx="139588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8FD1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Legal Services</a:t>
                </a:r>
              </a:p>
            </p:txBody>
          </p:sp>
        </p:grpSp>
        <p:sp>
          <p:nvSpPr>
            <p:cNvPr id="242" name="Freeform 55"/>
            <p:cNvSpPr>
              <a:spLocks noEditPoints="1"/>
            </p:cNvSpPr>
            <p:nvPr/>
          </p:nvSpPr>
          <p:spPr bwMode="auto">
            <a:xfrm>
              <a:off x="6181395" y="3948013"/>
              <a:ext cx="394776" cy="340532"/>
            </a:xfrm>
            <a:custGeom>
              <a:avLst/>
              <a:gdLst>
                <a:gd name="T0" fmla="*/ 396429 w 256"/>
                <a:gd name="T1" fmla="*/ 358775 h 220"/>
                <a:gd name="T2" fmla="*/ 19496 w 256"/>
                <a:gd name="T3" fmla="*/ 358775 h 220"/>
                <a:gd name="T4" fmla="*/ 0 w 256"/>
                <a:gd name="T5" fmla="*/ 339205 h 220"/>
                <a:gd name="T6" fmla="*/ 0 w 256"/>
                <a:gd name="T7" fmla="*/ 215265 h 220"/>
                <a:gd name="T8" fmla="*/ 0 w 256"/>
                <a:gd name="T9" fmla="*/ 215265 h 220"/>
                <a:gd name="T10" fmla="*/ 1625 w 256"/>
                <a:gd name="T11" fmla="*/ 208742 h 220"/>
                <a:gd name="T12" fmla="*/ 53615 w 256"/>
                <a:gd name="T13" fmla="*/ 71755 h 220"/>
                <a:gd name="T14" fmla="*/ 71487 w 256"/>
                <a:gd name="T15" fmla="*/ 58709 h 220"/>
                <a:gd name="T16" fmla="*/ 103981 w 256"/>
                <a:gd name="T17" fmla="*/ 58709 h 220"/>
                <a:gd name="T18" fmla="*/ 123478 w 256"/>
                <a:gd name="T19" fmla="*/ 58709 h 220"/>
                <a:gd name="T20" fmla="*/ 123478 w 256"/>
                <a:gd name="T21" fmla="*/ 65232 h 220"/>
                <a:gd name="T22" fmla="*/ 141350 w 256"/>
                <a:gd name="T23" fmla="*/ 97848 h 220"/>
                <a:gd name="T24" fmla="*/ 103981 w 256"/>
                <a:gd name="T25" fmla="*/ 97848 h 220"/>
                <a:gd name="T26" fmla="*/ 84485 w 256"/>
                <a:gd name="T27" fmla="*/ 97848 h 220"/>
                <a:gd name="T28" fmla="*/ 47117 w 256"/>
                <a:gd name="T29" fmla="*/ 195695 h 220"/>
                <a:gd name="T30" fmla="*/ 97482 w 256"/>
                <a:gd name="T31" fmla="*/ 195695 h 220"/>
                <a:gd name="T32" fmla="*/ 110480 w 256"/>
                <a:gd name="T33" fmla="*/ 195695 h 220"/>
                <a:gd name="T34" fmla="*/ 129977 w 256"/>
                <a:gd name="T35" fmla="*/ 215265 h 220"/>
                <a:gd name="T36" fmla="*/ 129977 w 256"/>
                <a:gd name="T37" fmla="*/ 234835 h 220"/>
                <a:gd name="T38" fmla="*/ 285948 w 256"/>
                <a:gd name="T39" fmla="*/ 234835 h 220"/>
                <a:gd name="T40" fmla="*/ 285948 w 256"/>
                <a:gd name="T41" fmla="*/ 215265 h 220"/>
                <a:gd name="T42" fmla="*/ 305445 w 256"/>
                <a:gd name="T43" fmla="*/ 195695 h 220"/>
                <a:gd name="T44" fmla="*/ 324941 w 256"/>
                <a:gd name="T45" fmla="*/ 195695 h 220"/>
                <a:gd name="T46" fmla="*/ 368808 w 256"/>
                <a:gd name="T47" fmla="*/ 195695 h 220"/>
                <a:gd name="T48" fmla="*/ 331440 w 256"/>
                <a:gd name="T49" fmla="*/ 97848 h 220"/>
                <a:gd name="T50" fmla="*/ 311944 w 256"/>
                <a:gd name="T51" fmla="*/ 97848 h 220"/>
                <a:gd name="T52" fmla="*/ 274575 w 256"/>
                <a:gd name="T53" fmla="*/ 97848 h 220"/>
                <a:gd name="T54" fmla="*/ 292447 w 256"/>
                <a:gd name="T55" fmla="*/ 65232 h 220"/>
                <a:gd name="T56" fmla="*/ 292447 w 256"/>
                <a:gd name="T57" fmla="*/ 58709 h 220"/>
                <a:gd name="T58" fmla="*/ 311944 w 256"/>
                <a:gd name="T59" fmla="*/ 58709 h 220"/>
                <a:gd name="T60" fmla="*/ 344438 w 256"/>
                <a:gd name="T61" fmla="*/ 58709 h 220"/>
                <a:gd name="T62" fmla="*/ 362310 w 256"/>
                <a:gd name="T63" fmla="*/ 71755 h 220"/>
                <a:gd name="T64" fmla="*/ 414300 w 256"/>
                <a:gd name="T65" fmla="*/ 208742 h 220"/>
                <a:gd name="T66" fmla="*/ 415925 w 256"/>
                <a:gd name="T67" fmla="*/ 215265 h 220"/>
                <a:gd name="T68" fmla="*/ 415925 w 256"/>
                <a:gd name="T69" fmla="*/ 339205 h 220"/>
                <a:gd name="T70" fmla="*/ 396429 w 256"/>
                <a:gd name="T71" fmla="*/ 358775 h 220"/>
                <a:gd name="T72" fmla="*/ 253454 w 256"/>
                <a:gd name="T73" fmla="*/ 84801 h 220"/>
                <a:gd name="T74" fmla="*/ 240457 w 256"/>
                <a:gd name="T75" fmla="*/ 78278 h 220"/>
                <a:gd name="T76" fmla="*/ 227459 w 256"/>
                <a:gd name="T77" fmla="*/ 66863 h 220"/>
                <a:gd name="T78" fmla="*/ 227459 w 256"/>
                <a:gd name="T79" fmla="*/ 143510 h 220"/>
                <a:gd name="T80" fmla="*/ 227459 w 256"/>
                <a:gd name="T81" fmla="*/ 189172 h 220"/>
                <a:gd name="T82" fmla="*/ 207963 w 256"/>
                <a:gd name="T83" fmla="*/ 208742 h 220"/>
                <a:gd name="T84" fmla="*/ 188466 w 256"/>
                <a:gd name="T85" fmla="*/ 189172 h 220"/>
                <a:gd name="T86" fmla="*/ 188466 w 256"/>
                <a:gd name="T87" fmla="*/ 156556 h 220"/>
                <a:gd name="T88" fmla="*/ 188466 w 256"/>
                <a:gd name="T89" fmla="*/ 66863 h 220"/>
                <a:gd name="T90" fmla="*/ 175468 w 256"/>
                <a:gd name="T91" fmla="*/ 78278 h 220"/>
                <a:gd name="T92" fmla="*/ 162471 w 256"/>
                <a:gd name="T93" fmla="*/ 84801 h 220"/>
                <a:gd name="T94" fmla="*/ 142974 w 256"/>
                <a:gd name="T95" fmla="*/ 65232 h 220"/>
                <a:gd name="T96" fmla="*/ 149473 w 256"/>
                <a:gd name="T97" fmla="*/ 52185 h 220"/>
                <a:gd name="T98" fmla="*/ 194965 w 256"/>
                <a:gd name="T99" fmla="*/ 6523 h 220"/>
                <a:gd name="T100" fmla="*/ 207963 w 256"/>
                <a:gd name="T101" fmla="*/ 0 h 220"/>
                <a:gd name="T102" fmla="*/ 220960 w 256"/>
                <a:gd name="T103" fmla="*/ 6523 h 220"/>
                <a:gd name="T104" fmla="*/ 266452 w 256"/>
                <a:gd name="T105" fmla="*/ 52185 h 220"/>
                <a:gd name="T106" fmla="*/ 272951 w 256"/>
                <a:gd name="T107" fmla="*/ 65232 h 220"/>
                <a:gd name="T108" fmla="*/ 253454 w 256"/>
                <a:gd name="T109" fmla="*/ 84801 h 2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56" h="220">
                  <a:moveTo>
                    <a:pt x="244" y="220"/>
                  </a:moveTo>
                  <a:cubicBezTo>
                    <a:pt x="12" y="220"/>
                    <a:pt x="12" y="220"/>
                    <a:pt x="12" y="220"/>
                  </a:cubicBezTo>
                  <a:cubicBezTo>
                    <a:pt x="5" y="220"/>
                    <a:pt x="0" y="215"/>
                    <a:pt x="0" y="208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130"/>
                    <a:pt x="0" y="129"/>
                    <a:pt x="1" y="128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39"/>
                    <a:pt x="39" y="36"/>
                    <a:pt x="44" y="36"/>
                  </a:cubicBezTo>
                  <a:cubicBezTo>
                    <a:pt x="64" y="36"/>
                    <a:pt x="64" y="36"/>
                    <a:pt x="64" y="36"/>
                  </a:cubicBezTo>
                  <a:cubicBezTo>
                    <a:pt x="76" y="36"/>
                    <a:pt x="76" y="36"/>
                    <a:pt x="76" y="36"/>
                  </a:cubicBezTo>
                  <a:cubicBezTo>
                    <a:pt x="76" y="37"/>
                    <a:pt x="76" y="39"/>
                    <a:pt x="76" y="40"/>
                  </a:cubicBezTo>
                  <a:cubicBezTo>
                    <a:pt x="76" y="48"/>
                    <a:pt x="80" y="56"/>
                    <a:pt x="87" y="60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52" y="60"/>
                    <a:pt x="52" y="60"/>
                    <a:pt x="52" y="60"/>
                  </a:cubicBezTo>
                  <a:cubicBezTo>
                    <a:pt x="29" y="120"/>
                    <a:pt x="29" y="120"/>
                    <a:pt x="29" y="120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75" y="120"/>
                    <a:pt x="80" y="125"/>
                    <a:pt x="80" y="132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176" y="144"/>
                    <a:pt x="176" y="144"/>
                    <a:pt x="176" y="144"/>
                  </a:cubicBezTo>
                  <a:cubicBezTo>
                    <a:pt x="176" y="132"/>
                    <a:pt x="176" y="132"/>
                    <a:pt x="176" y="132"/>
                  </a:cubicBezTo>
                  <a:cubicBezTo>
                    <a:pt x="176" y="125"/>
                    <a:pt x="181" y="120"/>
                    <a:pt x="188" y="120"/>
                  </a:cubicBezTo>
                  <a:cubicBezTo>
                    <a:pt x="200" y="120"/>
                    <a:pt x="200" y="120"/>
                    <a:pt x="200" y="120"/>
                  </a:cubicBezTo>
                  <a:cubicBezTo>
                    <a:pt x="227" y="120"/>
                    <a:pt x="227" y="120"/>
                    <a:pt x="227" y="120"/>
                  </a:cubicBezTo>
                  <a:cubicBezTo>
                    <a:pt x="204" y="60"/>
                    <a:pt x="204" y="60"/>
                    <a:pt x="204" y="60"/>
                  </a:cubicBezTo>
                  <a:cubicBezTo>
                    <a:pt x="192" y="60"/>
                    <a:pt x="192" y="60"/>
                    <a:pt x="192" y="60"/>
                  </a:cubicBezTo>
                  <a:cubicBezTo>
                    <a:pt x="169" y="60"/>
                    <a:pt x="169" y="60"/>
                    <a:pt x="169" y="60"/>
                  </a:cubicBezTo>
                  <a:cubicBezTo>
                    <a:pt x="176" y="56"/>
                    <a:pt x="180" y="48"/>
                    <a:pt x="180" y="40"/>
                  </a:cubicBezTo>
                  <a:cubicBezTo>
                    <a:pt x="180" y="39"/>
                    <a:pt x="180" y="37"/>
                    <a:pt x="180" y="36"/>
                  </a:cubicBezTo>
                  <a:cubicBezTo>
                    <a:pt x="192" y="36"/>
                    <a:pt x="192" y="36"/>
                    <a:pt x="192" y="36"/>
                  </a:cubicBezTo>
                  <a:cubicBezTo>
                    <a:pt x="212" y="36"/>
                    <a:pt x="212" y="36"/>
                    <a:pt x="212" y="36"/>
                  </a:cubicBezTo>
                  <a:cubicBezTo>
                    <a:pt x="217" y="36"/>
                    <a:pt x="222" y="39"/>
                    <a:pt x="223" y="44"/>
                  </a:cubicBezTo>
                  <a:cubicBezTo>
                    <a:pt x="255" y="128"/>
                    <a:pt x="255" y="128"/>
                    <a:pt x="255" y="128"/>
                  </a:cubicBezTo>
                  <a:cubicBezTo>
                    <a:pt x="256" y="129"/>
                    <a:pt x="256" y="130"/>
                    <a:pt x="256" y="132"/>
                  </a:cubicBezTo>
                  <a:cubicBezTo>
                    <a:pt x="256" y="208"/>
                    <a:pt x="256" y="208"/>
                    <a:pt x="256" y="208"/>
                  </a:cubicBezTo>
                  <a:cubicBezTo>
                    <a:pt x="256" y="215"/>
                    <a:pt x="251" y="220"/>
                    <a:pt x="244" y="220"/>
                  </a:cubicBezTo>
                  <a:moveTo>
                    <a:pt x="156" y="52"/>
                  </a:moveTo>
                  <a:cubicBezTo>
                    <a:pt x="153" y="52"/>
                    <a:pt x="150" y="51"/>
                    <a:pt x="148" y="48"/>
                  </a:cubicBezTo>
                  <a:cubicBezTo>
                    <a:pt x="140" y="41"/>
                    <a:pt x="140" y="41"/>
                    <a:pt x="140" y="41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40" y="116"/>
                    <a:pt x="140" y="116"/>
                    <a:pt x="140" y="116"/>
                  </a:cubicBezTo>
                  <a:cubicBezTo>
                    <a:pt x="140" y="123"/>
                    <a:pt x="135" y="128"/>
                    <a:pt x="128" y="128"/>
                  </a:cubicBezTo>
                  <a:cubicBezTo>
                    <a:pt x="121" y="128"/>
                    <a:pt x="116" y="123"/>
                    <a:pt x="116" y="11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41"/>
                    <a:pt x="116" y="41"/>
                    <a:pt x="116" y="41"/>
                  </a:cubicBezTo>
                  <a:cubicBezTo>
                    <a:pt x="108" y="48"/>
                    <a:pt x="108" y="48"/>
                    <a:pt x="108" y="48"/>
                  </a:cubicBezTo>
                  <a:cubicBezTo>
                    <a:pt x="106" y="51"/>
                    <a:pt x="103" y="52"/>
                    <a:pt x="100" y="52"/>
                  </a:cubicBezTo>
                  <a:cubicBezTo>
                    <a:pt x="93" y="52"/>
                    <a:pt x="88" y="47"/>
                    <a:pt x="88" y="40"/>
                  </a:cubicBezTo>
                  <a:cubicBezTo>
                    <a:pt x="88" y="37"/>
                    <a:pt x="89" y="34"/>
                    <a:pt x="92" y="32"/>
                  </a:cubicBezTo>
                  <a:cubicBezTo>
                    <a:pt x="120" y="4"/>
                    <a:pt x="120" y="4"/>
                    <a:pt x="120" y="4"/>
                  </a:cubicBezTo>
                  <a:cubicBezTo>
                    <a:pt x="122" y="1"/>
                    <a:pt x="125" y="0"/>
                    <a:pt x="128" y="0"/>
                  </a:cubicBezTo>
                  <a:cubicBezTo>
                    <a:pt x="131" y="0"/>
                    <a:pt x="134" y="1"/>
                    <a:pt x="136" y="4"/>
                  </a:cubicBezTo>
                  <a:cubicBezTo>
                    <a:pt x="164" y="32"/>
                    <a:pt x="164" y="32"/>
                    <a:pt x="164" y="32"/>
                  </a:cubicBezTo>
                  <a:cubicBezTo>
                    <a:pt x="167" y="34"/>
                    <a:pt x="168" y="37"/>
                    <a:pt x="168" y="40"/>
                  </a:cubicBezTo>
                  <a:cubicBezTo>
                    <a:pt x="168" y="47"/>
                    <a:pt x="163" y="52"/>
                    <a:pt x="156" y="52"/>
                  </a:cubicBezTo>
                </a:path>
              </a:pathLst>
            </a:custGeom>
            <a:solidFill>
              <a:schemeClr val="tx2">
                <a:lumMod val="95000"/>
                <a:lumOff val="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E16D2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21117" y="4245695"/>
            <a:ext cx="1395882" cy="947410"/>
            <a:chOff x="7421117" y="3803038"/>
            <a:chExt cx="1395882" cy="947410"/>
          </a:xfrm>
        </p:grpSpPr>
        <p:grpSp>
          <p:nvGrpSpPr>
            <p:cNvPr id="199" name="Group 198"/>
            <p:cNvGrpSpPr/>
            <p:nvPr/>
          </p:nvGrpSpPr>
          <p:grpSpPr>
            <a:xfrm>
              <a:off x="7421117" y="3803038"/>
              <a:ext cx="1395882" cy="947410"/>
              <a:chOff x="356719" y="1329280"/>
              <a:chExt cx="1395882" cy="947410"/>
            </a:xfrm>
          </p:grpSpPr>
          <p:sp>
            <p:nvSpPr>
              <p:cNvPr id="200" name="Oval 199"/>
              <p:cNvSpPr/>
              <p:nvPr/>
            </p:nvSpPr>
            <p:spPr>
              <a:xfrm>
                <a:off x="736363" y="1329280"/>
                <a:ext cx="685800" cy="685800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TextBox 200"/>
              <p:cNvSpPr txBox="1"/>
              <p:nvPr/>
            </p:nvSpPr>
            <p:spPr>
              <a:xfrm>
                <a:off x="356719" y="2015080"/>
                <a:ext cx="139588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8FD1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Journalism</a:t>
                </a:r>
              </a:p>
            </p:txBody>
          </p:sp>
        </p:grpSp>
        <p:sp>
          <p:nvSpPr>
            <p:cNvPr id="243" name="Freeform 32"/>
            <p:cNvSpPr>
              <a:spLocks noEditPoints="1"/>
            </p:cNvSpPr>
            <p:nvPr/>
          </p:nvSpPr>
          <p:spPr bwMode="auto">
            <a:xfrm>
              <a:off x="7938422" y="3980689"/>
              <a:ext cx="407844" cy="333484"/>
            </a:xfrm>
            <a:custGeom>
              <a:avLst/>
              <a:gdLst/>
              <a:ahLst/>
              <a:cxnLst>
                <a:cxn ang="0">
                  <a:pos x="254" y="0"/>
                </a:cxn>
                <a:cxn ang="0">
                  <a:pos x="239" y="2"/>
                </a:cxn>
                <a:cxn ang="0">
                  <a:pos x="210" y="15"/>
                </a:cxn>
                <a:cxn ang="0">
                  <a:pos x="74" y="149"/>
                </a:cxn>
                <a:cxn ang="0">
                  <a:pos x="69" y="154"/>
                </a:cxn>
                <a:cxn ang="0">
                  <a:pos x="65" y="165"/>
                </a:cxn>
                <a:cxn ang="0">
                  <a:pos x="65" y="178"/>
                </a:cxn>
                <a:cxn ang="0">
                  <a:pos x="69" y="189"/>
                </a:cxn>
                <a:cxn ang="0">
                  <a:pos x="167" y="288"/>
                </a:cxn>
                <a:cxn ang="0">
                  <a:pos x="172" y="292"/>
                </a:cxn>
                <a:cxn ang="0">
                  <a:pos x="183" y="297"/>
                </a:cxn>
                <a:cxn ang="0">
                  <a:pos x="196" y="297"/>
                </a:cxn>
                <a:cxn ang="0">
                  <a:pos x="208" y="292"/>
                </a:cxn>
                <a:cxn ang="0">
                  <a:pos x="339" y="162"/>
                </a:cxn>
                <a:cxn ang="0">
                  <a:pos x="348" y="151"/>
                </a:cxn>
                <a:cxn ang="0">
                  <a:pos x="359" y="122"/>
                </a:cxn>
                <a:cxn ang="0">
                  <a:pos x="361" y="33"/>
                </a:cxn>
                <a:cxn ang="0">
                  <a:pos x="361" y="26"/>
                </a:cxn>
                <a:cxn ang="0">
                  <a:pos x="355" y="15"/>
                </a:cxn>
                <a:cxn ang="0">
                  <a:pos x="346" y="6"/>
                </a:cxn>
                <a:cxn ang="0">
                  <a:pos x="335" y="2"/>
                </a:cxn>
                <a:cxn ang="0">
                  <a:pos x="330" y="0"/>
                </a:cxn>
                <a:cxn ang="0">
                  <a:pos x="286" y="107"/>
                </a:cxn>
                <a:cxn ang="0">
                  <a:pos x="274" y="105"/>
                </a:cxn>
                <a:cxn ang="0">
                  <a:pos x="263" y="98"/>
                </a:cxn>
                <a:cxn ang="0">
                  <a:pos x="257" y="87"/>
                </a:cxn>
                <a:cxn ang="0">
                  <a:pos x="254" y="74"/>
                </a:cxn>
                <a:cxn ang="0">
                  <a:pos x="256" y="69"/>
                </a:cxn>
                <a:cxn ang="0">
                  <a:pos x="259" y="58"/>
                </a:cxn>
                <a:cxn ang="0">
                  <a:pos x="268" y="49"/>
                </a:cxn>
                <a:cxn ang="0">
                  <a:pos x="279" y="44"/>
                </a:cxn>
                <a:cxn ang="0">
                  <a:pos x="286" y="44"/>
                </a:cxn>
                <a:cxn ang="0">
                  <a:pos x="299" y="45"/>
                </a:cxn>
                <a:cxn ang="0">
                  <a:pos x="308" y="53"/>
                </a:cxn>
                <a:cxn ang="0">
                  <a:pos x="315" y="64"/>
                </a:cxn>
                <a:cxn ang="0">
                  <a:pos x="319" y="74"/>
                </a:cxn>
                <a:cxn ang="0">
                  <a:pos x="317" y="82"/>
                </a:cxn>
                <a:cxn ang="0">
                  <a:pos x="314" y="93"/>
                </a:cxn>
                <a:cxn ang="0">
                  <a:pos x="304" y="102"/>
                </a:cxn>
                <a:cxn ang="0">
                  <a:pos x="292" y="107"/>
                </a:cxn>
                <a:cxn ang="0">
                  <a:pos x="286" y="107"/>
                </a:cxn>
                <a:cxn ang="0">
                  <a:pos x="141" y="294"/>
                </a:cxn>
                <a:cxn ang="0">
                  <a:pos x="130" y="297"/>
                </a:cxn>
                <a:cxn ang="0">
                  <a:pos x="112" y="294"/>
                </a:cxn>
                <a:cxn ang="0">
                  <a:pos x="9" y="194"/>
                </a:cxn>
                <a:cxn ang="0">
                  <a:pos x="5" y="189"/>
                </a:cxn>
                <a:cxn ang="0">
                  <a:pos x="0" y="178"/>
                </a:cxn>
                <a:cxn ang="0">
                  <a:pos x="0" y="165"/>
                </a:cxn>
                <a:cxn ang="0">
                  <a:pos x="5" y="154"/>
                </a:cxn>
                <a:cxn ang="0">
                  <a:pos x="136" y="24"/>
                </a:cxn>
                <a:cxn ang="0">
                  <a:pos x="147" y="15"/>
                </a:cxn>
                <a:cxn ang="0">
                  <a:pos x="176" y="2"/>
                </a:cxn>
                <a:cxn ang="0">
                  <a:pos x="27" y="163"/>
                </a:cxn>
                <a:cxn ang="0">
                  <a:pos x="23" y="167"/>
                </a:cxn>
                <a:cxn ang="0">
                  <a:pos x="23" y="176"/>
                </a:cxn>
                <a:cxn ang="0">
                  <a:pos x="27" y="180"/>
                </a:cxn>
              </a:cxnLst>
              <a:rect l="0" t="0" r="r" b="b"/>
              <a:pathLst>
                <a:path w="361" h="297">
                  <a:moveTo>
                    <a:pt x="330" y="0"/>
                  </a:moveTo>
                  <a:lnTo>
                    <a:pt x="254" y="0"/>
                  </a:lnTo>
                  <a:lnTo>
                    <a:pt x="254" y="0"/>
                  </a:lnTo>
                  <a:lnTo>
                    <a:pt x="239" y="2"/>
                  </a:lnTo>
                  <a:lnTo>
                    <a:pt x="225" y="7"/>
                  </a:lnTo>
                  <a:lnTo>
                    <a:pt x="210" y="15"/>
                  </a:lnTo>
                  <a:lnTo>
                    <a:pt x="199" y="24"/>
                  </a:lnTo>
                  <a:lnTo>
                    <a:pt x="74" y="149"/>
                  </a:lnTo>
                  <a:lnTo>
                    <a:pt x="74" y="149"/>
                  </a:lnTo>
                  <a:lnTo>
                    <a:pt x="69" y="154"/>
                  </a:lnTo>
                  <a:lnTo>
                    <a:pt x="67" y="160"/>
                  </a:lnTo>
                  <a:lnTo>
                    <a:pt x="65" y="165"/>
                  </a:lnTo>
                  <a:lnTo>
                    <a:pt x="63" y="172"/>
                  </a:lnTo>
                  <a:lnTo>
                    <a:pt x="65" y="178"/>
                  </a:lnTo>
                  <a:lnTo>
                    <a:pt x="67" y="183"/>
                  </a:lnTo>
                  <a:lnTo>
                    <a:pt x="69" y="189"/>
                  </a:lnTo>
                  <a:lnTo>
                    <a:pt x="74" y="194"/>
                  </a:lnTo>
                  <a:lnTo>
                    <a:pt x="167" y="288"/>
                  </a:lnTo>
                  <a:lnTo>
                    <a:pt x="167" y="288"/>
                  </a:lnTo>
                  <a:lnTo>
                    <a:pt x="172" y="292"/>
                  </a:lnTo>
                  <a:lnTo>
                    <a:pt x="178" y="296"/>
                  </a:lnTo>
                  <a:lnTo>
                    <a:pt x="183" y="297"/>
                  </a:lnTo>
                  <a:lnTo>
                    <a:pt x="190" y="297"/>
                  </a:lnTo>
                  <a:lnTo>
                    <a:pt x="196" y="297"/>
                  </a:lnTo>
                  <a:lnTo>
                    <a:pt x="201" y="296"/>
                  </a:lnTo>
                  <a:lnTo>
                    <a:pt x="208" y="292"/>
                  </a:lnTo>
                  <a:lnTo>
                    <a:pt x="212" y="288"/>
                  </a:lnTo>
                  <a:lnTo>
                    <a:pt x="339" y="162"/>
                  </a:lnTo>
                  <a:lnTo>
                    <a:pt x="339" y="162"/>
                  </a:lnTo>
                  <a:lnTo>
                    <a:pt x="348" y="151"/>
                  </a:lnTo>
                  <a:lnTo>
                    <a:pt x="355" y="136"/>
                  </a:lnTo>
                  <a:lnTo>
                    <a:pt x="359" y="122"/>
                  </a:lnTo>
                  <a:lnTo>
                    <a:pt x="361" y="107"/>
                  </a:lnTo>
                  <a:lnTo>
                    <a:pt x="361" y="33"/>
                  </a:lnTo>
                  <a:lnTo>
                    <a:pt x="361" y="33"/>
                  </a:lnTo>
                  <a:lnTo>
                    <a:pt x="361" y="26"/>
                  </a:lnTo>
                  <a:lnTo>
                    <a:pt x="359" y="20"/>
                  </a:lnTo>
                  <a:lnTo>
                    <a:pt x="355" y="15"/>
                  </a:lnTo>
                  <a:lnTo>
                    <a:pt x="352" y="9"/>
                  </a:lnTo>
                  <a:lnTo>
                    <a:pt x="346" y="6"/>
                  </a:lnTo>
                  <a:lnTo>
                    <a:pt x="341" y="4"/>
                  </a:lnTo>
                  <a:lnTo>
                    <a:pt x="335" y="2"/>
                  </a:lnTo>
                  <a:lnTo>
                    <a:pt x="330" y="0"/>
                  </a:lnTo>
                  <a:lnTo>
                    <a:pt x="330" y="0"/>
                  </a:lnTo>
                  <a:close/>
                  <a:moveTo>
                    <a:pt x="286" y="107"/>
                  </a:moveTo>
                  <a:lnTo>
                    <a:pt x="286" y="107"/>
                  </a:lnTo>
                  <a:lnTo>
                    <a:pt x="279" y="107"/>
                  </a:lnTo>
                  <a:lnTo>
                    <a:pt x="274" y="105"/>
                  </a:lnTo>
                  <a:lnTo>
                    <a:pt x="268" y="102"/>
                  </a:lnTo>
                  <a:lnTo>
                    <a:pt x="263" y="98"/>
                  </a:lnTo>
                  <a:lnTo>
                    <a:pt x="259" y="93"/>
                  </a:lnTo>
                  <a:lnTo>
                    <a:pt x="257" y="87"/>
                  </a:lnTo>
                  <a:lnTo>
                    <a:pt x="256" y="82"/>
                  </a:lnTo>
                  <a:lnTo>
                    <a:pt x="254" y="74"/>
                  </a:lnTo>
                  <a:lnTo>
                    <a:pt x="254" y="74"/>
                  </a:lnTo>
                  <a:lnTo>
                    <a:pt x="256" y="69"/>
                  </a:lnTo>
                  <a:lnTo>
                    <a:pt x="257" y="64"/>
                  </a:lnTo>
                  <a:lnTo>
                    <a:pt x="259" y="58"/>
                  </a:lnTo>
                  <a:lnTo>
                    <a:pt x="263" y="53"/>
                  </a:lnTo>
                  <a:lnTo>
                    <a:pt x="268" y="49"/>
                  </a:lnTo>
                  <a:lnTo>
                    <a:pt x="274" y="45"/>
                  </a:lnTo>
                  <a:lnTo>
                    <a:pt x="279" y="44"/>
                  </a:lnTo>
                  <a:lnTo>
                    <a:pt x="286" y="44"/>
                  </a:lnTo>
                  <a:lnTo>
                    <a:pt x="286" y="44"/>
                  </a:lnTo>
                  <a:lnTo>
                    <a:pt x="292" y="44"/>
                  </a:lnTo>
                  <a:lnTo>
                    <a:pt x="299" y="45"/>
                  </a:lnTo>
                  <a:lnTo>
                    <a:pt x="304" y="49"/>
                  </a:lnTo>
                  <a:lnTo>
                    <a:pt x="308" y="53"/>
                  </a:lnTo>
                  <a:lnTo>
                    <a:pt x="314" y="58"/>
                  </a:lnTo>
                  <a:lnTo>
                    <a:pt x="315" y="64"/>
                  </a:lnTo>
                  <a:lnTo>
                    <a:pt x="317" y="69"/>
                  </a:lnTo>
                  <a:lnTo>
                    <a:pt x="319" y="74"/>
                  </a:lnTo>
                  <a:lnTo>
                    <a:pt x="319" y="74"/>
                  </a:lnTo>
                  <a:lnTo>
                    <a:pt x="317" y="82"/>
                  </a:lnTo>
                  <a:lnTo>
                    <a:pt x="315" y="87"/>
                  </a:lnTo>
                  <a:lnTo>
                    <a:pt x="314" y="93"/>
                  </a:lnTo>
                  <a:lnTo>
                    <a:pt x="308" y="98"/>
                  </a:lnTo>
                  <a:lnTo>
                    <a:pt x="304" y="102"/>
                  </a:lnTo>
                  <a:lnTo>
                    <a:pt x="299" y="105"/>
                  </a:lnTo>
                  <a:lnTo>
                    <a:pt x="292" y="107"/>
                  </a:lnTo>
                  <a:lnTo>
                    <a:pt x="286" y="107"/>
                  </a:lnTo>
                  <a:lnTo>
                    <a:pt x="286" y="107"/>
                  </a:lnTo>
                  <a:close/>
                  <a:moveTo>
                    <a:pt x="27" y="180"/>
                  </a:moveTo>
                  <a:lnTo>
                    <a:pt x="141" y="294"/>
                  </a:lnTo>
                  <a:lnTo>
                    <a:pt x="141" y="294"/>
                  </a:lnTo>
                  <a:lnTo>
                    <a:pt x="130" y="297"/>
                  </a:lnTo>
                  <a:lnTo>
                    <a:pt x="121" y="297"/>
                  </a:lnTo>
                  <a:lnTo>
                    <a:pt x="112" y="294"/>
                  </a:lnTo>
                  <a:lnTo>
                    <a:pt x="103" y="288"/>
                  </a:lnTo>
                  <a:lnTo>
                    <a:pt x="9" y="194"/>
                  </a:lnTo>
                  <a:lnTo>
                    <a:pt x="9" y="194"/>
                  </a:lnTo>
                  <a:lnTo>
                    <a:pt x="5" y="189"/>
                  </a:lnTo>
                  <a:lnTo>
                    <a:pt x="2" y="183"/>
                  </a:lnTo>
                  <a:lnTo>
                    <a:pt x="0" y="178"/>
                  </a:lnTo>
                  <a:lnTo>
                    <a:pt x="0" y="172"/>
                  </a:lnTo>
                  <a:lnTo>
                    <a:pt x="0" y="165"/>
                  </a:lnTo>
                  <a:lnTo>
                    <a:pt x="2" y="160"/>
                  </a:lnTo>
                  <a:lnTo>
                    <a:pt x="5" y="154"/>
                  </a:lnTo>
                  <a:lnTo>
                    <a:pt x="9" y="149"/>
                  </a:lnTo>
                  <a:lnTo>
                    <a:pt x="136" y="24"/>
                  </a:lnTo>
                  <a:lnTo>
                    <a:pt x="136" y="24"/>
                  </a:lnTo>
                  <a:lnTo>
                    <a:pt x="147" y="15"/>
                  </a:lnTo>
                  <a:lnTo>
                    <a:pt x="161" y="7"/>
                  </a:lnTo>
                  <a:lnTo>
                    <a:pt x="176" y="2"/>
                  </a:lnTo>
                  <a:lnTo>
                    <a:pt x="190" y="0"/>
                  </a:lnTo>
                  <a:lnTo>
                    <a:pt x="27" y="163"/>
                  </a:lnTo>
                  <a:lnTo>
                    <a:pt x="27" y="163"/>
                  </a:lnTo>
                  <a:lnTo>
                    <a:pt x="23" y="167"/>
                  </a:lnTo>
                  <a:lnTo>
                    <a:pt x="23" y="172"/>
                  </a:lnTo>
                  <a:lnTo>
                    <a:pt x="23" y="176"/>
                  </a:lnTo>
                  <a:lnTo>
                    <a:pt x="27" y="180"/>
                  </a:lnTo>
                  <a:lnTo>
                    <a:pt x="27" y="180"/>
                  </a:lnTo>
                  <a:close/>
                </a:path>
              </a:pathLst>
            </a:custGeom>
            <a:solidFill>
              <a:schemeClr val="tx2">
                <a:lumMod val="95000"/>
                <a:lumOff val="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16D2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86400" y="3036002"/>
            <a:ext cx="1752600" cy="947410"/>
            <a:chOff x="5486400" y="2593345"/>
            <a:chExt cx="1752600" cy="947410"/>
          </a:xfrm>
        </p:grpSpPr>
        <p:grpSp>
          <p:nvGrpSpPr>
            <p:cNvPr id="187" name="Group 186"/>
            <p:cNvGrpSpPr/>
            <p:nvPr/>
          </p:nvGrpSpPr>
          <p:grpSpPr>
            <a:xfrm>
              <a:off x="5486400" y="2593345"/>
              <a:ext cx="1752600" cy="947410"/>
              <a:chOff x="212517" y="1329280"/>
              <a:chExt cx="1752600" cy="947410"/>
            </a:xfrm>
          </p:grpSpPr>
          <p:sp>
            <p:nvSpPr>
              <p:cNvPr id="188" name="Oval 187"/>
              <p:cNvSpPr/>
              <p:nvPr/>
            </p:nvSpPr>
            <p:spPr>
              <a:xfrm>
                <a:off x="762000" y="1329280"/>
                <a:ext cx="685800" cy="685800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212517" y="2015080"/>
                <a:ext cx="17526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8FD1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Project management</a:t>
                </a:r>
              </a:p>
            </p:txBody>
          </p:sp>
        </p:grpSp>
        <p:sp>
          <p:nvSpPr>
            <p:cNvPr id="244" name="Freeform 19"/>
            <p:cNvSpPr>
              <a:spLocks noEditPoints="1"/>
            </p:cNvSpPr>
            <p:nvPr/>
          </p:nvSpPr>
          <p:spPr bwMode="auto">
            <a:xfrm>
              <a:off x="6181395" y="2785190"/>
              <a:ext cx="394776" cy="320944"/>
            </a:xfrm>
            <a:custGeom>
              <a:avLst/>
              <a:gdLst>
                <a:gd name="T0" fmla="*/ 396429 w 256"/>
                <a:gd name="T1" fmla="*/ 338137 h 208"/>
                <a:gd name="T2" fmla="*/ 19496 w 256"/>
                <a:gd name="T3" fmla="*/ 338137 h 208"/>
                <a:gd name="T4" fmla="*/ 0 w 256"/>
                <a:gd name="T5" fmla="*/ 318629 h 208"/>
                <a:gd name="T6" fmla="*/ 0 w 256"/>
                <a:gd name="T7" fmla="*/ 19508 h 208"/>
                <a:gd name="T8" fmla="*/ 19496 w 256"/>
                <a:gd name="T9" fmla="*/ 0 h 208"/>
                <a:gd name="T10" fmla="*/ 396429 w 256"/>
                <a:gd name="T11" fmla="*/ 0 h 208"/>
                <a:gd name="T12" fmla="*/ 415925 w 256"/>
                <a:gd name="T13" fmla="*/ 19508 h 208"/>
                <a:gd name="T14" fmla="*/ 415925 w 256"/>
                <a:gd name="T15" fmla="*/ 318629 h 208"/>
                <a:gd name="T16" fmla="*/ 396429 w 256"/>
                <a:gd name="T17" fmla="*/ 338137 h 208"/>
                <a:gd name="T18" fmla="*/ 136475 w 256"/>
                <a:gd name="T19" fmla="*/ 39016 h 208"/>
                <a:gd name="T20" fmla="*/ 38993 w 256"/>
                <a:gd name="T21" fmla="*/ 39016 h 208"/>
                <a:gd name="T22" fmla="*/ 38993 w 256"/>
                <a:gd name="T23" fmla="*/ 299121 h 208"/>
                <a:gd name="T24" fmla="*/ 136475 w 256"/>
                <a:gd name="T25" fmla="*/ 299121 h 208"/>
                <a:gd name="T26" fmla="*/ 136475 w 256"/>
                <a:gd name="T27" fmla="*/ 39016 h 208"/>
                <a:gd name="T28" fmla="*/ 155972 w 256"/>
                <a:gd name="T29" fmla="*/ 299121 h 208"/>
                <a:gd name="T30" fmla="*/ 259953 w 256"/>
                <a:gd name="T31" fmla="*/ 299121 h 208"/>
                <a:gd name="T32" fmla="*/ 259953 w 256"/>
                <a:gd name="T33" fmla="*/ 39016 h 208"/>
                <a:gd name="T34" fmla="*/ 155972 w 256"/>
                <a:gd name="T35" fmla="*/ 39016 h 208"/>
                <a:gd name="T36" fmla="*/ 155972 w 256"/>
                <a:gd name="T37" fmla="*/ 299121 h 208"/>
                <a:gd name="T38" fmla="*/ 376932 w 256"/>
                <a:gd name="T39" fmla="*/ 39016 h 208"/>
                <a:gd name="T40" fmla="*/ 279450 w 256"/>
                <a:gd name="T41" fmla="*/ 39016 h 208"/>
                <a:gd name="T42" fmla="*/ 279450 w 256"/>
                <a:gd name="T43" fmla="*/ 299121 h 208"/>
                <a:gd name="T44" fmla="*/ 376932 w 256"/>
                <a:gd name="T45" fmla="*/ 299121 h 208"/>
                <a:gd name="T46" fmla="*/ 376932 w 256"/>
                <a:gd name="T47" fmla="*/ 39016 h 20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56" h="208">
                  <a:moveTo>
                    <a:pt x="244" y="208"/>
                  </a:moveTo>
                  <a:cubicBezTo>
                    <a:pt x="12" y="208"/>
                    <a:pt x="12" y="208"/>
                    <a:pt x="12" y="208"/>
                  </a:cubicBezTo>
                  <a:cubicBezTo>
                    <a:pt x="5" y="208"/>
                    <a:pt x="0" y="203"/>
                    <a:pt x="0" y="196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51" y="0"/>
                    <a:pt x="256" y="5"/>
                    <a:pt x="256" y="12"/>
                  </a:cubicBezTo>
                  <a:cubicBezTo>
                    <a:pt x="256" y="196"/>
                    <a:pt x="256" y="196"/>
                    <a:pt x="256" y="196"/>
                  </a:cubicBezTo>
                  <a:cubicBezTo>
                    <a:pt x="256" y="203"/>
                    <a:pt x="251" y="208"/>
                    <a:pt x="244" y="208"/>
                  </a:cubicBezTo>
                  <a:moveTo>
                    <a:pt x="84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184"/>
                    <a:pt x="24" y="184"/>
                    <a:pt x="24" y="184"/>
                  </a:cubicBezTo>
                  <a:cubicBezTo>
                    <a:pt x="84" y="184"/>
                    <a:pt x="84" y="184"/>
                    <a:pt x="84" y="184"/>
                  </a:cubicBezTo>
                  <a:lnTo>
                    <a:pt x="84" y="24"/>
                  </a:lnTo>
                  <a:close/>
                  <a:moveTo>
                    <a:pt x="96" y="184"/>
                  </a:moveTo>
                  <a:cubicBezTo>
                    <a:pt x="160" y="184"/>
                    <a:pt x="160" y="184"/>
                    <a:pt x="160" y="18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96" y="24"/>
                    <a:pt x="96" y="24"/>
                    <a:pt x="96" y="24"/>
                  </a:cubicBezTo>
                  <a:lnTo>
                    <a:pt x="96" y="184"/>
                  </a:lnTo>
                  <a:close/>
                  <a:moveTo>
                    <a:pt x="232" y="24"/>
                  </a:moveTo>
                  <a:cubicBezTo>
                    <a:pt x="172" y="24"/>
                    <a:pt x="172" y="24"/>
                    <a:pt x="172" y="24"/>
                  </a:cubicBezTo>
                  <a:cubicBezTo>
                    <a:pt x="172" y="184"/>
                    <a:pt x="172" y="184"/>
                    <a:pt x="172" y="184"/>
                  </a:cubicBezTo>
                  <a:cubicBezTo>
                    <a:pt x="232" y="184"/>
                    <a:pt x="232" y="184"/>
                    <a:pt x="232" y="184"/>
                  </a:cubicBezTo>
                  <a:lnTo>
                    <a:pt x="232" y="24"/>
                  </a:lnTo>
                  <a:close/>
                </a:path>
              </a:pathLst>
            </a:custGeom>
            <a:solidFill>
              <a:schemeClr val="tx2">
                <a:lumMod val="95000"/>
                <a:lumOff val="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E16D2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656239" y="1793304"/>
            <a:ext cx="1395882" cy="942055"/>
            <a:chOff x="5656239" y="1350646"/>
            <a:chExt cx="1395882" cy="942055"/>
          </a:xfrm>
        </p:grpSpPr>
        <p:grpSp>
          <p:nvGrpSpPr>
            <p:cNvPr id="184" name="Group 183"/>
            <p:cNvGrpSpPr/>
            <p:nvPr/>
          </p:nvGrpSpPr>
          <p:grpSpPr>
            <a:xfrm>
              <a:off x="5656239" y="1350646"/>
              <a:ext cx="1395882" cy="942055"/>
              <a:chOff x="356719" y="1334635"/>
              <a:chExt cx="1395882" cy="942055"/>
            </a:xfrm>
          </p:grpSpPr>
          <p:sp>
            <p:nvSpPr>
              <p:cNvPr id="185" name="Oval 184"/>
              <p:cNvSpPr/>
              <p:nvPr/>
            </p:nvSpPr>
            <p:spPr>
              <a:xfrm>
                <a:off x="736363" y="1334635"/>
                <a:ext cx="685800" cy="685800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6" name="TextBox 185"/>
              <p:cNvSpPr txBox="1"/>
              <p:nvPr/>
            </p:nvSpPr>
            <p:spPr>
              <a:xfrm>
                <a:off x="356719" y="2015080"/>
                <a:ext cx="139588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8FD1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Architect</a:t>
                </a:r>
              </a:p>
            </p:txBody>
          </p:sp>
        </p:grpSp>
        <p:grpSp>
          <p:nvGrpSpPr>
            <p:cNvPr id="104" name="Group 1047"/>
            <p:cNvGrpSpPr>
              <a:grpSpLocks noChangeAspect="1"/>
            </p:cNvGrpSpPr>
            <p:nvPr/>
          </p:nvGrpSpPr>
          <p:grpSpPr bwMode="auto">
            <a:xfrm>
              <a:off x="6183516" y="1538565"/>
              <a:ext cx="443571" cy="344422"/>
              <a:chOff x="281" y="748"/>
              <a:chExt cx="4098" cy="3182"/>
            </a:xfrm>
            <a:solidFill>
              <a:schemeClr val="tx1"/>
            </a:solidFill>
          </p:grpSpPr>
          <p:sp>
            <p:nvSpPr>
              <p:cNvPr id="105" name="Freeform 1049"/>
              <p:cNvSpPr>
                <a:spLocks noEditPoints="1"/>
              </p:cNvSpPr>
              <p:nvPr/>
            </p:nvSpPr>
            <p:spPr bwMode="auto">
              <a:xfrm>
                <a:off x="281" y="748"/>
                <a:ext cx="4098" cy="3182"/>
              </a:xfrm>
              <a:custGeom>
                <a:avLst/>
                <a:gdLst>
                  <a:gd name="T0" fmla="*/ 1653 w 4098"/>
                  <a:gd name="T1" fmla="*/ 2299 h 3182"/>
                  <a:gd name="T2" fmla="*/ 1840 w 4098"/>
                  <a:gd name="T3" fmla="*/ 2488 h 3182"/>
                  <a:gd name="T4" fmla="*/ 3386 w 4098"/>
                  <a:gd name="T5" fmla="*/ 565 h 3182"/>
                  <a:gd name="T6" fmla="*/ 3757 w 4098"/>
                  <a:gd name="T7" fmla="*/ 207 h 3182"/>
                  <a:gd name="T8" fmla="*/ 3727 w 4098"/>
                  <a:gd name="T9" fmla="*/ 225 h 3182"/>
                  <a:gd name="T10" fmla="*/ 3595 w 4098"/>
                  <a:gd name="T11" fmla="*/ 544 h 3182"/>
                  <a:gd name="T12" fmla="*/ 3914 w 4098"/>
                  <a:gd name="T13" fmla="*/ 413 h 3182"/>
                  <a:gd name="T14" fmla="*/ 3933 w 4098"/>
                  <a:gd name="T15" fmla="*/ 382 h 3182"/>
                  <a:gd name="T16" fmla="*/ 3933 w 4098"/>
                  <a:gd name="T17" fmla="*/ 346 h 3182"/>
                  <a:gd name="T18" fmla="*/ 3914 w 4098"/>
                  <a:gd name="T19" fmla="*/ 316 h 3182"/>
                  <a:gd name="T20" fmla="*/ 3824 w 4098"/>
                  <a:gd name="T21" fmla="*/ 225 h 3182"/>
                  <a:gd name="T22" fmla="*/ 3793 w 4098"/>
                  <a:gd name="T23" fmla="*/ 207 h 3182"/>
                  <a:gd name="T24" fmla="*/ 163 w 4098"/>
                  <a:gd name="T25" fmla="*/ 162 h 3182"/>
                  <a:gd name="T26" fmla="*/ 3018 w 4098"/>
                  <a:gd name="T27" fmla="*/ 3018 h 3182"/>
                  <a:gd name="T28" fmla="*/ 1942 w 4098"/>
                  <a:gd name="T29" fmla="*/ 2617 h 3182"/>
                  <a:gd name="T30" fmla="*/ 1911 w 4098"/>
                  <a:gd name="T31" fmla="*/ 2637 h 3182"/>
                  <a:gd name="T32" fmla="*/ 1442 w 4098"/>
                  <a:gd name="T33" fmla="*/ 2791 h 3182"/>
                  <a:gd name="T34" fmla="*/ 1408 w 4098"/>
                  <a:gd name="T35" fmla="*/ 2789 h 3182"/>
                  <a:gd name="T36" fmla="*/ 1372 w 4098"/>
                  <a:gd name="T37" fmla="*/ 2768 h 3182"/>
                  <a:gd name="T38" fmla="*/ 1350 w 4098"/>
                  <a:gd name="T39" fmla="*/ 2730 h 3182"/>
                  <a:gd name="T40" fmla="*/ 1352 w 4098"/>
                  <a:gd name="T41" fmla="*/ 2685 h 3182"/>
                  <a:gd name="T42" fmla="*/ 1511 w 4098"/>
                  <a:gd name="T43" fmla="*/ 2212 h 3182"/>
                  <a:gd name="T44" fmla="*/ 3018 w 4098"/>
                  <a:gd name="T45" fmla="*/ 703 h 3182"/>
                  <a:gd name="T46" fmla="*/ 163 w 4098"/>
                  <a:gd name="T47" fmla="*/ 162 h 3182"/>
                  <a:gd name="T48" fmla="*/ 3100 w 4098"/>
                  <a:gd name="T49" fmla="*/ 0 h 3182"/>
                  <a:gd name="T50" fmla="*/ 3141 w 4098"/>
                  <a:gd name="T51" fmla="*/ 11 h 3182"/>
                  <a:gd name="T52" fmla="*/ 3170 w 4098"/>
                  <a:gd name="T53" fmla="*/ 39 h 3182"/>
                  <a:gd name="T54" fmla="*/ 3182 w 4098"/>
                  <a:gd name="T55" fmla="*/ 82 h 3182"/>
                  <a:gd name="T56" fmla="*/ 3611 w 4098"/>
                  <a:gd name="T57" fmla="*/ 109 h 3182"/>
                  <a:gd name="T58" fmla="*/ 3670 w 4098"/>
                  <a:gd name="T59" fmla="*/ 67 h 3182"/>
                  <a:gd name="T60" fmla="*/ 3738 w 4098"/>
                  <a:gd name="T61" fmla="*/ 44 h 3182"/>
                  <a:gd name="T62" fmla="*/ 3811 w 4098"/>
                  <a:gd name="T63" fmla="*/ 44 h 3182"/>
                  <a:gd name="T64" fmla="*/ 3881 w 4098"/>
                  <a:gd name="T65" fmla="*/ 67 h 3182"/>
                  <a:gd name="T66" fmla="*/ 3939 w 4098"/>
                  <a:gd name="T67" fmla="*/ 109 h 3182"/>
                  <a:gd name="T68" fmla="*/ 4055 w 4098"/>
                  <a:gd name="T69" fmla="*/ 228 h 3182"/>
                  <a:gd name="T70" fmla="*/ 4087 w 4098"/>
                  <a:gd name="T71" fmla="*/ 293 h 3182"/>
                  <a:gd name="T72" fmla="*/ 4098 w 4098"/>
                  <a:gd name="T73" fmla="*/ 365 h 3182"/>
                  <a:gd name="T74" fmla="*/ 4087 w 4098"/>
                  <a:gd name="T75" fmla="*/ 437 h 3182"/>
                  <a:gd name="T76" fmla="*/ 4055 w 4098"/>
                  <a:gd name="T77" fmla="*/ 500 h 3182"/>
                  <a:gd name="T78" fmla="*/ 3182 w 4098"/>
                  <a:gd name="T79" fmla="*/ 1377 h 3182"/>
                  <a:gd name="T80" fmla="*/ 3178 w 4098"/>
                  <a:gd name="T81" fmla="*/ 3121 h 3182"/>
                  <a:gd name="T82" fmla="*/ 3158 w 4098"/>
                  <a:gd name="T83" fmla="*/ 3157 h 3182"/>
                  <a:gd name="T84" fmla="*/ 3122 w 4098"/>
                  <a:gd name="T85" fmla="*/ 3178 h 3182"/>
                  <a:gd name="T86" fmla="*/ 82 w 4098"/>
                  <a:gd name="T87" fmla="*/ 3182 h 3182"/>
                  <a:gd name="T88" fmla="*/ 41 w 4098"/>
                  <a:gd name="T89" fmla="*/ 3171 h 3182"/>
                  <a:gd name="T90" fmla="*/ 11 w 4098"/>
                  <a:gd name="T91" fmla="*/ 3141 h 3182"/>
                  <a:gd name="T92" fmla="*/ 0 w 4098"/>
                  <a:gd name="T93" fmla="*/ 3100 h 3182"/>
                  <a:gd name="T94" fmla="*/ 2 w 4098"/>
                  <a:gd name="T95" fmla="*/ 59 h 3182"/>
                  <a:gd name="T96" fmla="*/ 24 w 4098"/>
                  <a:gd name="T97" fmla="*/ 23 h 3182"/>
                  <a:gd name="T98" fmla="*/ 60 w 4098"/>
                  <a:gd name="T99" fmla="*/ 2 h 3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098" h="3182">
                    <a:moveTo>
                      <a:pt x="3386" y="565"/>
                    </a:moveTo>
                    <a:lnTo>
                      <a:pt x="1653" y="2299"/>
                    </a:lnTo>
                    <a:lnTo>
                      <a:pt x="1558" y="2582"/>
                    </a:lnTo>
                    <a:lnTo>
                      <a:pt x="1840" y="2488"/>
                    </a:lnTo>
                    <a:lnTo>
                      <a:pt x="3574" y="754"/>
                    </a:lnTo>
                    <a:lnTo>
                      <a:pt x="3386" y="565"/>
                    </a:lnTo>
                    <a:close/>
                    <a:moveTo>
                      <a:pt x="3775" y="205"/>
                    </a:moveTo>
                    <a:lnTo>
                      <a:pt x="3757" y="207"/>
                    </a:lnTo>
                    <a:lnTo>
                      <a:pt x="3740" y="213"/>
                    </a:lnTo>
                    <a:lnTo>
                      <a:pt x="3727" y="225"/>
                    </a:lnTo>
                    <a:lnTo>
                      <a:pt x="3502" y="449"/>
                    </a:lnTo>
                    <a:lnTo>
                      <a:pt x="3595" y="544"/>
                    </a:lnTo>
                    <a:lnTo>
                      <a:pt x="3689" y="638"/>
                    </a:lnTo>
                    <a:lnTo>
                      <a:pt x="3914" y="413"/>
                    </a:lnTo>
                    <a:lnTo>
                      <a:pt x="3925" y="398"/>
                    </a:lnTo>
                    <a:lnTo>
                      <a:pt x="3933" y="382"/>
                    </a:lnTo>
                    <a:lnTo>
                      <a:pt x="3935" y="365"/>
                    </a:lnTo>
                    <a:lnTo>
                      <a:pt x="3933" y="346"/>
                    </a:lnTo>
                    <a:lnTo>
                      <a:pt x="3925" y="330"/>
                    </a:lnTo>
                    <a:lnTo>
                      <a:pt x="3914" y="316"/>
                    </a:lnTo>
                    <a:lnTo>
                      <a:pt x="3914" y="316"/>
                    </a:lnTo>
                    <a:lnTo>
                      <a:pt x="3824" y="225"/>
                    </a:lnTo>
                    <a:lnTo>
                      <a:pt x="3809" y="213"/>
                    </a:lnTo>
                    <a:lnTo>
                      <a:pt x="3793" y="207"/>
                    </a:lnTo>
                    <a:lnTo>
                      <a:pt x="3775" y="205"/>
                    </a:lnTo>
                    <a:close/>
                    <a:moveTo>
                      <a:pt x="163" y="162"/>
                    </a:moveTo>
                    <a:lnTo>
                      <a:pt x="163" y="3018"/>
                    </a:lnTo>
                    <a:lnTo>
                      <a:pt x="3018" y="3018"/>
                    </a:lnTo>
                    <a:lnTo>
                      <a:pt x="3018" y="1541"/>
                    </a:lnTo>
                    <a:lnTo>
                      <a:pt x="1942" y="2617"/>
                    </a:lnTo>
                    <a:lnTo>
                      <a:pt x="1929" y="2628"/>
                    </a:lnTo>
                    <a:lnTo>
                      <a:pt x="1911" y="2637"/>
                    </a:lnTo>
                    <a:lnTo>
                      <a:pt x="1455" y="2788"/>
                    </a:lnTo>
                    <a:lnTo>
                      <a:pt x="1442" y="2791"/>
                    </a:lnTo>
                    <a:lnTo>
                      <a:pt x="1429" y="2792"/>
                    </a:lnTo>
                    <a:lnTo>
                      <a:pt x="1408" y="2789"/>
                    </a:lnTo>
                    <a:lnTo>
                      <a:pt x="1388" y="2782"/>
                    </a:lnTo>
                    <a:lnTo>
                      <a:pt x="1372" y="2768"/>
                    </a:lnTo>
                    <a:lnTo>
                      <a:pt x="1357" y="2750"/>
                    </a:lnTo>
                    <a:lnTo>
                      <a:pt x="1350" y="2730"/>
                    </a:lnTo>
                    <a:lnTo>
                      <a:pt x="1347" y="2708"/>
                    </a:lnTo>
                    <a:lnTo>
                      <a:pt x="1352" y="2685"/>
                    </a:lnTo>
                    <a:lnTo>
                      <a:pt x="1504" y="2229"/>
                    </a:lnTo>
                    <a:lnTo>
                      <a:pt x="1511" y="2212"/>
                    </a:lnTo>
                    <a:lnTo>
                      <a:pt x="1524" y="2197"/>
                    </a:lnTo>
                    <a:lnTo>
                      <a:pt x="3018" y="703"/>
                    </a:lnTo>
                    <a:lnTo>
                      <a:pt x="3018" y="162"/>
                    </a:lnTo>
                    <a:lnTo>
                      <a:pt x="163" y="162"/>
                    </a:lnTo>
                    <a:close/>
                    <a:moveTo>
                      <a:pt x="82" y="0"/>
                    </a:moveTo>
                    <a:lnTo>
                      <a:pt x="3100" y="0"/>
                    </a:lnTo>
                    <a:lnTo>
                      <a:pt x="3122" y="2"/>
                    </a:lnTo>
                    <a:lnTo>
                      <a:pt x="3141" y="11"/>
                    </a:lnTo>
                    <a:lnTo>
                      <a:pt x="3158" y="23"/>
                    </a:lnTo>
                    <a:lnTo>
                      <a:pt x="3170" y="39"/>
                    </a:lnTo>
                    <a:lnTo>
                      <a:pt x="3178" y="59"/>
                    </a:lnTo>
                    <a:lnTo>
                      <a:pt x="3182" y="82"/>
                    </a:lnTo>
                    <a:lnTo>
                      <a:pt x="3182" y="539"/>
                    </a:lnTo>
                    <a:lnTo>
                      <a:pt x="3611" y="109"/>
                    </a:lnTo>
                    <a:lnTo>
                      <a:pt x="3639" y="85"/>
                    </a:lnTo>
                    <a:lnTo>
                      <a:pt x="3670" y="67"/>
                    </a:lnTo>
                    <a:lnTo>
                      <a:pt x="3703" y="53"/>
                    </a:lnTo>
                    <a:lnTo>
                      <a:pt x="3738" y="44"/>
                    </a:lnTo>
                    <a:lnTo>
                      <a:pt x="3775" y="42"/>
                    </a:lnTo>
                    <a:lnTo>
                      <a:pt x="3811" y="44"/>
                    </a:lnTo>
                    <a:lnTo>
                      <a:pt x="3847" y="53"/>
                    </a:lnTo>
                    <a:lnTo>
                      <a:pt x="3881" y="67"/>
                    </a:lnTo>
                    <a:lnTo>
                      <a:pt x="3910" y="85"/>
                    </a:lnTo>
                    <a:lnTo>
                      <a:pt x="3939" y="109"/>
                    </a:lnTo>
                    <a:lnTo>
                      <a:pt x="4030" y="201"/>
                    </a:lnTo>
                    <a:lnTo>
                      <a:pt x="4055" y="228"/>
                    </a:lnTo>
                    <a:lnTo>
                      <a:pt x="4073" y="259"/>
                    </a:lnTo>
                    <a:lnTo>
                      <a:pt x="4087" y="293"/>
                    </a:lnTo>
                    <a:lnTo>
                      <a:pt x="4096" y="328"/>
                    </a:lnTo>
                    <a:lnTo>
                      <a:pt x="4098" y="365"/>
                    </a:lnTo>
                    <a:lnTo>
                      <a:pt x="4096" y="401"/>
                    </a:lnTo>
                    <a:lnTo>
                      <a:pt x="4087" y="437"/>
                    </a:lnTo>
                    <a:lnTo>
                      <a:pt x="4073" y="469"/>
                    </a:lnTo>
                    <a:lnTo>
                      <a:pt x="4055" y="500"/>
                    </a:lnTo>
                    <a:lnTo>
                      <a:pt x="4030" y="529"/>
                    </a:lnTo>
                    <a:lnTo>
                      <a:pt x="3182" y="1377"/>
                    </a:lnTo>
                    <a:lnTo>
                      <a:pt x="3182" y="3100"/>
                    </a:lnTo>
                    <a:lnTo>
                      <a:pt x="3178" y="3121"/>
                    </a:lnTo>
                    <a:lnTo>
                      <a:pt x="3170" y="3141"/>
                    </a:lnTo>
                    <a:lnTo>
                      <a:pt x="3158" y="3157"/>
                    </a:lnTo>
                    <a:lnTo>
                      <a:pt x="3141" y="3171"/>
                    </a:lnTo>
                    <a:lnTo>
                      <a:pt x="3122" y="3178"/>
                    </a:lnTo>
                    <a:lnTo>
                      <a:pt x="3100" y="3182"/>
                    </a:lnTo>
                    <a:lnTo>
                      <a:pt x="82" y="3182"/>
                    </a:lnTo>
                    <a:lnTo>
                      <a:pt x="60" y="3178"/>
                    </a:lnTo>
                    <a:lnTo>
                      <a:pt x="41" y="3171"/>
                    </a:lnTo>
                    <a:lnTo>
                      <a:pt x="24" y="3157"/>
                    </a:lnTo>
                    <a:lnTo>
                      <a:pt x="11" y="3141"/>
                    </a:lnTo>
                    <a:lnTo>
                      <a:pt x="2" y="3121"/>
                    </a:lnTo>
                    <a:lnTo>
                      <a:pt x="0" y="3100"/>
                    </a:lnTo>
                    <a:lnTo>
                      <a:pt x="0" y="82"/>
                    </a:lnTo>
                    <a:lnTo>
                      <a:pt x="2" y="59"/>
                    </a:lnTo>
                    <a:lnTo>
                      <a:pt x="11" y="39"/>
                    </a:lnTo>
                    <a:lnTo>
                      <a:pt x="24" y="23"/>
                    </a:lnTo>
                    <a:lnTo>
                      <a:pt x="41" y="11"/>
                    </a:lnTo>
                    <a:lnTo>
                      <a:pt x="60" y="2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chemeClr val="tx2">
                  <a:lumMod val="95000"/>
                  <a:lumOff val="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16D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6" name="Freeform 1050"/>
              <p:cNvSpPr>
                <a:spLocks/>
              </p:cNvSpPr>
              <p:nvPr/>
            </p:nvSpPr>
            <p:spPr bwMode="auto">
              <a:xfrm>
                <a:off x="2668" y="1258"/>
                <a:ext cx="241" cy="163"/>
              </a:xfrm>
              <a:custGeom>
                <a:avLst/>
                <a:gdLst>
                  <a:gd name="T0" fmla="*/ 82 w 241"/>
                  <a:gd name="T1" fmla="*/ 0 h 163"/>
                  <a:gd name="T2" fmla="*/ 159 w 241"/>
                  <a:gd name="T3" fmla="*/ 0 h 163"/>
                  <a:gd name="T4" fmla="*/ 181 w 241"/>
                  <a:gd name="T5" fmla="*/ 3 h 163"/>
                  <a:gd name="T6" fmla="*/ 201 w 241"/>
                  <a:gd name="T7" fmla="*/ 11 h 163"/>
                  <a:gd name="T8" fmla="*/ 217 w 241"/>
                  <a:gd name="T9" fmla="*/ 24 h 163"/>
                  <a:gd name="T10" fmla="*/ 230 w 241"/>
                  <a:gd name="T11" fmla="*/ 40 h 163"/>
                  <a:gd name="T12" fmla="*/ 238 w 241"/>
                  <a:gd name="T13" fmla="*/ 60 h 163"/>
                  <a:gd name="T14" fmla="*/ 241 w 241"/>
                  <a:gd name="T15" fmla="*/ 81 h 163"/>
                  <a:gd name="T16" fmla="*/ 238 w 241"/>
                  <a:gd name="T17" fmla="*/ 103 h 163"/>
                  <a:gd name="T18" fmla="*/ 230 w 241"/>
                  <a:gd name="T19" fmla="*/ 123 h 163"/>
                  <a:gd name="T20" fmla="*/ 217 w 241"/>
                  <a:gd name="T21" fmla="*/ 139 h 163"/>
                  <a:gd name="T22" fmla="*/ 201 w 241"/>
                  <a:gd name="T23" fmla="*/ 152 h 163"/>
                  <a:gd name="T24" fmla="*/ 181 w 241"/>
                  <a:gd name="T25" fmla="*/ 160 h 163"/>
                  <a:gd name="T26" fmla="*/ 159 w 241"/>
                  <a:gd name="T27" fmla="*/ 163 h 163"/>
                  <a:gd name="T28" fmla="*/ 82 w 241"/>
                  <a:gd name="T29" fmla="*/ 163 h 163"/>
                  <a:gd name="T30" fmla="*/ 59 w 241"/>
                  <a:gd name="T31" fmla="*/ 160 h 163"/>
                  <a:gd name="T32" fmla="*/ 41 w 241"/>
                  <a:gd name="T33" fmla="*/ 152 h 163"/>
                  <a:gd name="T34" fmla="*/ 23 w 241"/>
                  <a:gd name="T35" fmla="*/ 139 h 163"/>
                  <a:gd name="T36" fmla="*/ 11 w 241"/>
                  <a:gd name="T37" fmla="*/ 123 h 163"/>
                  <a:gd name="T38" fmla="*/ 2 w 241"/>
                  <a:gd name="T39" fmla="*/ 103 h 163"/>
                  <a:gd name="T40" fmla="*/ 0 w 241"/>
                  <a:gd name="T41" fmla="*/ 81 h 163"/>
                  <a:gd name="T42" fmla="*/ 2 w 241"/>
                  <a:gd name="T43" fmla="*/ 60 h 163"/>
                  <a:gd name="T44" fmla="*/ 11 w 241"/>
                  <a:gd name="T45" fmla="*/ 40 h 163"/>
                  <a:gd name="T46" fmla="*/ 23 w 241"/>
                  <a:gd name="T47" fmla="*/ 24 h 163"/>
                  <a:gd name="T48" fmla="*/ 41 w 241"/>
                  <a:gd name="T49" fmla="*/ 11 h 163"/>
                  <a:gd name="T50" fmla="*/ 59 w 241"/>
                  <a:gd name="T51" fmla="*/ 3 h 163"/>
                  <a:gd name="T52" fmla="*/ 82 w 241"/>
                  <a:gd name="T53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41" h="163">
                    <a:moveTo>
                      <a:pt x="82" y="0"/>
                    </a:moveTo>
                    <a:lnTo>
                      <a:pt x="159" y="0"/>
                    </a:lnTo>
                    <a:lnTo>
                      <a:pt x="181" y="3"/>
                    </a:lnTo>
                    <a:lnTo>
                      <a:pt x="201" y="11"/>
                    </a:lnTo>
                    <a:lnTo>
                      <a:pt x="217" y="24"/>
                    </a:lnTo>
                    <a:lnTo>
                      <a:pt x="230" y="40"/>
                    </a:lnTo>
                    <a:lnTo>
                      <a:pt x="238" y="60"/>
                    </a:lnTo>
                    <a:lnTo>
                      <a:pt x="241" y="81"/>
                    </a:lnTo>
                    <a:lnTo>
                      <a:pt x="238" y="103"/>
                    </a:lnTo>
                    <a:lnTo>
                      <a:pt x="230" y="123"/>
                    </a:lnTo>
                    <a:lnTo>
                      <a:pt x="217" y="139"/>
                    </a:lnTo>
                    <a:lnTo>
                      <a:pt x="201" y="152"/>
                    </a:lnTo>
                    <a:lnTo>
                      <a:pt x="181" y="160"/>
                    </a:lnTo>
                    <a:lnTo>
                      <a:pt x="159" y="163"/>
                    </a:lnTo>
                    <a:lnTo>
                      <a:pt x="82" y="163"/>
                    </a:lnTo>
                    <a:lnTo>
                      <a:pt x="59" y="160"/>
                    </a:lnTo>
                    <a:lnTo>
                      <a:pt x="41" y="152"/>
                    </a:lnTo>
                    <a:lnTo>
                      <a:pt x="23" y="139"/>
                    </a:lnTo>
                    <a:lnTo>
                      <a:pt x="11" y="123"/>
                    </a:lnTo>
                    <a:lnTo>
                      <a:pt x="2" y="103"/>
                    </a:lnTo>
                    <a:lnTo>
                      <a:pt x="0" y="81"/>
                    </a:lnTo>
                    <a:lnTo>
                      <a:pt x="2" y="60"/>
                    </a:lnTo>
                    <a:lnTo>
                      <a:pt x="11" y="40"/>
                    </a:lnTo>
                    <a:lnTo>
                      <a:pt x="23" y="24"/>
                    </a:lnTo>
                    <a:lnTo>
                      <a:pt x="41" y="11"/>
                    </a:lnTo>
                    <a:lnTo>
                      <a:pt x="59" y="3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chemeClr val="tx2">
                  <a:lumMod val="95000"/>
                  <a:lumOff val="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16D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" name="Freeform 1051"/>
              <p:cNvSpPr>
                <a:spLocks/>
              </p:cNvSpPr>
              <p:nvPr/>
            </p:nvSpPr>
            <p:spPr bwMode="auto">
              <a:xfrm>
                <a:off x="826" y="1258"/>
                <a:ext cx="1651" cy="163"/>
              </a:xfrm>
              <a:custGeom>
                <a:avLst/>
                <a:gdLst>
                  <a:gd name="T0" fmla="*/ 81 w 1651"/>
                  <a:gd name="T1" fmla="*/ 0 h 163"/>
                  <a:gd name="T2" fmla="*/ 1569 w 1651"/>
                  <a:gd name="T3" fmla="*/ 0 h 163"/>
                  <a:gd name="T4" fmla="*/ 1591 w 1651"/>
                  <a:gd name="T5" fmla="*/ 3 h 163"/>
                  <a:gd name="T6" fmla="*/ 1610 w 1651"/>
                  <a:gd name="T7" fmla="*/ 11 h 163"/>
                  <a:gd name="T8" fmla="*/ 1627 w 1651"/>
                  <a:gd name="T9" fmla="*/ 24 h 163"/>
                  <a:gd name="T10" fmla="*/ 1639 w 1651"/>
                  <a:gd name="T11" fmla="*/ 40 h 163"/>
                  <a:gd name="T12" fmla="*/ 1648 w 1651"/>
                  <a:gd name="T13" fmla="*/ 60 h 163"/>
                  <a:gd name="T14" fmla="*/ 1651 w 1651"/>
                  <a:gd name="T15" fmla="*/ 81 h 163"/>
                  <a:gd name="T16" fmla="*/ 1648 w 1651"/>
                  <a:gd name="T17" fmla="*/ 103 h 163"/>
                  <a:gd name="T18" fmla="*/ 1639 w 1651"/>
                  <a:gd name="T19" fmla="*/ 123 h 163"/>
                  <a:gd name="T20" fmla="*/ 1627 w 1651"/>
                  <a:gd name="T21" fmla="*/ 139 h 163"/>
                  <a:gd name="T22" fmla="*/ 1610 w 1651"/>
                  <a:gd name="T23" fmla="*/ 152 h 163"/>
                  <a:gd name="T24" fmla="*/ 1591 w 1651"/>
                  <a:gd name="T25" fmla="*/ 160 h 163"/>
                  <a:gd name="T26" fmla="*/ 1569 w 1651"/>
                  <a:gd name="T27" fmla="*/ 163 h 163"/>
                  <a:gd name="T28" fmla="*/ 81 w 1651"/>
                  <a:gd name="T29" fmla="*/ 163 h 163"/>
                  <a:gd name="T30" fmla="*/ 60 w 1651"/>
                  <a:gd name="T31" fmla="*/ 160 h 163"/>
                  <a:gd name="T32" fmla="*/ 40 w 1651"/>
                  <a:gd name="T33" fmla="*/ 152 h 163"/>
                  <a:gd name="T34" fmla="*/ 24 w 1651"/>
                  <a:gd name="T35" fmla="*/ 139 h 163"/>
                  <a:gd name="T36" fmla="*/ 11 w 1651"/>
                  <a:gd name="T37" fmla="*/ 123 h 163"/>
                  <a:gd name="T38" fmla="*/ 3 w 1651"/>
                  <a:gd name="T39" fmla="*/ 103 h 163"/>
                  <a:gd name="T40" fmla="*/ 0 w 1651"/>
                  <a:gd name="T41" fmla="*/ 81 h 163"/>
                  <a:gd name="T42" fmla="*/ 3 w 1651"/>
                  <a:gd name="T43" fmla="*/ 60 h 163"/>
                  <a:gd name="T44" fmla="*/ 11 w 1651"/>
                  <a:gd name="T45" fmla="*/ 40 h 163"/>
                  <a:gd name="T46" fmla="*/ 24 w 1651"/>
                  <a:gd name="T47" fmla="*/ 24 h 163"/>
                  <a:gd name="T48" fmla="*/ 40 w 1651"/>
                  <a:gd name="T49" fmla="*/ 11 h 163"/>
                  <a:gd name="T50" fmla="*/ 60 w 1651"/>
                  <a:gd name="T51" fmla="*/ 3 h 163"/>
                  <a:gd name="T52" fmla="*/ 81 w 1651"/>
                  <a:gd name="T53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1" h="163">
                    <a:moveTo>
                      <a:pt x="81" y="0"/>
                    </a:moveTo>
                    <a:lnTo>
                      <a:pt x="1569" y="0"/>
                    </a:lnTo>
                    <a:lnTo>
                      <a:pt x="1591" y="3"/>
                    </a:lnTo>
                    <a:lnTo>
                      <a:pt x="1610" y="11"/>
                    </a:lnTo>
                    <a:lnTo>
                      <a:pt x="1627" y="24"/>
                    </a:lnTo>
                    <a:lnTo>
                      <a:pt x="1639" y="40"/>
                    </a:lnTo>
                    <a:lnTo>
                      <a:pt x="1648" y="60"/>
                    </a:lnTo>
                    <a:lnTo>
                      <a:pt x="1651" y="81"/>
                    </a:lnTo>
                    <a:lnTo>
                      <a:pt x="1648" y="103"/>
                    </a:lnTo>
                    <a:lnTo>
                      <a:pt x="1639" y="123"/>
                    </a:lnTo>
                    <a:lnTo>
                      <a:pt x="1627" y="139"/>
                    </a:lnTo>
                    <a:lnTo>
                      <a:pt x="1610" y="152"/>
                    </a:lnTo>
                    <a:lnTo>
                      <a:pt x="1591" y="160"/>
                    </a:lnTo>
                    <a:lnTo>
                      <a:pt x="1569" y="163"/>
                    </a:lnTo>
                    <a:lnTo>
                      <a:pt x="81" y="163"/>
                    </a:lnTo>
                    <a:lnTo>
                      <a:pt x="60" y="160"/>
                    </a:lnTo>
                    <a:lnTo>
                      <a:pt x="40" y="152"/>
                    </a:lnTo>
                    <a:lnTo>
                      <a:pt x="24" y="139"/>
                    </a:lnTo>
                    <a:lnTo>
                      <a:pt x="11" y="123"/>
                    </a:lnTo>
                    <a:lnTo>
                      <a:pt x="3" y="103"/>
                    </a:lnTo>
                    <a:lnTo>
                      <a:pt x="0" y="81"/>
                    </a:lnTo>
                    <a:lnTo>
                      <a:pt x="3" y="60"/>
                    </a:lnTo>
                    <a:lnTo>
                      <a:pt x="11" y="40"/>
                    </a:lnTo>
                    <a:lnTo>
                      <a:pt x="24" y="24"/>
                    </a:lnTo>
                    <a:lnTo>
                      <a:pt x="40" y="11"/>
                    </a:lnTo>
                    <a:lnTo>
                      <a:pt x="60" y="3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chemeClr val="tx2">
                  <a:lumMod val="95000"/>
                  <a:lumOff val="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16D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" name="Freeform 1052"/>
              <p:cNvSpPr>
                <a:spLocks/>
              </p:cNvSpPr>
              <p:nvPr/>
            </p:nvSpPr>
            <p:spPr bwMode="auto">
              <a:xfrm>
                <a:off x="826" y="1734"/>
                <a:ext cx="1572" cy="163"/>
              </a:xfrm>
              <a:custGeom>
                <a:avLst/>
                <a:gdLst>
                  <a:gd name="T0" fmla="*/ 81 w 1572"/>
                  <a:gd name="T1" fmla="*/ 0 h 163"/>
                  <a:gd name="T2" fmla="*/ 1492 w 1572"/>
                  <a:gd name="T3" fmla="*/ 0 h 163"/>
                  <a:gd name="T4" fmla="*/ 1513 w 1572"/>
                  <a:gd name="T5" fmla="*/ 2 h 163"/>
                  <a:gd name="T6" fmla="*/ 1533 w 1572"/>
                  <a:gd name="T7" fmla="*/ 11 h 163"/>
                  <a:gd name="T8" fmla="*/ 1549 w 1572"/>
                  <a:gd name="T9" fmla="*/ 24 h 163"/>
                  <a:gd name="T10" fmla="*/ 1561 w 1572"/>
                  <a:gd name="T11" fmla="*/ 40 h 163"/>
                  <a:gd name="T12" fmla="*/ 1570 w 1572"/>
                  <a:gd name="T13" fmla="*/ 60 h 163"/>
                  <a:gd name="T14" fmla="*/ 1572 w 1572"/>
                  <a:gd name="T15" fmla="*/ 81 h 163"/>
                  <a:gd name="T16" fmla="*/ 1570 w 1572"/>
                  <a:gd name="T17" fmla="*/ 103 h 163"/>
                  <a:gd name="T18" fmla="*/ 1561 w 1572"/>
                  <a:gd name="T19" fmla="*/ 123 h 163"/>
                  <a:gd name="T20" fmla="*/ 1549 w 1572"/>
                  <a:gd name="T21" fmla="*/ 139 h 163"/>
                  <a:gd name="T22" fmla="*/ 1533 w 1572"/>
                  <a:gd name="T23" fmla="*/ 151 h 163"/>
                  <a:gd name="T24" fmla="*/ 1513 w 1572"/>
                  <a:gd name="T25" fmla="*/ 160 h 163"/>
                  <a:gd name="T26" fmla="*/ 1492 w 1572"/>
                  <a:gd name="T27" fmla="*/ 163 h 163"/>
                  <a:gd name="T28" fmla="*/ 81 w 1572"/>
                  <a:gd name="T29" fmla="*/ 163 h 163"/>
                  <a:gd name="T30" fmla="*/ 60 w 1572"/>
                  <a:gd name="T31" fmla="*/ 160 h 163"/>
                  <a:gd name="T32" fmla="*/ 40 w 1572"/>
                  <a:gd name="T33" fmla="*/ 151 h 163"/>
                  <a:gd name="T34" fmla="*/ 24 w 1572"/>
                  <a:gd name="T35" fmla="*/ 139 h 163"/>
                  <a:gd name="T36" fmla="*/ 11 w 1572"/>
                  <a:gd name="T37" fmla="*/ 123 h 163"/>
                  <a:gd name="T38" fmla="*/ 3 w 1572"/>
                  <a:gd name="T39" fmla="*/ 103 h 163"/>
                  <a:gd name="T40" fmla="*/ 0 w 1572"/>
                  <a:gd name="T41" fmla="*/ 81 h 163"/>
                  <a:gd name="T42" fmla="*/ 3 w 1572"/>
                  <a:gd name="T43" fmla="*/ 60 h 163"/>
                  <a:gd name="T44" fmla="*/ 11 w 1572"/>
                  <a:gd name="T45" fmla="*/ 40 h 163"/>
                  <a:gd name="T46" fmla="*/ 24 w 1572"/>
                  <a:gd name="T47" fmla="*/ 24 h 163"/>
                  <a:gd name="T48" fmla="*/ 40 w 1572"/>
                  <a:gd name="T49" fmla="*/ 11 h 163"/>
                  <a:gd name="T50" fmla="*/ 60 w 1572"/>
                  <a:gd name="T51" fmla="*/ 2 h 163"/>
                  <a:gd name="T52" fmla="*/ 81 w 1572"/>
                  <a:gd name="T53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72" h="163">
                    <a:moveTo>
                      <a:pt x="81" y="0"/>
                    </a:moveTo>
                    <a:lnTo>
                      <a:pt x="1492" y="0"/>
                    </a:lnTo>
                    <a:lnTo>
                      <a:pt x="1513" y="2"/>
                    </a:lnTo>
                    <a:lnTo>
                      <a:pt x="1533" y="11"/>
                    </a:lnTo>
                    <a:lnTo>
                      <a:pt x="1549" y="24"/>
                    </a:lnTo>
                    <a:lnTo>
                      <a:pt x="1561" y="40"/>
                    </a:lnTo>
                    <a:lnTo>
                      <a:pt x="1570" y="60"/>
                    </a:lnTo>
                    <a:lnTo>
                      <a:pt x="1572" y="81"/>
                    </a:lnTo>
                    <a:lnTo>
                      <a:pt x="1570" y="103"/>
                    </a:lnTo>
                    <a:lnTo>
                      <a:pt x="1561" y="123"/>
                    </a:lnTo>
                    <a:lnTo>
                      <a:pt x="1549" y="139"/>
                    </a:lnTo>
                    <a:lnTo>
                      <a:pt x="1533" y="151"/>
                    </a:lnTo>
                    <a:lnTo>
                      <a:pt x="1513" y="160"/>
                    </a:lnTo>
                    <a:lnTo>
                      <a:pt x="1492" y="163"/>
                    </a:lnTo>
                    <a:lnTo>
                      <a:pt x="81" y="163"/>
                    </a:lnTo>
                    <a:lnTo>
                      <a:pt x="60" y="160"/>
                    </a:lnTo>
                    <a:lnTo>
                      <a:pt x="40" y="151"/>
                    </a:lnTo>
                    <a:lnTo>
                      <a:pt x="24" y="139"/>
                    </a:lnTo>
                    <a:lnTo>
                      <a:pt x="11" y="123"/>
                    </a:lnTo>
                    <a:lnTo>
                      <a:pt x="3" y="103"/>
                    </a:lnTo>
                    <a:lnTo>
                      <a:pt x="0" y="81"/>
                    </a:lnTo>
                    <a:lnTo>
                      <a:pt x="3" y="60"/>
                    </a:lnTo>
                    <a:lnTo>
                      <a:pt x="11" y="40"/>
                    </a:lnTo>
                    <a:lnTo>
                      <a:pt x="24" y="24"/>
                    </a:lnTo>
                    <a:lnTo>
                      <a:pt x="40" y="11"/>
                    </a:lnTo>
                    <a:lnTo>
                      <a:pt x="60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chemeClr val="tx2">
                  <a:lumMod val="95000"/>
                  <a:lumOff val="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16D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" name="Freeform 1053"/>
              <p:cNvSpPr>
                <a:spLocks/>
              </p:cNvSpPr>
              <p:nvPr/>
            </p:nvSpPr>
            <p:spPr bwMode="auto">
              <a:xfrm>
                <a:off x="826" y="2210"/>
                <a:ext cx="1062" cy="162"/>
              </a:xfrm>
              <a:custGeom>
                <a:avLst/>
                <a:gdLst>
                  <a:gd name="T0" fmla="*/ 81 w 1062"/>
                  <a:gd name="T1" fmla="*/ 0 h 162"/>
                  <a:gd name="T2" fmla="*/ 981 w 1062"/>
                  <a:gd name="T3" fmla="*/ 0 h 162"/>
                  <a:gd name="T4" fmla="*/ 1002 w 1062"/>
                  <a:gd name="T5" fmla="*/ 2 h 162"/>
                  <a:gd name="T6" fmla="*/ 1022 w 1062"/>
                  <a:gd name="T7" fmla="*/ 11 h 162"/>
                  <a:gd name="T8" fmla="*/ 1038 w 1062"/>
                  <a:gd name="T9" fmla="*/ 23 h 162"/>
                  <a:gd name="T10" fmla="*/ 1051 w 1062"/>
                  <a:gd name="T11" fmla="*/ 39 h 162"/>
                  <a:gd name="T12" fmla="*/ 1059 w 1062"/>
                  <a:gd name="T13" fmla="*/ 59 h 162"/>
                  <a:gd name="T14" fmla="*/ 1062 w 1062"/>
                  <a:gd name="T15" fmla="*/ 80 h 162"/>
                  <a:gd name="T16" fmla="*/ 1059 w 1062"/>
                  <a:gd name="T17" fmla="*/ 103 h 162"/>
                  <a:gd name="T18" fmla="*/ 1051 w 1062"/>
                  <a:gd name="T19" fmla="*/ 123 h 162"/>
                  <a:gd name="T20" fmla="*/ 1038 w 1062"/>
                  <a:gd name="T21" fmla="*/ 139 h 162"/>
                  <a:gd name="T22" fmla="*/ 1022 w 1062"/>
                  <a:gd name="T23" fmla="*/ 151 h 162"/>
                  <a:gd name="T24" fmla="*/ 1002 w 1062"/>
                  <a:gd name="T25" fmla="*/ 160 h 162"/>
                  <a:gd name="T26" fmla="*/ 981 w 1062"/>
                  <a:gd name="T27" fmla="*/ 162 h 162"/>
                  <a:gd name="T28" fmla="*/ 81 w 1062"/>
                  <a:gd name="T29" fmla="*/ 162 h 162"/>
                  <a:gd name="T30" fmla="*/ 60 w 1062"/>
                  <a:gd name="T31" fmla="*/ 160 h 162"/>
                  <a:gd name="T32" fmla="*/ 40 w 1062"/>
                  <a:gd name="T33" fmla="*/ 151 h 162"/>
                  <a:gd name="T34" fmla="*/ 24 w 1062"/>
                  <a:gd name="T35" fmla="*/ 139 h 162"/>
                  <a:gd name="T36" fmla="*/ 11 w 1062"/>
                  <a:gd name="T37" fmla="*/ 123 h 162"/>
                  <a:gd name="T38" fmla="*/ 3 w 1062"/>
                  <a:gd name="T39" fmla="*/ 103 h 162"/>
                  <a:gd name="T40" fmla="*/ 0 w 1062"/>
                  <a:gd name="T41" fmla="*/ 80 h 162"/>
                  <a:gd name="T42" fmla="*/ 3 w 1062"/>
                  <a:gd name="T43" fmla="*/ 59 h 162"/>
                  <a:gd name="T44" fmla="*/ 11 w 1062"/>
                  <a:gd name="T45" fmla="*/ 39 h 162"/>
                  <a:gd name="T46" fmla="*/ 24 w 1062"/>
                  <a:gd name="T47" fmla="*/ 23 h 162"/>
                  <a:gd name="T48" fmla="*/ 40 w 1062"/>
                  <a:gd name="T49" fmla="*/ 11 h 162"/>
                  <a:gd name="T50" fmla="*/ 60 w 1062"/>
                  <a:gd name="T51" fmla="*/ 2 h 162"/>
                  <a:gd name="T52" fmla="*/ 81 w 1062"/>
                  <a:gd name="T53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62" h="162">
                    <a:moveTo>
                      <a:pt x="81" y="0"/>
                    </a:moveTo>
                    <a:lnTo>
                      <a:pt x="981" y="0"/>
                    </a:lnTo>
                    <a:lnTo>
                      <a:pt x="1002" y="2"/>
                    </a:lnTo>
                    <a:lnTo>
                      <a:pt x="1022" y="11"/>
                    </a:lnTo>
                    <a:lnTo>
                      <a:pt x="1038" y="23"/>
                    </a:lnTo>
                    <a:lnTo>
                      <a:pt x="1051" y="39"/>
                    </a:lnTo>
                    <a:lnTo>
                      <a:pt x="1059" y="59"/>
                    </a:lnTo>
                    <a:lnTo>
                      <a:pt x="1062" y="80"/>
                    </a:lnTo>
                    <a:lnTo>
                      <a:pt x="1059" y="103"/>
                    </a:lnTo>
                    <a:lnTo>
                      <a:pt x="1051" y="123"/>
                    </a:lnTo>
                    <a:lnTo>
                      <a:pt x="1038" y="139"/>
                    </a:lnTo>
                    <a:lnTo>
                      <a:pt x="1022" y="151"/>
                    </a:lnTo>
                    <a:lnTo>
                      <a:pt x="1002" y="160"/>
                    </a:lnTo>
                    <a:lnTo>
                      <a:pt x="981" y="162"/>
                    </a:lnTo>
                    <a:lnTo>
                      <a:pt x="81" y="162"/>
                    </a:lnTo>
                    <a:lnTo>
                      <a:pt x="60" y="160"/>
                    </a:lnTo>
                    <a:lnTo>
                      <a:pt x="40" y="151"/>
                    </a:lnTo>
                    <a:lnTo>
                      <a:pt x="24" y="139"/>
                    </a:lnTo>
                    <a:lnTo>
                      <a:pt x="11" y="123"/>
                    </a:lnTo>
                    <a:lnTo>
                      <a:pt x="3" y="103"/>
                    </a:lnTo>
                    <a:lnTo>
                      <a:pt x="0" y="80"/>
                    </a:lnTo>
                    <a:lnTo>
                      <a:pt x="3" y="59"/>
                    </a:lnTo>
                    <a:lnTo>
                      <a:pt x="11" y="39"/>
                    </a:lnTo>
                    <a:lnTo>
                      <a:pt x="24" y="23"/>
                    </a:lnTo>
                    <a:lnTo>
                      <a:pt x="40" y="11"/>
                    </a:lnTo>
                    <a:lnTo>
                      <a:pt x="60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chemeClr val="tx2">
                  <a:lumMod val="85000"/>
                  <a:lumOff val="1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16D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" name="Freeform 1054"/>
              <p:cNvSpPr>
                <a:spLocks/>
              </p:cNvSpPr>
              <p:nvPr/>
            </p:nvSpPr>
            <p:spPr bwMode="auto">
              <a:xfrm>
                <a:off x="826" y="2677"/>
                <a:ext cx="673" cy="162"/>
              </a:xfrm>
              <a:custGeom>
                <a:avLst/>
                <a:gdLst>
                  <a:gd name="T0" fmla="*/ 81 w 673"/>
                  <a:gd name="T1" fmla="*/ 0 h 162"/>
                  <a:gd name="T2" fmla="*/ 591 w 673"/>
                  <a:gd name="T3" fmla="*/ 0 h 162"/>
                  <a:gd name="T4" fmla="*/ 614 w 673"/>
                  <a:gd name="T5" fmla="*/ 2 h 162"/>
                  <a:gd name="T6" fmla="*/ 633 w 673"/>
                  <a:gd name="T7" fmla="*/ 11 h 162"/>
                  <a:gd name="T8" fmla="*/ 650 w 673"/>
                  <a:gd name="T9" fmla="*/ 23 h 162"/>
                  <a:gd name="T10" fmla="*/ 662 w 673"/>
                  <a:gd name="T11" fmla="*/ 39 h 162"/>
                  <a:gd name="T12" fmla="*/ 671 w 673"/>
                  <a:gd name="T13" fmla="*/ 59 h 162"/>
                  <a:gd name="T14" fmla="*/ 673 w 673"/>
                  <a:gd name="T15" fmla="*/ 80 h 162"/>
                  <a:gd name="T16" fmla="*/ 671 w 673"/>
                  <a:gd name="T17" fmla="*/ 103 h 162"/>
                  <a:gd name="T18" fmla="*/ 662 w 673"/>
                  <a:gd name="T19" fmla="*/ 123 h 162"/>
                  <a:gd name="T20" fmla="*/ 650 w 673"/>
                  <a:gd name="T21" fmla="*/ 139 h 162"/>
                  <a:gd name="T22" fmla="*/ 632 w 673"/>
                  <a:gd name="T23" fmla="*/ 151 h 162"/>
                  <a:gd name="T24" fmla="*/ 614 w 673"/>
                  <a:gd name="T25" fmla="*/ 160 h 162"/>
                  <a:gd name="T26" fmla="*/ 591 w 673"/>
                  <a:gd name="T27" fmla="*/ 162 h 162"/>
                  <a:gd name="T28" fmla="*/ 81 w 673"/>
                  <a:gd name="T29" fmla="*/ 162 h 162"/>
                  <a:gd name="T30" fmla="*/ 60 w 673"/>
                  <a:gd name="T31" fmla="*/ 160 h 162"/>
                  <a:gd name="T32" fmla="*/ 40 w 673"/>
                  <a:gd name="T33" fmla="*/ 151 h 162"/>
                  <a:gd name="T34" fmla="*/ 24 w 673"/>
                  <a:gd name="T35" fmla="*/ 139 h 162"/>
                  <a:gd name="T36" fmla="*/ 11 w 673"/>
                  <a:gd name="T37" fmla="*/ 123 h 162"/>
                  <a:gd name="T38" fmla="*/ 3 w 673"/>
                  <a:gd name="T39" fmla="*/ 103 h 162"/>
                  <a:gd name="T40" fmla="*/ 0 w 673"/>
                  <a:gd name="T41" fmla="*/ 80 h 162"/>
                  <a:gd name="T42" fmla="*/ 3 w 673"/>
                  <a:gd name="T43" fmla="*/ 59 h 162"/>
                  <a:gd name="T44" fmla="*/ 11 w 673"/>
                  <a:gd name="T45" fmla="*/ 39 h 162"/>
                  <a:gd name="T46" fmla="*/ 24 w 673"/>
                  <a:gd name="T47" fmla="*/ 23 h 162"/>
                  <a:gd name="T48" fmla="*/ 40 w 673"/>
                  <a:gd name="T49" fmla="*/ 11 h 162"/>
                  <a:gd name="T50" fmla="*/ 60 w 673"/>
                  <a:gd name="T51" fmla="*/ 2 h 162"/>
                  <a:gd name="T52" fmla="*/ 81 w 673"/>
                  <a:gd name="T53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73" h="162">
                    <a:moveTo>
                      <a:pt x="81" y="0"/>
                    </a:moveTo>
                    <a:lnTo>
                      <a:pt x="591" y="0"/>
                    </a:lnTo>
                    <a:lnTo>
                      <a:pt x="614" y="2"/>
                    </a:lnTo>
                    <a:lnTo>
                      <a:pt x="633" y="11"/>
                    </a:lnTo>
                    <a:lnTo>
                      <a:pt x="650" y="23"/>
                    </a:lnTo>
                    <a:lnTo>
                      <a:pt x="662" y="39"/>
                    </a:lnTo>
                    <a:lnTo>
                      <a:pt x="671" y="59"/>
                    </a:lnTo>
                    <a:lnTo>
                      <a:pt x="673" y="80"/>
                    </a:lnTo>
                    <a:lnTo>
                      <a:pt x="671" y="103"/>
                    </a:lnTo>
                    <a:lnTo>
                      <a:pt x="662" y="123"/>
                    </a:lnTo>
                    <a:lnTo>
                      <a:pt x="650" y="139"/>
                    </a:lnTo>
                    <a:lnTo>
                      <a:pt x="632" y="151"/>
                    </a:lnTo>
                    <a:lnTo>
                      <a:pt x="614" y="160"/>
                    </a:lnTo>
                    <a:lnTo>
                      <a:pt x="591" y="162"/>
                    </a:lnTo>
                    <a:lnTo>
                      <a:pt x="81" y="162"/>
                    </a:lnTo>
                    <a:lnTo>
                      <a:pt x="60" y="160"/>
                    </a:lnTo>
                    <a:lnTo>
                      <a:pt x="40" y="151"/>
                    </a:lnTo>
                    <a:lnTo>
                      <a:pt x="24" y="139"/>
                    </a:lnTo>
                    <a:lnTo>
                      <a:pt x="11" y="123"/>
                    </a:lnTo>
                    <a:lnTo>
                      <a:pt x="3" y="103"/>
                    </a:lnTo>
                    <a:lnTo>
                      <a:pt x="0" y="80"/>
                    </a:lnTo>
                    <a:lnTo>
                      <a:pt x="3" y="59"/>
                    </a:lnTo>
                    <a:lnTo>
                      <a:pt x="11" y="39"/>
                    </a:lnTo>
                    <a:lnTo>
                      <a:pt x="24" y="23"/>
                    </a:lnTo>
                    <a:lnTo>
                      <a:pt x="40" y="11"/>
                    </a:lnTo>
                    <a:lnTo>
                      <a:pt x="60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chemeClr val="tx2">
                  <a:lumMod val="95000"/>
                  <a:lumOff val="5000"/>
                </a:scheme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16D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2109389" y="1793304"/>
            <a:ext cx="1395882" cy="942055"/>
            <a:chOff x="2109389" y="1350646"/>
            <a:chExt cx="1395882" cy="942055"/>
          </a:xfrm>
        </p:grpSpPr>
        <p:grpSp>
          <p:nvGrpSpPr>
            <p:cNvPr id="166" name="Group 165"/>
            <p:cNvGrpSpPr/>
            <p:nvPr/>
          </p:nvGrpSpPr>
          <p:grpSpPr>
            <a:xfrm>
              <a:off x="2109389" y="1350646"/>
              <a:ext cx="1395882" cy="942055"/>
              <a:chOff x="356719" y="1334635"/>
              <a:chExt cx="1395882" cy="942055"/>
            </a:xfrm>
          </p:grpSpPr>
          <p:sp>
            <p:nvSpPr>
              <p:cNvPr id="167" name="Oval 166"/>
              <p:cNvSpPr/>
              <p:nvPr/>
            </p:nvSpPr>
            <p:spPr>
              <a:xfrm>
                <a:off x="736363" y="1334635"/>
                <a:ext cx="685800" cy="685800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356719" y="2015080"/>
                <a:ext cx="139588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8FD1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Aviation</a:t>
                </a:r>
              </a:p>
            </p:txBody>
          </p:sp>
        </p:grpSp>
        <p:pic>
          <p:nvPicPr>
            <p:cNvPr id="1026" name="Picture 2" descr="Related imag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8436" y="1544100"/>
              <a:ext cx="377825" cy="377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7395480" y="3047156"/>
            <a:ext cx="1395882" cy="947410"/>
            <a:chOff x="7395480" y="2604499"/>
            <a:chExt cx="1395882" cy="947410"/>
          </a:xfrm>
        </p:grpSpPr>
        <p:grpSp>
          <p:nvGrpSpPr>
            <p:cNvPr id="196" name="Group 195"/>
            <p:cNvGrpSpPr/>
            <p:nvPr/>
          </p:nvGrpSpPr>
          <p:grpSpPr>
            <a:xfrm>
              <a:off x="7395480" y="2604499"/>
              <a:ext cx="1395882" cy="947410"/>
              <a:chOff x="356719" y="1329280"/>
              <a:chExt cx="1395882" cy="947410"/>
            </a:xfrm>
          </p:grpSpPr>
          <p:sp>
            <p:nvSpPr>
              <p:cNvPr id="197" name="Oval 196"/>
              <p:cNvSpPr/>
              <p:nvPr/>
            </p:nvSpPr>
            <p:spPr>
              <a:xfrm>
                <a:off x="762000" y="1329280"/>
                <a:ext cx="685800" cy="685800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TextBox 197"/>
              <p:cNvSpPr txBox="1"/>
              <p:nvPr/>
            </p:nvSpPr>
            <p:spPr>
              <a:xfrm>
                <a:off x="356719" y="2015080"/>
                <a:ext cx="139588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8FD1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Nursing</a:t>
                </a:r>
              </a:p>
            </p:txBody>
          </p:sp>
        </p:grpSp>
        <p:pic>
          <p:nvPicPr>
            <p:cNvPr id="1028" name="Picture 4" descr="Image result for Nursing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5331" y="2720387"/>
              <a:ext cx="454025" cy="454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356652" y="4234541"/>
            <a:ext cx="1395882" cy="947410"/>
            <a:chOff x="356652" y="3791884"/>
            <a:chExt cx="1395882" cy="947410"/>
          </a:xfrm>
        </p:grpSpPr>
        <p:grpSp>
          <p:nvGrpSpPr>
            <p:cNvPr id="163" name="Group 162"/>
            <p:cNvGrpSpPr/>
            <p:nvPr/>
          </p:nvGrpSpPr>
          <p:grpSpPr>
            <a:xfrm>
              <a:off x="356652" y="3791884"/>
              <a:ext cx="1395882" cy="947410"/>
              <a:chOff x="356719" y="1329280"/>
              <a:chExt cx="1395882" cy="947410"/>
            </a:xfrm>
          </p:grpSpPr>
          <p:sp>
            <p:nvSpPr>
              <p:cNvPr id="164" name="Oval 163"/>
              <p:cNvSpPr/>
              <p:nvPr/>
            </p:nvSpPr>
            <p:spPr>
              <a:xfrm>
                <a:off x="736363" y="1329280"/>
                <a:ext cx="685800" cy="685800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356719" y="2015080"/>
                <a:ext cx="139588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8FD1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Dental Nursing</a:t>
                </a:r>
              </a:p>
            </p:txBody>
          </p:sp>
        </p:grpSp>
        <p:pic>
          <p:nvPicPr>
            <p:cNvPr id="1030" name="Picture 6" descr="Image result for Dental ic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558" y="4000210"/>
              <a:ext cx="298607" cy="339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2083752" y="4257497"/>
            <a:ext cx="1395882" cy="947410"/>
            <a:chOff x="2109389" y="3791884"/>
            <a:chExt cx="1395882" cy="947410"/>
          </a:xfrm>
        </p:grpSpPr>
        <p:grpSp>
          <p:nvGrpSpPr>
            <p:cNvPr id="172" name="Group 171"/>
            <p:cNvGrpSpPr/>
            <p:nvPr/>
          </p:nvGrpSpPr>
          <p:grpSpPr>
            <a:xfrm>
              <a:off x="2109389" y="3791884"/>
              <a:ext cx="1395882" cy="947410"/>
              <a:chOff x="356719" y="1329280"/>
              <a:chExt cx="1395882" cy="947410"/>
            </a:xfrm>
          </p:grpSpPr>
          <p:sp>
            <p:nvSpPr>
              <p:cNvPr id="173" name="Oval 172"/>
              <p:cNvSpPr/>
              <p:nvPr/>
            </p:nvSpPr>
            <p:spPr>
              <a:xfrm>
                <a:off x="736363" y="1329280"/>
                <a:ext cx="685800" cy="685800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4" name="TextBox 173"/>
              <p:cNvSpPr txBox="1"/>
              <p:nvPr/>
            </p:nvSpPr>
            <p:spPr>
              <a:xfrm>
                <a:off x="356719" y="2015080"/>
                <a:ext cx="139588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8FD1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Hospitality</a:t>
                </a:r>
              </a:p>
            </p:txBody>
          </p:sp>
        </p:grpSp>
        <p:pic>
          <p:nvPicPr>
            <p:cNvPr id="1032" name="Picture 8" descr="Related image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0717" y="3966510"/>
              <a:ext cx="347663" cy="347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3903502" y="4234541"/>
            <a:ext cx="1395882" cy="947410"/>
            <a:chOff x="3903502" y="4649134"/>
            <a:chExt cx="1395882" cy="947410"/>
          </a:xfrm>
        </p:grpSpPr>
        <p:grpSp>
          <p:nvGrpSpPr>
            <p:cNvPr id="181" name="Group 180"/>
            <p:cNvGrpSpPr/>
            <p:nvPr/>
          </p:nvGrpSpPr>
          <p:grpSpPr>
            <a:xfrm>
              <a:off x="3903502" y="4649134"/>
              <a:ext cx="1395882" cy="947410"/>
              <a:chOff x="356719" y="1329280"/>
              <a:chExt cx="1395882" cy="947410"/>
            </a:xfrm>
          </p:grpSpPr>
          <p:sp>
            <p:nvSpPr>
              <p:cNvPr id="182" name="Oval 181"/>
              <p:cNvSpPr/>
              <p:nvPr/>
            </p:nvSpPr>
            <p:spPr>
              <a:xfrm>
                <a:off x="736363" y="1329280"/>
                <a:ext cx="685800" cy="685800"/>
              </a:xfrm>
              <a:prstGeom prst="ellipse">
                <a:avLst/>
              </a:prstGeom>
              <a:noFill/>
              <a:ln w="19050">
                <a:solidFill>
                  <a:srgbClr val="2F8F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356719" y="2015080"/>
                <a:ext cx="139588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F8FD1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Hairdressing</a:t>
                </a:r>
              </a:p>
            </p:txBody>
          </p:sp>
        </p:grpSp>
        <p:pic>
          <p:nvPicPr>
            <p:cNvPr id="1034" name="Picture 10" descr="Related imag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7849" y="4791257"/>
              <a:ext cx="423863" cy="423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0" name="Title 1">
            <a:extLst>
              <a:ext uri="{FF2B5EF4-FFF2-40B4-BE49-F238E27FC236}">
                <a16:creationId xmlns:a16="http://schemas.microsoft.com/office/drawing/2014/main" id="{88245A34-1DFA-4A00-BDAB-0A5DBD90F76B}"/>
              </a:ext>
            </a:extLst>
          </p:cNvPr>
          <p:cNvSpPr txBox="1">
            <a:spLocks/>
          </p:cNvSpPr>
          <p:nvPr/>
        </p:nvSpPr>
        <p:spPr>
          <a:xfrm>
            <a:off x="359532" y="368660"/>
            <a:ext cx="5724636" cy="800219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The range of apprenticeships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5F0351B5-9947-4020-B29C-676E604778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43" y="5658154"/>
            <a:ext cx="1548954" cy="999501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9E7839EE-303C-4424-832D-A3332B555B2F}"/>
              </a:ext>
            </a:extLst>
          </p:cNvPr>
          <p:cNvSpPr txBox="1"/>
          <p:nvPr/>
        </p:nvSpPr>
        <p:spPr>
          <a:xfrm>
            <a:off x="3840271" y="5719739"/>
            <a:ext cx="5031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many more….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81A5960-9A03-4595-84D2-C778A7E73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1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1313">
        <p:blinds dir="vert"/>
      </p:transition>
    </mc:Choice>
    <mc:Fallback xmlns="">
      <p:transition spd="slow" advTm="513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7" y="2423326"/>
            <a:ext cx="1313884" cy="65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57" y="3241975"/>
            <a:ext cx="1080925" cy="54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009" y="4322007"/>
            <a:ext cx="856872" cy="99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239" y="4985164"/>
            <a:ext cx="1385881" cy="64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940" y="4938832"/>
            <a:ext cx="1138034" cy="850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100" y="2323461"/>
            <a:ext cx="1369703" cy="678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430" y="4329259"/>
            <a:ext cx="1508411" cy="74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964" y="5788929"/>
            <a:ext cx="1191534" cy="77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091" y="4427751"/>
            <a:ext cx="1225039" cy="69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809" y="3078404"/>
            <a:ext cx="911654" cy="78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818" y="1235319"/>
            <a:ext cx="1593174" cy="72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975" y="5166665"/>
            <a:ext cx="1501291" cy="78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0" name="Picture 16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532" y="2606902"/>
            <a:ext cx="1080357" cy="66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1" name="Picture 1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99" y="3789040"/>
            <a:ext cx="1127901" cy="637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2" name="Picture 18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699" y="1633841"/>
            <a:ext cx="1135761" cy="79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03" name="Picture 19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8"/>
          <a:stretch/>
        </p:blipFill>
        <p:spPr bwMode="auto">
          <a:xfrm>
            <a:off x="7571779" y="2497200"/>
            <a:ext cx="1572221" cy="68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889030" y="6021028"/>
            <a:ext cx="2383560" cy="510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9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185836" y="3278570"/>
            <a:ext cx="16668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rolls-royce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2440614" y="3353533"/>
            <a:ext cx="1776196" cy="934679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977542" y="3832611"/>
            <a:ext cx="17716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101458" y="3921949"/>
            <a:ext cx="17716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RBS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305556" y="2914506"/>
            <a:ext cx="1064369" cy="792088"/>
          </a:xfrm>
          <a:prstGeom prst="rect">
            <a:avLst/>
          </a:prstGeom>
        </p:spPr>
      </p:pic>
      <p:pic>
        <p:nvPicPr>
          <p:cNvPr id="29" name="Picture 28" descr="Pets at Home.bmp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581180" y="2292572"/>
            <a:ext cx="812118" cy="959776"/>
          </a:xfrm>
          <a:prstGeom prst="rect">
            <a:avLst/>
          </a:prstGeom>
        </p:spPr>
      </p:pic>
      <p:pic>
        <p:nvPicPr>
          <p:cNvPr id="30" name="Picture 15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88696" y="4519033"/>
            <a:ext cx="11525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6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3912425" y="3151675"/>
            <a:ext cx="752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Starbucks.bmp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6424113" y="5340534"/>
            <a:ext cx="956199" cy="935629"/>
          </a:xfrm>
          <a:prstGeom prst="rect">
            <a:avLst/>
          </a:prstGeom>
        </p:spPr>
      </p:pic>
      <p:pic>
        <p:nvPicPr>
          <p:cNvPr id="33" name="Picture 11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5225321" y="1896454"/>
            <a:ext cx="1752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8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187859" y="1489975"/>
            <a:ext cx="3057605" cy="82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CD7BD6E9-75B0-49BB-9334-671A22D465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GB" altLang="en-US" b="1" dirty="0"/>
              <a:t>Which employers offer apprenticeships?</a:t>
            </a:r>
            <a:br>
              <a:rPr lang="en-GB" altLang="en-US" b="1" dirty="0"/>
            </a:br>
            <a:endParaRPr lang="en-GB" altLang="en-US" b="1" dirty="0">
              <a:solidFill>
                <a:srgbClr val="000000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F0351B5-9947-4020-B29C-676E604778EE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0" y="5754234"/>
            <a:ext cx="1411941" cy="911090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37FF95D-935D-4A12-921D-B3CC7EA2269B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3" t="14757" r="17656" b="23960"/>
          <a:stretch/>
        </p:blipFill>
        <p:spPr>
          <a:xfrm>
            <a:off x="4360910" y="5023318"/>
            <a:ext cx="1385881" cy="657449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F3162680-3892-49B4-AD82-7AE1BE59813E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995" y="947111"/>
            <a:ext cx="2094197" cy="727287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E52EDB28-503D-4745-A5C9-D4F2BFB2913F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157" y="1023387"/>
            <a:ext cx="1152525" cy="69901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E2D294-E4A9-4322-9022-28B7E2372D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085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5084">
        <p:blinds dir="vert"/>
      </p:transition>
    </mc:Choice>
    <mc:Fallback xmlns="">
      <p:transition spd="slow" advTm="7508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2587824" y="142698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-150" normalizeH="0" baseline="0" noProof="0" dirty="0">
              <a:ln>
                <a:noFill/>
              </a:ln>
              <a:solidFill>
                <a:srgbClr val="E16D22">
                  <a:lumMod val="85000"/>
                  <a:lumOff val="15000"/>
                </a:srgbClr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1052736"/>
            <a:ext cx="4495800" cy="4495800"/>
          </a:xfrm>
          <a:prstGeom prst="rect">
            <a:avLst/>
          </a:prstGeom>
        </p:spPr>
      </p:pic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4215590" y="1916832"/>
            <a:ext cx="414811" cy="244036"/>
          </a:xfrm>
          <a:prstGeom prst="line">
            <a:avLst/>
          </a:prstGeom>
          <a:ln w="12700">
            <a:solidFill>
              <a:srgbClr val="2F8FD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709464" y="1655223"/>
            <a:ext cx="5445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 and Cyber Security</a:t>
            </a:r>
          </a:p>
        </p:txBody>
      </p:sp>
      <p:cxnSp>
        <p:nvCxnSpPr>
          <p:cNvPr id="48" name="Straight Connector 47"/>
          <p:cNvCxnSpPr>
            <a:endCxn id="49" idx="1"/>
          </p:cNvCxnSpPr>
          <p:nvPr/>
        </p:nvCxnSpPr>
        <p:spPr>
          <a:xfrm flipV="1">
            <a:off x="4229453" y="5298872"/>
            <a:ext cx="437329" cy="2336"/>
          </a:xfrm>
          <a:prstGeom prst="line">
            <a:avLst/>
          </a:prstGeom>
          <a:ln w="12700">
            <a:solidFill>
              <a:srgbClr val="2F8FD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666782" y="5068039"/>
            <a:ext cx="3331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Customer Service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2816424" y="5015139"/>
            <a:ext cx="1413029" cy="283733"/>
          </a:xfrm>
          <a:prstGeom prst="line">
            <a:avLst/>
          </a:prstGeom>
          <a:ln w="12700">
            <a:solidFill>
              <a:srgbClr val="2F8F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252899" y="5015138"/>
            <a:ext cx="406532" cy="0"/>
          </a:xfrm>
          <a:prstGeom prst="line">
            <a:avLst/>
          </a:prstGeom>
          <a:ln w="12700">
            <a:solidFill>
              <a:srgbClr val="2F8FD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690228" y="4782549"/>
            <a:ext cx="546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Security</a:t>
            </a:r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2816424" y="5015138"/>
            <a:ext cx="1436475" cy="1"/>
          </a:xfrm>
          <a:prstGeom prst="line">
            <a:avLst/>
          </a:prstGeom>
          <a:ln w="12700">
            <a:solidFill>
              <a:srgbClr val="2F8F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202383" y="4725144"/>
            <a:ext cx="440953" cy="0"/>
          </a:xfrm>
          <a:prstGeom prst="line">
            <a:avLst/>
          </a:prstGeom>
          <a:ln w="12700">
            <a:solidFill>
              <a:srgbClr val="2F8FD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718896" y="4463629"/>
            <a:ext cx="3331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Facilities Management</a:t>
            </a:r>
          </a:p>
        </p:txBody>
      </p:sp>
      <p:cxnSp>
        <p:nvCxnSpPr>
          <p:cNvPr id="64" name="Straight Connector 63"/>
          <p:cNvCxnSpPr/>
          <p:nvPr/>
        </p:nvCxnSpPr>
        <p:spPr>
          <a:xfrm>
            <a:off x="2816424" y="4516322"/>
            <a:ext cx="1399166" cy="208822"/>
          </a:xfrm>
          <a:prstGeom prst="line">
            <a:avLst/>
          </a:prstGeom>
          <a:ln w="12700">
            <a:solidFill>
              <a:srgbClr val="2F8F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202383" y="4365104"/>
            <a:ext cx="441625" cy="0"/>
          </a:xfrm>
          <a:prstGeom prst="line">
            <a:avLst/>
          </a:prstGeom>
          <a:ln w="12700">
            <a:solidFill>
              <a:srgbClr val="2F8FD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731367" y="4107232"/>
            <a:ext cx="1395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Legal</a:t>
            </a:r>
          </a:p>
        </p:txBody>
      </p:sp>
      <p:cxnSp>
        <p:nvCxnSpPr>
          <p:cNvPr id="67" name="Straight Connector 66"/>
          <p:cNvCxnSpPr/>
          <p:nvPr/>
        </p:nvCxnSpPr>
        <p:spPr>
          <a:xfrm flipV="1">
            <a:off x="2816424" y="4365104"/>
            <a:ext cx="1399166" cy="151220"/>
          </a:xfrm>
          <a:prstGeom prst="line">
            <a:avLst/>
          </a:prstGeom>
          <a:ln w="12700">
            <a:solidFill>
              <a:srgbClr val="2F8F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265472" y="3645024"/>
            <a:ext cx="378536" cy="0"/>
          </a:xfrm>
          <a:prstGeom prst="line">
            <a:avLst/>
          </a:prstGeom>
          <a:ln w="12700">
            <a:solidFill>
              <a:srgbClr val="2F8FD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728840" y="3384859"/>
            <a:ext cx="3761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Human Resources (HR)</a:t>
            </a: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2816424" y="3645024"/>
            <a:ext cx="1467544" cy="410634"/>
          </a:xfrm>
          <a:prstGeom prst="line">
            <a:avLst/>
          </a:prstGeom>
          <a:ln w="12700">
            <a:solidFill>
              <a:srgbClr val="2F8F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189912" y="4015366"/>
            <a:ext cx="453424" cy="0"/>
          </a:xfrm>
          <a:prstGeom prst="line">
            <a:avLst/>
          </a:prstGeom>
          <a:ln w="12700">
            <a:solidFill>
              <a:srgbClr val="2F8FD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718896" y="3739561"/>
            <a:ext cx="1395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Finance</a:t>
            </a:r>
          </a:p>
        </p:txBody>
      </p:sp>
      <p:cxnSp>
        <p:nvCxnSpPr>
          <p:cNvPr id="73" name="Straight Connector 72"/>
          <p:cNvCxnSpPr/>
          <p:nvPr/>
        </p:nvCxnSpPr>
        <p:spPr>
          <a:xfrm flipV="1">
            <a:off x="2816424" y="4015366"/>
            <a:ext cx="1373488" cy="40290"/>
          </a:xfrm>
          <a:prstGeom prst="line">
            <a:avLst/>
          </a:prstGeom>
          <a:ln w="12700">
            <a:solidFill>
              <a:srgbClr val="2F8F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283968" y="2943912"/>
            <a:ext cx="359368" cy="125048"/>
          </a:xfrm>
          <a:prstGeom prst="line">
            <a:avLst/>
          </a:prstGeom>
          <a:ln w="12700">
            <a:solidFill>
              <a:srgbClr val="2F8FD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727790" y="2706113"/>
            <a:ext cx="5319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Business Development</a:t>
            </a:r>
          </a:p>
        </p:txBody>
      </p:sp>
      <p:cxnSp>
        <p:nvCxnSpPr>
          <p:cNvPr id="76" name="Straight Connector 75"/>
          <p:cNvCxnSpPr/>
          <p:nvPr/>
        </p:nvCxnSpPr>
        <p:spPr>
          <a:xfrm flipV="1">
            <a:off x="2816424" y="3068116"/>
            <a:ext cx="1467544" cy="411427"/>
          </a:xfrm>
          <a:prstGeom prst="line">
            <a:avLst/>
          </a:prstGeom>
          <a:ln w="12700">
            <a:solidFill>
              <a:srgbClr val="2F8F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265472" y="3284984"/>
            <a:ext cx="377864" cy="99875"/>
          </a:xfrm>
          <a:prstGeom prst="line">
            <a:avLst/>
          </a:prstGeom>
          <a:ln w="12700">
            <a:solidFill>
              <a:srgbClr val="2F8FD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726517" y="3068116"/>
            <a:ext cx="214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Marketing</a:t>
            </a:r>
          </a:p>
        </p:txBody>
      </p:sp>
      <p:cxnSp>
        <p:nvCxnSpPr>
          <p:cNvPr id="79" name="Straight Connector 78"/>
          <p:cNvCxnSpPr/>
          <p:nvPr/>
        </p:nvCxnSpPr>
        <p:spPr>
          <a:xfrm flipV="1">
            <a:off x="2816424" y="3384859"/>
            <a:ext cx="1449048" cy="94683"/>
          </a:xfrm>
          <a:prstGeom prst="line">
            <a:avLst/>
          </a:prstGeom>
          <a:ln w="12700">
            <a:solidFill>
              <a:srgbClr val="2F8F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265472" y="2636912"/>
            <a:ext cx="377864" cy="21836"/>
          </a:xfrm>
          <a:prstGeom prst="line">
            <a:avLst/>
          </a:prstGeom>
          <a:ln w="12700">
            <a:solidFill>
              <a:srgbClr val="2F8FD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709464" y="2042868"/>
            <a:ext cx="2264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Analytics</a:t>
            </a:r>
          </a:p>
        </p:txBody>
      </p:sp>
      <p:cxnSp>
        <p:nvCxnSpPr>
          <p:cNvPr id="82" name="Straight Connector 81"/>
          <p:cNvCxnSpPr>
            <a:cxnSpLocks/>
          </p:cNvCxnSpPr>
          <p:nvPr/>
        </p:nvCxnSpPr>
        <p:spPr>
          <a:xfrm flipV="1">
            <a:off x="2816424" y="2658747"/>
            <a:ext cx="1449048" cy="285165"/>
          </a:xfrm>
          <a:prstGeom prst="line">
            <a:avLst/>
          </a:prstGeom>
          <a:ln w="12700">
            <a:solidFill>
              <a:srgbClr val="2F8F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65472" y="2292216"/>
            <a:ext cx="378536" cy="0"/>
          </a:xfrm>
          <a:prstGeom prst="line">
            <a:avLst/>
          </a:prstGeom>
          <a:ln w="12700">
            <a:solidFill>
              <a:srgbClr val="2F8FD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730786" y="2375019"/>
            <a:ext cx="1419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Sales</a:t>
            </a:r>
          </a:p>
        </p:txBody>
      </p:sp>
      <p:cxnSp>
        <p:nvCxnSpPr>
          <p:cNvPr id="85" name="Straight Connector 84"/>
          <p:cNvCxnSpPr>
            <a:cxnSpLocks/>
          </p:cNvCxnSpPr>
          <p:nvPr/>
        </p:nvCxnSpPr>
        <p:spPr>
          <a:xfrm flipV="1">
            <a:off x="2816424" y="2292216"/>
            <a:ext cx="1449048" cy="651696"/>
          </a:xfrm>
          <a:prstGeom prst="line">
            <a:avLst/>
          </a:prstGeom>
          <a:ln w="12700">
            <a:solidFill>
              <a:srgbClr val="2F8F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4188026" y="1484784"/>
            <a:ext cx="442375" cy="390723"/>
          </a:xfrm>
          <a:prstGeom prst="line">
            <a:avLst/>
          </a:prstGeom>
          <a:ln w="12700">
            <a:solidFill>
              <a:srgbClr val="2F8FD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90228" y="1200189"/>
            <a:ext cx="546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Logistics</a:t>
            </a:r>
          </a:p>
        </p:txBody>
      </p:sp>
      <p:cxnSp>
        <p:nvCxnSpPr>
          <p:cNvPr id="88" name="Straight Connector 87"/>
          <p:cNvCxnSpPr>
            <a:cxnSpLocks/>
          </p:cNvCxnSpPr>
          <p:nvPr/>
        </p:nvCxnSpPr>
        <p:spPr>
          <a:xfrm flipV="1">
            <a:off x="2816424" y="1875506"/>
            <a:ext cx="1369985" cy="529961"/>
          </a:xfrm>
          <a:prstGeom prst="line">
            <a:avLst/>
          </a:prstGeom>
          <a:ln w="12700">
            <a:solidFill>
              <a:srgbClr val="2F8F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>
            <a:cxnSpLocks/>
          </p:cNvCxnSpPr>
          <p:nvPr/>
        </p:nvCxnSpPr>
        <p:spPr>
          <a:xfrm flipV="1">
            <a:off x="2816424" y="2160867"/>
            <a:ext cx="1399166" cy="244599"/>
          </a:xfrm>
          <a:prstGeom prst="line">
            <a:avLst/>
          </a:prstGeom>
          <a:ln w="12700">
            <a:solidFill>
              <a:srgbClr val="2F8F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4206007" y="5668203"/>
            <a:ext cx="453424" cy="0"/>
          </a:xfrm>
          <a:prstGeom prst="line">
            <a:avLst/>
          </a:prstGeom>
          <a:ln w="12700">
            <a:solidFill>
              <a:srgbClr val="2F8FD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4666782" y="5437371"/>
            <a:ext cx="3940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Training and Development</a:t>
            </a:r>
          </a:p>
        </p:txBody>
      </p:sp>
      <p:cxnSp>
        <p:nvCxnSpPr>
          <p:cNvPr id="71" name="Straight Connector 70"/>
          <p:cNvCxnSpPr>
            <a:cxnSpLocks/>
          </p:cNvCxnSpPr>
          <p:nvPr/>
        </p:nvCxnSpPr>
        <p:spPr>
          <a:xfrm>
            <a:off x="2814538" y="5045568"/>
            <a:ext cx="1391469" cy="622635"/>
          </a:xfrm>
          <a:prstGeom prst="line">
            <a:avLst/>
          </a:prstGeom>
          <a:ln w="12700">
            <a:solidFill>
              <a:srgbClr val="2F8F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itle 1">
            <a:extLst>
              <a:ext uri="{FF2B5EF4-FFF2-40B4-BE49-F238E27FC236}">
                <a16:creationId xmlns:a16="http://schemas.microsoft.com/office/drawing/2014/main" id="{AB37D00D-BC42-4599-8802-8CD916D5E4C2}"/>
              </a:ext>
            </a:extLst>
          </p:cNvPr>
          <p:cNvSpPr txBox="1">
            <a:spLocks/>
          </p:cNvSpPr>
          <p:nvPr/>
        </p:nvSpPr>
        <p:spPr>
          <a:xfrm>
            <a:off x="359532" y="368660"/>
            <a:ext cx="5724636" cy="800219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Look inside the company!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A176524-4751-429C-A701-5EB6856759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0" y="5754234"/>
            <a:ext cx="1411941" cy="91109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3536FF1-68D6-44E3-9C3D-C5A841BA52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9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6939">
        <p:blinds dir="vert"/>
      </p:transition>
    </mc:Choice>
    <mc:Fallback xmlns="">
      <p:transition spd="slow" advTm="4693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50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8500"/>
                            </p:stCondLst>
                            <p:childTnLst>
                              <p:par>
                                <p:cTn id="1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49" grpId="0"/>
      <p:bldP spid="46" grpId="0"/>
      <p:bldP spid="42" grpId="0"/>
      <p:bldP spid="39" grpId="0"/>
      <p:bldP spid="31" grpId="0"/>
      <p:bldP spid="35" grpId="0"/>
      <p:bldP spid="25" grpId="0"/>
      <p:bldP spid="28" grpId="0"/>
      <p:bldP spid="19" grpId="0"/>
      <p:bldP spid="22" grpId="0"/>
      <p:bldP spid="13" grpId="0"/>
      <p:bldP spid="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50751" y="1350420"/>
            <a:ext cx="7642498" cy="876202"/>
            <a:chOff x="723900" y="2038350"/>
            <a:chExt cx="7696200" cy="381000"/>
          </a:xfrm>
        </p:grpSpPr>
        <p:sp>
          <p:nvSpPr>
            <p:cNvPr id="2" name="Rectangle 1"/>
            <p:cNvSpPr/>
            <p:nvPr/>
          </p:nvSpPr>
          <p:spPr>
            <a:xfrm>
              <a:off x="723900" y="2038350"/>
              <a:ext cx="7696200" cy="381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23900" y="2038350"/>
              <a:ext cx="7696200" cy="227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LEVEL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747956" y="4657624"/>
            <a:ext cx="7678453" cy="830780"/>
            <a:chOff x="723900" y="2038350"/>
            <a:chExt cx="7696200" cy="381000"/>
          </a:xfrm>
        </p:grpSpPr>
        <p:sp>
          <p:nvSpPr>
            <p:cNvPr id="82" name="Rectangle 81"/>
            <p:cNvSpPr/>
            <p:nvPr/>
          </p:nvSpPr>
          <p:spPr>
            <a:xfrm>
              <a:off x="723900" y="2038350"/>
              <a:ext cx="7696200" cy="381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23900" y="2038350"/>
              <a:ext cx="7696200" cy="239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SKILLS, KNOWLEDGE &amp; BEHAVIOURS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50214" y="2387618"/>
            <a:ext cx="1799359" cy="2100673"/>
            <a:chOff x="1465069" y="2428875"/>
            <a:chExt cx="1409878" cy="1600200"/>
          </a:xfrm>
        </p:grpSpPr>
        <p:grpSp>
          <p:nvGrpSpPr>
            <p:cNvPr id="69" name="Group 68"/>
            <p:cNvGrpSpPr/>
            <p:nvPr/>
          </p:nvGrpSpPr>
          <p:grpSpPr>
            <a:xfrm>
              <a:off x="1465069" y="2428875"/>
              <a:ext cx="1409878" cy="1600200"/>
              <a:chOff x="722928" y="819150"/>
              <a:chExt cx="7697172" cy="1600200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723900" y="819150"/>
                <a:ext cx="7696200" cy="16002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722928" y="1598579"/>
                <a:ext cx="7696201" cy="703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Intermediate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apprenticeship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Level 2</a:t>
                </a:r>
              </a:p>
            </p:txBody>
          </p:sp>
        </p:grpSp>
        <p:sp>
          <p:nvSpPr>
            <p:cNvPr id="84" name="Freeform 23"/>
            <p:cNvSpPr>
              <a:spLocks noEditPoints="1"/>
            </p:cNvSpPr>
            <p:nvPr/>
          </p:nvSpPr>
          <p:spPr bwMode="auto">
            <a:xfrm>
              <a:off x="1896521" y="2647787"/>
              <a:ext cx="546795" cy="453661"/>
            </a:xfrm>
            <a:custGeom>
              <a:avLst/>
              <a:gdLst/>
              <a:ahLst/>
              <a:cxnLst>
                <a:cxn ang="0">
                  <a:pos x="312" y="110"/>
                </a:cxn>
                <a:cxn ang="0">
                  <a:pos x="323" y="138"/>
                </a:cxn>
                <a:cxn ang="0">
                  <a:pos x="350" y="127"/>
                </a:cxn>
                <a:cxn ang="0">
                  <a:pos x="339" y="100"/>
                </a:cxn>
                <a:cxn ang="0">
                  <a:pos x="25" y="100"/>
                </a:cxn>
                <a:cxn ang="0">
                  <a:pos x="15" y="127"/>
                </a:cxn>
                <a:cxn ang="0">
                  <a:pos x="42" y="138"/>
                </a:cxn>
                <a:cxn ang="0">
                  <a:pos x="53" y="110"/>
                </a:cxn>
                <a:cxn ang="0">
                  <a:pos x="270" y="60"/>
                </a:cxn>
                <a:cxn ang="0">
                  <a:pos x="248" y="69"/>
                </a:cxn>
                <a:cxn ang="0">
                  <a:pos x="239" y="91"/>
                </a:cxn>
                <a:cxn ang="0">
                  <a:pos x="252" y="116"/>
                </a:cxn>
                <a:cxn ang="0">
                  <a:pos x="276" y="121"/>
                </a:cxn>
                <a:cxn ang="0">
                  <a:pos x="297" y="103"/>
                </a:cxn>
                <a:cxn ang="0">
                  <a:pos x="297" y="80"/>
                </a:cxn>
                <a:cxn ang="0">
                  <a:pos x="276" y="62"/>
                </a:cxn>
                <a:cxn ang="0">
                  <a:pos x="330" y="183"/>
                </a:cxn>
                <a:cxn ang="0">
                  <a:pos x="321" y="152"/>
                </a:cxn>
                <a:cxn ang="0">
                  <a:pos x="350" y="158"/>
                </a:cxn>
                <a:cxn ang="0">
                  <a:pos x="364" y="185"/>
                </a:cxn>
                <a:cxn ang="0">
                  <a:pos x="83" y="63"/>
                </a:cxn>
                <a:cxn ang="0">
                  <a:pos x="65" y="85"/>
                </a:cxn>
                <a:cxn ang="0">
                  <a:pos x="71" y="109"/>
                </a:cxn>
                <a:cxn ang="0">
                  <a:pos x="96" y="121"/>
                </a:cxn>
                <a:cxn ang="0">
                  <a:pos x="118" y="112"/>
                </a:cxn>
                <a:cxn ang="0">
                  <a:pos x="127" y="91"/>
                </a:cxn>
                <a:cxn ang="0">
                  <a:pos x="112" y="65"/>
                </a:cxn>
                <a:cxn ang="0">
                  <a:pos x="35" y="150"/>
                </a:cxn>
                <a:cxn ang="0">
                  <a:pos x="36" y="176"/>
                </a:cxn>
                <a:cxn ang="0">
                  <a:pos x="0" y="185"/>
                </a:cxn>
                <a:cxn ang="0">
                  <a:pos x="15" y="158"/>
                </a:cxn>
                <a:cxn ang="0">
                  <a:pos x="183" y="0"/>
                </a:cxn>
                <a:cxn ang="0">
                  <a:pos x="151" y="13"/>
                </a:cxn>
                <a:cxn ang="0">
                  <a:pos x="138" y="45"/>
                </a:cxn>
                <a:cxn ang="0">
                  <a:pos x="158" y="81"/>
                </a:cxn>
                <a:cxn ang="0">
                  <a:pos x="192" y="89"/>
                </a:cxn>
                <a:cxn ang="0">
                  <a:pos x="225" y="62"/>
                </a:cxn>
                <a:cxn ang="0">
                  <a:pos x="225" y="27"/>
                </a:cxn>
                <a:cxn ang="0">
                  <a:pos x="192" y="0"/>
                </a:cxn>
                <a:cxn ang="0">
                  <a:pos x="265" y="174"/>
                </a:cxn>
                <a:cxn ang="0">
                  <a:pos x="256" y="136"/>
                </a:cxn>
                <a:cxn ang="0">
                  <a:pos x="279" y="136"/>
                </a:cxn>
                <a:cxn ang="0">
                  <a:pos x="316" y="165"/>
                </a:cxn>
                <a:cxn ang="0">
                  <a:pos x="100" y="272"/>
                </a:cxn>
                <a:cxn ang="0">
                  <a:pos x="51" y="165"/>
                </a:cxn>
                <a:cxn ang="0">
                  <a:pos x="85" y="136"/>
                </a:cxn>
                <a:cxn ang="0">
                  <a:pos x="109" y="136"/>
                </a:cxn>
                <a:cxn ang="0">
                  <a:pos x="100" y="174"/>
                </a:cxn>
                <a:cxn ang="0">
                  <a:pos x="252" y="159"/>
                </a:cxn>
                <a:cxn ang="0">
                  <a:pos x="210" y="109"/>
                </a:cxn>
                <a:cxn ang="0">
                  <a:pos x="154" y="109"/>
                </a:cxn>
                <a:cxn ang="0">
                  <a:pos x="112" y="159"/>
                </a:cxn>
              </a:cxnLst>
              <a:rect l="0" t="0" r="r" b="b"/>
              <a:pathLst>
                <a:path w="364" h="301">
                  <a:moveTo>
                    <a:pt x="332" y="98"/>
                  </a:moveTo>
                  <a:lnTo>
                    <a:pt x="332" y="98"/>
                  </a:lnTo>
                  <a:lnTo>
                    <a:pt x="323" y="100"/>
                  </a:lnTo>
                  <a:lnTo>
                    <a:pt x="317" y="105"/>
                  </a:lnTo>
                  <a:lnTo>
                    <a:pt x="312" y="110"/>
                  </a:lnTo>
                  <a:lnTo>
                    <a:pt x="310" y="120"/>
                  </a:lnTo>
                  <a:lnTo>
                    <a:pt x="310" y="120"/>
                  </a:lnTo>
                  <a:lnTo>
                    <a:pt x="312" y="127"/>
                  </a:lnTo>
                  <a:lnTo>
                    <a:pt x="317" y="134"/>
                  </a:lnTo>
                  <a:lnTo>
                    <a:pt x="323" y="138"/>
                  </a:lnTo>
                  <a:lnTo>
                    <a:pt x="332" y="139"/>
                  </a:lnTo>
                  <a:lnTo>
                    <a:pt x="332" y="139"/>
                  </a:lnTo>
                  <a:lnTo>
                    <a:pt x="339" y="138"/>
                  </a:lnTo>
                  <a:lnTo>
                    <a:pt x="346" y="134"/>
                  </a:lnTo>
                  <a:lnTo>
                    <a:pt x="350" y="127"/>
                  </a:lnTo>
                  <a:lnTo>
                    <a:pt x="352" y="120"/>
                  </a:lnTo>
                  <a:lnTo>
                    <a:pt x="352" y="120"/>
                  </a:lnTo>
                  <a:lnTo>
                    <a:pt x="350" y="110"/>
                  </a:lnTo>
                  <a:lnTo>
                    <a:pt x="346" y="105"/>
                  </a:lnTo>
                  <a:lnTo>
                    <a:pt x="339" y="100"/>
                  </a:lnTo>
                  <a:lnTo>
                    <a:pt x="332" y="98"/>
                  </a:lnTo>
                  <a:lnTo>
                    <a:pt x="332" y="98"/>
                  </a:lnTo>
                  <a:close/>
                  <a:moveTo>
                    <a:pt x="35" y="98"/>
                  </a:moveTo>
                  <a:lnTo>
                    <a:pt x="35" y="98"/>
                  </a:lnTo>
                  <a:lnTo>
                    <a:pt x="25" y="100"/>
                  </a:lnTo>
                  <a:lnTo>
                    <a:pt x="20" y="105"/>
                  </a:lnTo>
                  <a:lnTo>
                    <a:pt x="15" y="11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5" y="127"/>
                  </a:lnTo>
                  <a:lnTo>
                    <a:pt x="20" y="134"/>
                  </a:lnTo>
                  <a:lnTo>
                    <a:pt x="25" y="138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42" y="138"/>
                  </a:lnTo>
                  <a:lnTo>
                    <a:pt x="49" y="134"/>
                  </a:lnTo>
                  <a:lnTo>
                    <a:pt x="53" y="127"/>
                  </a:lnTo>
                  <a:lnTo>
                    <a:pt x="54" y="120"/>
                  </a:lnTo>
                  <a:lnTo>
                    <a:pt x="54" y="120"/>
                  </a:lnTo>
                  <a:lnTo>
                    <a:pt x="53" y="110"/>
                  </a:lnTo>
                  <a:lnTo>
                    <a:pt x="49" y="105"/>
                  </a:lnTo>
                  <a:lnTo>
                    <a:pt x="42" y="100"/>
                  </a:lnTo>
                  <a:lnTo>
                    <a:pt x="35" y="98"/>
                  </a:lnTo>
                  <a:lnTo>
                    <a:pt x="35" y="98"/>
                  </a:lnTo>
                  <a:close/>
                  <a:moveTo>
                    <a:pt x="270" y="60"/>
                  </a:moveTo>
                  <a:lnTo>
                    <a:pt x="270" y="60"/>
                  </a:lnTo>
                  <a:lnTo>
                    <a:pt x="263" y="62"/>
                  </a:lnTo>
                  <a:lnTo>
                    <a:pt x="258" y="63"/>
                  </a:lnTo>
                  <a:lnTo>
                    <a:pt x="252" y="65"/>
                  </a:lnTo>
                  <a:lnTo>
                    <a:pt x="248" y="69"/>
                  </a:lnTo>
                  <a:lnTo>
                    <a:pt x="245" y="74"/>
                  </a:lnTo>
                  <a:lnTo>
                    <a:pt x="241" y="80"/>
                  </a:lnTo>
                  <a:lnTo>
                    <a:pt x="239" y="85"/>
                  </a:lnTo>
                  <a:lnTo>
                    <a:pt x="239" y="91"/>
                  </a:lnTo>
                  <a:lnTo>
                    <a:pt x="239" y="91"/>
                  </a:lnTo>
                  <a:lnTo>
                    <a:pt x="239" y="98"/>
                  </a:lnTo>
                  <a:lnTo>
                    <a:pt x="241" y="103"/>
                  </a:lnTo>
                  <a:lnTo>
                    <a:pt x="245" y="109"/>
                  </a:lnTo>
                  <a:lnTo>
                    <a:pt x="248" y="112"/>
                  </a:lnTo>
                  <a:lnTo>
                    <a:pt x="252" y="116"/>
                  </a:lnTo>
                  <a:lnTo>
                    <a:pt x="258" y="120"/>
                  </a:lnTo>
                  <a:lnTo>
                    <a:pt x="263" y="121"/>
                  </a:lnTo>
                  <a:lnTo>
                    <a:pt x="270" y="121"/>
                  </a:lnTo>
                  <a:lnTo>
                    <a:pt x="270" y="121"/>
                  </a:lnTo>
                  <a:lnTo>
                    <a:pt x="276" y="121"/>
                  </a:lnTo>
                  <a:lnTo>
                    <a:pt x="281" y="120"/>
                  </a:lnTo>
                  <a:lnTo>
                    <a:pt x="287" y="116"/>
                  </a:lnTo>
                  <a:lnTo>
                    <a:pt x="292" y="112"/>
                  </a:lnTo>
                  <a:lnTo>
                    <a:pt x="296" y="109"/>
                  </a:lnTo>
                  <a:lnTo>
                    <a:pt x="297" y="103"/>
                  </a:lnTo>
                  <a:lnTo>
                    <a:pt x="299" y="98"/>
                  </a:lnTo>
                  <a:lnTo>
                    <a:pt x="301" y="91"/>
                  </a:lnTo>
                  <a:lnTo>
                    <a:pt x="301" y="91"/>
                  </a:lnTo>
                  <a:lnTo>
                    <a:pt x="299" y="85"/>
                  </a:lnTo>
                  <a:lnTo>
                    <a:pt x="297" y="80"/>
                  </a:lnTo>
                  <a:lnTo>
                    <a:pt x="296" y="74"/>
                  </a:lnTo>
                  <a:lnTo>
                    <a:pt x="292" y="69"/>
                  </a:lnTo>
                  <a:lnTo>
                    <a:pt x="287" y="65"/>
                  </a:lnTo>
                  <a:lnTo>
                    <a:pt x="281" y="63"/>
                  </a:lnTo>
                  <a:lnTo>
                    <a:pt x="276" y="62"/>
                  </a:lnTo>
                  <a:lnTo>
                    <a:pt x="270" y="60"/>
                  </a:lnTo>
                  <a:lnTo>
                    <a:pt x="270" y="60"/>
                  </a:lnTo>
                  <a:close/>
                  <a:moveTo>
                    <a:pt x="364" y="248"/>
                  </a:moveTo>
                  <a:lnTo>
                    <a:pt x="330" y="248"/>
                  </a:lnTo>
                  <a:lnTo>
                    <a:pt x="330" y="183"/>
                  </a:lnTo>
                  <a:lnTo>
                    <a:pt x="330" y="183"/>
                  </a:lnTo>
                  <a:lnTo>
                    <a:pt x="330" y="176"/>
                  </a:lnTo>
                  <a:lnTo>
                    <a:pt x="328" y="167"/>
                  </a:lnTo>
                  <a:lnTo>
                    <a:pt x="321" y="152"/>
                  </a:lnTo>
                  <a:lnTo>
                    <a:pt x="321" y="152"/>
                  </a:lnTo>
                  <a:lnTo>
                    <a:pt x="332" y="150"/>
                  </a:lnTo>
                  <a:lnTo>
                    <a:pt x="332" y="150"/>
                  </a:lnTo>
                  <a:lnTo>
                    <a:pt x="337" y="152"/>
                  </a:lnTo>
                  <a:lnTo>
                    <a:pt x="345" y="154"/>
                  </a:lnTo>
                  <a:lnTo>
                    <a:pt x="350" y="158"/>
                  </a:lnTo>
                  <a:lnTo>
                    <a:pt x="355" y="161"/>
                  </a:lnTo>
                  <a:lnTo>
                    <a:pt x="359" y="167"/>
                  </a:lnTo>
                  <a:lnTo>
                    <a:pt x="363" y="172"/>
                  </a:lnTo>
                  <a:lnTo>
                    <a:pt x="364" y="178"/>
                  </a:lnTo>
                  <a:lnTo>
                    <a:pt x="364" y="185"/>
                  </a:lnTo>
                  <a:lnTo>
                    <a:pt x="364" y="248"/>
                  </a:lnTo>
                  <a:close/>
                  <a:moveTo>
                    <a:pt x="96" y="60"/>
                  </a:moveTo>
                  <a:lnTo>
                    <a:pt x="96" y="60"/>
                  </a:lnTo>
                  <a:lnTo>
                    <a:pt x="89" y="62"/>
                  </a:lnTo>
                  <a:lnTo>
                    <a:pt x="83" y="63"/>
                  </a:lnTo>
                  <a:lnTo>
                    <a:pt x="78" y="65"/>
                  </a:lnTo>
                  <a:lnTo>
                    <a:pt x="74" y="69"/>
                  </a:lnTo>
                  <a:lnTo>
                    <a:pt x="71" y="74"/>
                  </a:lnTo>
                  <a:lnTo>
                    <a:pt x="67" y="80"/>
                  </a:lnTo>
                  <a:lnTo>
                    <a:pt x="65" y="85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8"/>
                  </a:lnTo>
                  <a:lnTo>
                    <a:pt x="67" y="103"/>
                  </a:lnTo>
                  <a:lnTo>
                    <a:pt x="71" y="109"/>
                  </a:lnTo>
                  <a:lnTo>
                    <a:pt x="74" y="112"/>
                  </a:lnTo>
                  <a:lnTo>
                    <a:pt x="78" y="116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102" y="121"/>
                  </a:lnTo>
                  <a:lnTo>
                    <a:pt x="107" y="120"/>
                  </a:lnTo>
                  <a:lnTo>
                    <a:pt x="112" y="116"/>
                  </a:lnTo>
                  <a:lnTo>
                    <a:pt x="118" y="112"/>
                  </a:lnTo>
                  <a:lnTo>
                    <a:pt x="122" y="109"/>
                  </a:lnTo>
                  <a:lnTo>
                    <a:pt x="123" y="103"/>
                  </a:lnTo>
                  <a:lnTo>
                    <a:pt x="125" y="98"/>
                  </a:lnTo>
                  <a:lnTo>
                    <a:pt x="127" y="91"/>
                  </a:lnTo>
                  <a:lnTo>
                    <a:pt x="127" y="91"/>
                  </a:lnTo>
                  <a:lnTo>
                    <a:pt x="125" y="85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18" y="69"/>
                  </a:lnTo>
                  <a:lnTo>
                    <a:pt x="112" y="65"/>
                  </a:lnTo>
                  <a:lnTo>
                    <a:pt x="107" y="63"/>
                  </a:lnTo>
                  <a:lnTo>
                    <a:pt x="102" y="62"/>
                  </a:lnTo>
                  <a:lnTo>
                    <a:pt x="96" y="60"/>
                  </a:lnTo>
                  <a:lnTo>
                    <a:pt x="96" y="60"/>
                  </a:lnTo>
                  <a:close/>
                  <a:moveTo>
                    <a:pt x="35" y="150"/>
                  </a:moveTo>
                  <a:lnTo>
                    <a:pt x="35" y="150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38" y="167"/>
                  </a:lnTo>
                  <a:lnTo>
                    <a:pt x="36" y="176"/>
                  </a:lnTo>
                  <a:lnTo>
                    <a:pt x="35" y="183"/>
                  </a:lnTo>
                  <a:lnTo>
                    <a:pt x="35" y="248"/>
                  </a:lnTo>
                  <a:lnTo>
                    <a:pt x="0" y="248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8"/>
                  </a:lnTo>
                  <a:lnTo>
                    <a:pt x="2" y="172"/>
                  </a:lnTo>
                  <a:lnTo>
                    <a:pt x="6" y="167"/>
                  </a:lnTo>
                  <a:lnTo>
                    <a:pt x="9" y="161"/>
                  </a:lnTo>
                  <a:lnTo>
                    <a:pt x="15" y="158"/>
                  </a:lnTo>
                  <a:lnTo>
                    <a:pt x="20" y="154"/>
                  </a:lnTo>
                  <a:lnTo>
                    <a:pt x="27" y="152"/>
                  </a:lnTo>
                  <a:lnTo>
                    <a:pt x="35" y="150"/>
                  </a:lnTo>
                  <a:lnTo>
                    <a:pt x="35" y="150"/>
                  </a:lnTo>
                  <a:close/>
                  <a:moveTo>
                    <a:pt x="183" y="0"/>
                  </a:moveTo>
                  <a:lnTo>
                    <a:pt x="183" y="0"/>
                  </a:lnTo>
                  <a:lnTo>
                    <a:pt x="174" y="0"/>
                  </a:lnTo>
                  <a:lnTo>
                    <a:pt x="165" y="4"/>
                  </a:lnTo>
                  <a:lnTo>
                    <a:pt x="158" y="7"/>
                  </a:lnTo>
                  <a:lnTo>
                    <a:pt x="151" y="13"/>
                  </a:lnTo>
                  <a:lnTo>
                    <a:pt x="145" y="20"/>
                  </a:lnTo>
                  <a:lnTo>
                    <a:pt x="141" y="27"/>
                  </a:lnTo>
                  <a:lnTo>
                    <a:pt x="138" y="36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38" y="54"/>
                  </a:lnTo>
                  <a:lnTo>
                    <a:pt x="141" y="62"/>
                  </a:lnTo>
                  <a:lnTo>
                    <a:pt x="145" y="71"/>
                  </a:lnTo>
                  <a:lnTo>
                    <a:pt x="151" y="76"/>
                  </a:lnTo>
                  <a:lnTo>
                    <a:pt x="158" y="81"/>
                  </a:lnTo>
                  <a:lnTo>
                    <a:pt x="165" y="87"/>
                  </a:lnTo>
                  <a:lnTo>
                    <a:pt x="174" y="89"/>
                  </a:lnTo>
                  <a:lnTo>
                    <a:pt x="183" y="91"/>
                  </a:lnTo>
                  <a:lnTo>
                    <a:pt x="183" y="91"/>
                  </a:lnTo>
                  <a:lnTo>
                    <a:pt x="192" y="89"/>
                  </a:lnTo>
                  <a:lnTo>
                    <a:pt x="200" y="87"/>
                  </a:lnTo>
                  <a:lnTo>
                    <a:pt x="209" y="81"/>
                  </a:lnTo>
                  <a:lnTo>
                    <a:pt x="214" y="76"/>
                  </a:lnTo>
                  <a:lnTo>
                    <a:pt x="219" y="71"/>
                  </a:lnTo>
                  <a:lnTo>
                    <a:pt x="225" y="62"/>
                  </a:lnTo>
                  <a:lnTo>
                    <a:pt x="227" y="54"/>
                  </a:lnTo>
                  <a:lnTo>
                    <a:pt x="229" y="45"/>
                  </a:lnTo>
                  <a:lnTo>
                    <a:pt x="229" y="45"/>
                  </a:lnTo>
                  <a:lnTo>
                    <a:pt x="227" y="36"/>
                  </a:lnTo>
                  <a:lnTo>
                    <a:pt x="225" y="27"/>
                  </a:lnTo>
                  <a:lnTo>
                    <a:pt x="219" y="20"/>
                  </a:lnTo>
                  <a:lnTo>
                    <a:pt x="214" y="13"/>
                  </a:lnTo>
                  <a:lnTo>
                    <a:pt x="209" y="7"/>
                  </a:lnTo>
                  <a:lnTo>
                    <a:pt x="200" y="4"/>
                  </a:lnTo>
                  <a:lnTo>
                    <a:pt x="192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319" y="272"/>
                  </a:moveTo>
                  <a:lnTo>
                    <a:pt x="265" y="272"/>
                  </a:lnTo>
                  <a:lnTo>
                    <a:pt x="265" y="174"/>
                  </a:lnTo>
                  <a:lnTo>
                    <a:pt x="265" y="174"/>
                  </a:lnTo>
                  <a:lnTo>
                    <a:pt x="265" y="163"/>
                  </a:lnTo>
                  <a:lnTo>
                    <a:pt x="263" y="154"/>
                  </a:lnTo>
                  <a:lnTo>
                    <a:pt x="259" y="14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63" y="134"/>
                  </a:lnTo>
                  <a:lnTo>
                    <a:pt x="270" y="134"/>
                  </a:lnTo>
                  <a:lnTo>
                    <a:pt x="270" y="134"/>
                  </a:lnTo>
                  <a:lnTo>
                    <a:pt x="279" y="136"/>
                  </a:lnTo>
                  <a:lnTo>
                    <a:pt x="288" y="138"/>
                  </a:lnTo>
                  <a:lnTo>
                    <a:pt x="297" y="143"/>
                  </a:lnTo>
                  <a:lnTo>
                    <a:pt x="305" y="149"/>
                  </a:lnTo>
                  <a:lnTo>
                    <a:pt x="310" y="156"/>
                  </a:lnTo>
                  <a:lnTo>
                    <a:pt x="316" y="165"/>
                  </a:lnTo>
                  <a:lnTo>
                    <a:pt x="317" y="174"/>
                  </a:lnTo>
                  <a:lnTo>
                    <a:pt x="319" y="183"/>
                  </a:lnTo>
                  <a:lnTo>
                    <a:pt x="319" y="272"/>
                  </a:lnTo>
                  <a:close/>
                  <a:moveTo>
                    <a:pt x="100" y="174"/>
                  </a:moveTo>
                  <a:lnTo>
                    <a:pt x="100" y="272"/>
                  </a:lnTo>
                  <a:lnTo>
                    <a:pt x="45" y="272"/>
                  </a:lnTo>
                  <a:lnTo>
                    <a:pt x="45" y="183"/>
                  </a:lnTo>
                  <a:lnTo>
                    <a:pt x="45" y="183"/>
                  </a:lnTo>
                  <a:lnTo>
                    <a:pt x="47" y="174"/>
                  </a:lnTo>
                  <a:lnTo>
                    <a:pt x="51" y="165"/>
                  </a:lnTo>
                  <a:lnTo>
                    <a:pt x="54" y="156"/>
                  </a:lnTo>
                  <a:lnTo>
                    <a:pt x="60" y="149"/>
                  </a:lnTo>
                  <a:lnTo>
                    <a:pt x="67" y="143"/>
                  </a:lnTo>
                  <a:lnTo>
                    <a:pt x="76" y="138"/>
                  </a:lnTo>
                  <a:lnTo>
                    <a:pt x="85" y="136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103" y="134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5" y="145"/>
                  </a:lnTo>
                  <a:lnTo>
                    <a:pt x="102" y="154"/>
                  </a:lnTo>
                  <a:lnTo>
                    <a:pt x="100" y="163"/>
                  </a:lnTo>
                  <a:lnTo>
                    <a:pt x="100" y="174"/>
                  </a:lnTo>
                  <a:lnTo>
                    <a:pt x="100" y="174"/>
                  </a:lnTo>
                  <a:close/>
                  <a:moveTo>
                    <a:pt x="111" y="301"/>
                  </a:moveTo>
                  <a:lnTo>
                    <a:pt x="254" y="301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2" y="159"/>
                  </a:lnTo>
                  <a:lnTo>
                    <a:pt x="248" y="145"/>
                  </a:lnTo>
                  <a:lnTo>
                    <a:pt x="241" y="134"/>
                  </a:lnTo>
                  <a:lnTo>
                    <a:pt x="232" y="123"/>
                  </a:lnTo>
                  <a:lnTo>
                    <a:pt x="223" y="114"/>
                  </a:lnTo>
                  <a:lnTo>
                    <a:pt x="210" y="109"/>
                  </a:lnTo>
                  <a:lnTo>
                    <a:pt x="198" y="103"/>
                  </a:lnTo>
                  <a:lnTo>
                    <a:pt x="183" y="101"/>
                  </a:lnTo>
                  <a:lnTo>
                    <a:pt x="183" y="101"/>
                  </a:lnTo>
                  <a:lnTo>
                    <a:pt x="169" y="103"/>
                  </a:lnTo>
                  <a:lnTo>
                    <a:pt x="154" y="109"/>
                  </a:lnTo>
                  <a:lnTo>
                    <a:pt x="143" y="114"/>
                  </a:lnTo>
                  <a:lnTo>
                    <a:pt x="132" y="123"/>
                  </a:lnTo>
                  <a:lnTo>
                    <a:pt x="123" y="134"/>
                  </a:lnTo>
                  <a:lnTo>
                    <a:pt x="116" y="145"/>
                  </a:lnTo>
                  <a:lnTo>
                    <a:pt x="112" y="159"/>
                  </a:lnTo>
                  <a:lnTo>
                    <a:pt x="111" y="174"/>
                  </a:lnTo>
                  <a:lnTo>
                    <a:pt x="111" y="3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16D2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709509" y="2387618"/>
            <a:ext cx="1799131" cy="2079292"/>
            <a:chOff x="3084141" y="2428875"/>
            <a:chExt cx="1409878" cy="1600200"/>
          </a:xfrm>
        </p:grpSpPr>
        <p:grpSp>
          <p:nvGrpSpPr>
            <p:cNvPr id="72" name="Group 71"/>
            <p:cNvGrpSpPr/>
            <p:nvPr/>
          </p:nvGrpSpPr>
          <p:grpSpPr>
            <a:xfrm>
              <a:off x="3084141" y="2428875"/>
              <a:ext cx="1409878" cy="1600200"/>
              <a:chOff x="722928" y="819150"/>
              <a:chExt cx="7697172" cy="1600200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723900" y="819150"/>
                <a:ext cx="7696200" cy="16002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722928" y="1591722"/>
                <a:ext cx="7696201" cy="710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Advanced apprenticeship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Level 3</a:t>
                </a:r>
              </a:p>
            </p:txBody>
          </p:sp>
        </p:grp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3515593" y="2647786"/>
              <a:ext cx="546795" cy="453661"/>
            </a:xfrm>
            <a:custGeom>
              <a:avLst/>
              <a:gdLst/>
              <a:ahLst/>
              <a:cxnLst>
                <a:cxn ang="0">
                  <a:pos x="312" y="110"/>
                </a:cxn>
                <a:cxn ang="0">
                  <a:pos x="323" y="138"/>
                </a:cxn>
                <a:cxn ang="0">
                  <a:pos x="350" y="127"/>
                </a:cxn>
                <a:cxn ang="0">
                  <a:pos x="339" y="100"/>
                </a:cxn>
                <a:cxn ang="0">
                  <a:pos x="25" y="100"/>
                </a:cxn>
                <a:cxn ang="0">
                  <a:pos x="15" y="127"/>
                </a:cxn>
                <a:cxn ang="0">
                  <a:pos x="42" y="138"/>
                </a:cxn>
                <a:cxn ang="0">
                  <a:pos x="53" y="110"/>
                </a:cxn>
                <a:cxn ang="0">
                  <a:pos x="270" y="60"/>
                </a:cxn>
                <a:cxn ang="0">
                  <a:pos x="248" y="69"/>
                </a:cxn>
                <a:cxn ang="0">
                  <a:pos x="239" y="91"/>
                </a:cxn>
                <a:cxn ang="0">
                  <a:pos x="252" y="116"/>
                </a:cxn>
                <a:cxn ang="0">
                  <a:pos x="276" y="121"/>
                </a:cxn>
                <a:cxn ang="0">
                  <a:pos x="297" y="103"/>
                </a:cxn>
                <a:cxn ang="0">
                  <a:pos x="297" y="80"/>
                </a:cxn>
                <a:cxn ang="0">
                  <a:pos x="276" y="62"/>
                </a:cxn>
                <a:cxn ang="0">
                  <a:pos x="330" y="183"/>
                </a:cxn>
                <a:cxn ang="0">
                  <a:pos x="321" y="152"/>
                </a:cxn>
                <a:cxn ang="0">
                  <a:pos x="350" y="158"/>
                </a:cxn>
                <a:cxn ang="0">
                  <a:pos x="364" y="185"/>
                </a:cxn>
                <a:cxn ang="0">
                  <a:pos x="83" y="63"/>
                </a:cxn>
                <a:cxn ang="0">
                  <a:pos x="65" y="85"/>
                </a:cxn>
                <a:cxn ang="0">
                  <a:pos x="71" y="109"/>
                </a:cxn>
                <a:cxn ang="0">
                  <a:pos x="96" y="121"/>
                </a:cxn>
                <a:cxn ang="0">
                  <a:pos x="118" y="112"/>
                </a:cxn>
                <a:cxn ang="0">
                  <a:pos x="127" y="91"/>
                </a:cxn>
                <a:cxn ang="0">
                  <a:pos x="112" y="65"/>
                </a:cxn>
                <a:cxn ang="0">
                  <a:pos x="35" y="150"/>
                </a:cxn>
                <a:cxn ang="0">
                  <a:pos x="36" y="176"/>
                </a:cxn>
                <a:cxn ang="0">
                  <a:pos x="0" y="185"/>
                </a:cxn>
                <a:cxn ang="0">
                  <a:pos x="15" y="158"/>
                </a:cxn>
                <a:cxn ang="0">
                  <a:pos x="183" y="0"/>
                </a:cxn>
                <a:cxn ang="0">
                  <a:pos x="151" y="13"/>
                </a:cxn>
                <a:cxn ang="0">
                  <a:pos x="138" y="45"/>
                </a:cxn>
                <a:cxn ang="0">
                  <a:pos x="158" y="81"/>
                </a:cxn>
                <a:cxn ang="0">
                  <a:pos x="192" y="89"/>
                </a:cxn>
                <a:cxn ang="0">
                  <a:pos x="225" y="62"/>
                </a:cxn>
                <a:cxn ang="0">
                  <a:pos x="225" y="27"/>
                </a:cxn>
                <a:cxn ang="0">
                  <a:pos x="192" y="0"/>
                </a:cxn>
                <a:cxn ang="0">
                  <a:pos x="265" y="174"/>
                </a:cxn>
                <a:cxn ang="0">
                  <a:pos x="256" y="136"/>
                </a:cxn>
                <a:cxn ang="0">
                  <a:pos x="279" y="136"/>
                </a:cxn>
                <a:cxn ang="0">
                  <a:pos x="316" y="165"/>
                </a:cxn>
                <a:cxn ang="0">
                  <a:pos x="100" y="272"/>
                </a:cxn>
                <a:cxn ang="0">
                  <a:pos x="51" y="165"/>
                </a:cxn>
                <a:cxn ang="0">
                  <a:pos x="85" y="136"/>
                </a:cxn>
                <a:cxn ang="0">
                  <a:pos x="109" y="136"/>
                </a:cxn>
                <a:cxn ang="0">
                  <a:pos x="100" y="174"/>
                </a:cxn>
                <a:cxn ang="0">
                  <a:pos x="252" y="159"/>
                </a:cxn>
                <a:cxn ang="0">
                  <a:pos x="210" y="109"/>
                </a:cxn>
                <a:cxn ang="0">
                  <a:pos x="154" y="109"/>
                </a:cxn>
                <a:cxn ang="0">
                  <a:pos x="112" y="159"/>
                </a:cxn>
              </a:cxnLst>
              <a:rect l="0" t="0" r="r" b="b"/>
              <a:pathLst>
                <a:path w="364" h="301">
                  <a:moveTo>
                    <a:pt x="332" y="98"/>
                  </a:moveTo>
                  <a:lnTo>
                    <a:pt x="332" y="98"/>
                  </a:lnTo>
                  <a:lnTo>
                    <a:pt x="323" y="100"/>
                  </a:lnTo>
                  <a:lnTo>
                    <a:pt x="317" y="105"/>
                  </a:lnTo>
                  <a:lnTo>
                    <a:pt x="312" y="110"/>
                  </a:lnTo>
                  <a:lnTo>
                    <a:pt x="310" y="120"/>
                  </a:lnTo>
                  <a:lnTo>
                    <a:pt x="310" y="120"/>
                  </a:lnTo>
                  <a:lnTo>
                    <a:pt x="312" y="127"/>
                  </a:lnTo>
                  <a:lnTo>
                    <a:pt x="317" y="134"/>
                  </a:lnTo>
                  <a:lnTo>
                    <a:pt x="323" y="138"/>
                  </a:lnTo>
                  <a:lnTo>
                    <a:pt x="332" y="139"/>
                  </a:lnTo>
                  <a:lnTo>
                    <a:pt x="332" y="139"/>
                  </a:lnTo>
                  <a:lnTo>
                    <a:pt x="339" y="138"/>
                  </a:lnTo>
                  <a:lnTo>
                    <a:pt x="346" y="134"/>
                  </a:lnTo>
                  <a:lnTo>
                    <a:pt x="350" y="127"/>
                  </a:lnTo>
                  <a:lnTo>
                    <a:pt x="352" y="120"/>
                  </a:lnTo>
                  <a:lnTo>
                    <a:pt x="352" y="120"/>
                  </a:lnTo>
                  <a:lnTo>
                    <a:pt x="350" y="110"/>
                  </a:lnTo>
                  <a:lnTo>
                    <a:pt x="346" y="105"/>
                  </a:lnTo>
                  <a:lnTo>
                    <a:pt x="339" y="100"/>
                  </a:lnTo>
                  <a:lnTo>
                    <a:pt x="332" y="98"/>
                  </a:lnTo>
                  <a:lnTo>
                    <a:pt x="332" y="98"/>
                  </a:lnTo>
                  <a:close/>
                  <a:moveTo>
                    <a:pt x="35" y="98"/>
                  </a:moveTo>
                  <a:lnTo>
                    <a:pt x="35" y="98"/>
                  </a:lnTo>
                  <a:lnTo>
                    <a:pt x="25" y="100"/>
                  </a:lnTo>
                  <a:lnTo>
                    <a:pt x="20" y="105"/>
                  </a:lnTo>
                  <a:lnTo>
                    <a:pt x="15" y="11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5" y="127"/>
                  </a:lnTo>
                  <a:lnTo>
                    <a:pt x="20" y="134"/>
                  </a:lnTo>
                  <a:lnTo>
                    <a:pt x="25" y="138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42" y="138"/>
                  </a:lnTo>
                  <a:lnTo>
                    <a:pt x="49" y="134"/>
                  </a:lnTo>
                  <a:lnTo>
                    <a:pt x="53" y="127"/>
                  </a:lnTo>
                  <a:lnTo>
                    <a:pt x="54" y="120"/>
                  </a:lnTo>
                  <a:lnTo>
                    <a:pt x="54" y="120"/>
                  </a:lnTo>
                  <a:lnTo>
                    <a:pt x="53" y="110"/>
                  </a:lnTo>
                  <a:lnTo>
                    <a:pt x="49" y="105"/>
                  </a:lnTo>
                  <a:lnTo>
                    <a:pt x="42" y="100"/>
                  </a:lnTo>
                  <a:lnTo>
                    <a:pt x="35" y="98"/>
                  </a:lnTo>
                  <a:lnTo>
                    <a:pt x="35" y="98"/>
                  </a:lnTo>
                  <a:close/>
                  <a:moveTo>
                    <a:pt x="270" y="60"/>
                  </a:moveTo>
                  <a:lnTo>
                    <a:pt x="270" y="60"/>
                  </a:lnTo>
                  <a:lnTo>
                    <a:pt x="263" y="62"/>
                  </a:lnTo>
                  <a:lnTo>
                    <a:pt x="258" y="63"/>
                  </a:lnTo>
                  <a:lnTo>
                    <a:pt x="252" y="65"/>
                  </a:lnTo>
                  <a:lnTo>
                    <a:pt x="248" y="69"/>
                  </a:lnTo>
                  <a:lnTo>
                    <a:pt x="245" y="74"/>
                  </a:lnTo>
                  <a:lnTo>
                    <a:pt x="241" y="80"/>
                  </a:lnTo>
                  <a:lnTo>
                    <a:pt x="239" y="85"/>
                  </a:lnTo>
                  <a:lnTo>
                    <a:pt x="239" y="91"/>
                  </a:lnTo>
                  <a:lnTo>
                    <a:pt x="239" y="91"/>
                  </a:lnTo>
                  <a:lnTo>
                    <a:pt x="239" y="98"/>
                  </a:lnTo>
                  <a:lnTo>
                    <a:pt x="241" y="103"/>
                  </a:lnTo>
                  <a:lnTo>
                    <a:pt x="245" y="109"/>
                  </a:lnTo>
                  <a:lnTo>
                    <a:pt x="248" y="112"/>
                  </a:lnTo>
                  <a:lnTo>
                    <a:pt x="252" y="116"/>
                  </a:lnTo>
                  <a:lnTo>
                    <a:pt x="258" y="120"/>
                  </a:lnTo>
                  <a:lnTo>
                    <a:pt x="263" y="121"/>
                  </a:lnTo>
                  <a:lnTo>
                    <a:pt x="270" y="121"/>
                  </a:lnTo>
                  <a:lnTo>
                    <a:pt x="270" y="121"/>
                  </a:lnTo>
                  <a:lnTo>
                    <a:pt x="276" y="121"/>
                  </a:lnTo>
                  <a:lnTo>
                    <a:pt x="281" y="120"/>
                  </a:lnTo>
                  <a:lnTo>
                    <a:pt x="287" y="116"/>
                  </a:lnTo>
                  <a:lnTo>
                    <a:pt x="292" y="112"/>
                  </a:lnTo>
                  <a:lnTo>
                    <a:pt x="296" y="109"/>
                  </a:lnTo>
                  <a:lnTo>
                    <a:pt x="297" y="103"/>
                  </a:lnTo>
                  <a:lnTo>
                    <a:pt x="299" y="98"/>
                  </a:lnTo>
                  <a:lnTo>
                    <a:pt x="301" y="91"/>
                  </a:lnTo>
                  <a:lnTo>
                    <a:pt x="301" y="91"/>
                  </a:lnTo>
                  <a:lnTo>
                    <a:pt x="299" y="85"/>
                  </a:lnTo>
                  <a:lnTo>
                    <a:pt x="297" y="80"/>
                  </a:lnTo>
                  <a:lnTo>
                    <a:pt x="296" y="74"/>
                  </a:lnTo>
                  <a:lnTo>
                    <a:pt x="292" y="69"/>
                  </a:lnTo>
                  <a:lnTo>
                    <a:pt x="287" y="65"/>
                  </a:lnTo>
                  <a:lnTo>
                    <a:pt x="281" y="63"/>
                  </a:lnTo>
                  <a:lnTo>
                    <a:pt x="276" y="62"/>
                  </a:lnTo>
                  <a:lnTo>
                    <a:pt x="270" y="60"/>
                  </a:lnTo>
                  <a:lnTo>
                    <a:pt x="270" y="60"/>
                  </a:lnTo>
                  <a:close/>
                  <a:moveTo>
                    <a:pt x="364" y="248"/>
                  </a:moveTo>
                  <a:lnTo>
                    <a:pt x="330" y="248"/>
                  </a:lnTo>
                  <a:lnTo>
                    <a:pt x="330" y="183"/>
                  </a:lnTo>
                  <a:lnTo>
                    <a:pt x="330" y="183"/>
                  </a:lnTo>
                  <a:lnTo>
                    <a:pt x="330" y="176"/>
                  </a:lnTo>
                  <a:lnTo>
                    <a:pt x="328" y="167"/>
                  </a:lnTo>
                  <a:lnTo>
                    <a:pt x="321" y="152"/>
                  </a:lnTo>
                  <a:lnTo>
                    <a:pt x="321" y="152"/>
                  </a:lnTo>
                  <a:lnTo>
                    <a:pt x="332" y="150"/>
                  </a:lnTo>
                  <a:lnTo>
                    <a:pt x="332" y="150"/>
                  </a:lnTo>
                  <a:lnTo>
                    <a:pt x="337" y="152"/>
                  </a:lnTo>
                  <a:lnTo>
                    <a:pt x="345" y="154"/>
                  </a:lnTo>
                  <a:lnTo>
                    <a:pt x="350" y="158"/>
                  </a:lnTo>
                  <a:lnTo>
                    <a:pt x="355" y="161"/>
                  </a:lnTo>
                  <a:lnTo>
                    <a:pt x="359" y="167"/>
                  </a:lnTo>
                  <a:lnTo>
                    <a:pt x="363" y="172"/>
                  </a:lnTo>
                  <a:lnTo>
                    <a:pt x="364" y="178"/>
                  </a:lnTo>
                  <a:lnTo>
                    <a:pt x="364" y="185"/>
                  </a:lnTo>
                  <a:lnTo>
                    <a:pt x="364" y="248"/>
                  </a:lnTo>
                  <a:close/>
                  <a:moveTo>
                    <a:pt x="96" y="60"/>
                  </a:moveTo>
                  <a:lnTo>
                    <a:pt x="96" y="60"/>
                  </a:lnTo>
                  <a:lnTo>
                    <a:pt x="89" y="62"/>
                  </a:lnTo>
                  <a:lnTo>
                    <a:pt x="83" y="63"/>
                  </a:lnTo>
                  <a:lnTo>
                    <a:pt x="78" y="65"/>
                  </a:lnTo>
                  <a:lnTo>
                    <a:pt x="74" y="69"/>
                  </a:lnTo>
                  <a:lnTo>
                    <a:pt x="71" y="74"/>
                  </a:lnTo>
                  <a:lnTo>
                    <a:pt x="67" y="80"/>
                  </a:lnTo>
                  <a:lnTo>
                    <a:pt x="65" y="85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8"/>
                  </a:lnTo>
                  <a:lnTo>
                    <a:pt x="67" y="103"/>
                  </a:lnTo>
                  <a:lnTo>
                    <a:pt x="71" y="109"/>
                  </a:lnTo>
                  <a:lnTo>
                    <a:pt x="74" y="112"/>
                  </a:lnTo>
                  <a:lnTo>
                    <a:pt x="78" y="116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102" y="121"/>
                  </a:lnTo>
                  <a:lnTo>
                    <a:pt x="107" y="120"/>
                  </a:lnTo>
                  <a:lnTo>
                    <a:pt x="112" y="116"/>
                  </a:lnTo>
                  <a:lnTo>
                    <a:pt x="118" y="112"/>
                  </a:lnTo>
                  <a:lnTo>
                    <a:pt x="122" y="109"/>
                  </a:lnTo>
                  <a:lnTo>
                    <a:pt x="123" y="103"/>
                  </a:lnTo>
                  <a:lnTo>
                    <a:pt x="125" y="98"/>
                  </a:lnTo>
                  <a:lnTo>
                    <a:pt x="127" y="91"/>
                  </a:lnTo>
                  <a:lnTo>
                    <a:pt x="127" y="91"/>
                  </a:lnTo>
                  <a:lnTo>
                    <a:pt x="125" y="85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18" y="69"/>
                  </a:lnTo>
                  <a:lnTo>
                    <a:pt x="112" y="65"/>
                  </a:lnTo>
                  <a:lnTo>
                    <a:pt x="107" y="63"/>
                  </a:lnTo>
                  <a:lnTo>
                    <a:pt x="102" y="62"/>
                  </a:lnTo>
                  <a:lnTo>
                    <a:pt x="96" y="60"/>
                  </a:lnTo>
                  <a:lnTo>
                    <a:pt x="96" y="60"/>
                  </a:lnTo>
                  <a:close/>
                  <a:moveTo>
                    <a:pt x="35" y="150"/>
                  </a:moveTo>
                  <a:lnTo>
                    <a:pt x="35" y="150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38" y="167"/>
                  </a:lnTo>
                  <a:lnTo>
                    <a:pt x="36" y="176"/>
                  </a:lnTo>
                  <a:lnTo>
                    <a:pt x="35" y="183"/>
                  </a:lnTo>
                  <a:lnTo>
                    <a:pt x="35" y="248"/>
                  </a:lnTo>
                  <a:lnTo>
                    <a:pt x="0" y="248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8"/>
                  </a:lnTo>
                  <a:lnTo>
                    <a:pt x="2" y="172"/>
                  </a:lnTo>
                  <a:lnTo>
                    <a:pt x="6" y="167"/>
                  </a:lnTo>
                  <a:lnTo>
                    <a:pt x="9" y="161"/>
                  </a:lnTo>
                  <a:lnTo>
                    <a:pt x="15" y="158"/>
                  </a:lnTo>
                  <a:lnTo>
                    <a:pt x="20" y="154"/>
                  </a:lnTo>
                  <a:lnTo>
                    <a:pt x="27" y="152"/>
                  </a:lnTo>
                  <a:lnTo>
                    <a:pt x="35" y="150"/>
                  </a:lnTo>
                  <a:lnTo>
                    <a:pt x="35" y="150"/>
                  </a:lnTo>
                  <a:close/>
                  <a:moveTo>
                    <a:pt x="183" y="0"/>
                  </a:moveTo>
                  <a:lnTo>
                    <a:pt x="183" y="0"/>
                  </a:lnTo>
                  <a:lnTo>
                    <a:pt x="174" y="0"/>
                  </a:lnTo>
                  <a:lnTo>
                    <a:pt x="165" y="4"/>
                  </a:lnTo>
                  <a:lnTo>
                    <a:pt x="158" y="7"/>
                  </a:lnTo>
                  <a:lnTo>
                    <a:pt x="151" y="13"/>
                  </a:lnTo>
                  <a:lnTo>
                    <a:pt x="145" y="20"/>
                  </a:lnTo>
                  <a:lnTo>
                    <a:pt x="141" y="27"/>
                  </a:lnTo>
                  <a:lnTo>
                    <a:pt x="138" y="36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38" y="54"/>
                  </a:lnTo>
                  <a:lnTo>
                    <a:pt x="141" y="62"/>
                  </a:lnTo>
                  <a:lnTo>
                    <a:pt x="145" y="71"/>
                  </a:lnTo>
                  <a:lnTo>
                    <a:pt x="151" y="76"/>
                  </a:lnTo>
                  <a:lnTo>
                    <a:pt x="158" y="81"/>
                  </a:lnTo>
                  <a:lnTo>
                    <a:pt x="165" y="87"/>
                  </a:lnTo>
                  <a:lnTo>
                    <a:pt x="174" y="89"/>
                  </a:lnTo>
                  <a:lnTo>
                    <a:pt x="183" y="91"/>
                  </a:lnTo>
                  <a:lnTo>
                    <a:pt x="183" y="91"/>
                  </a:lnTo>
                  <a:lnTo>
                    <a:pt x="192" y="89"/>
                  </a:lnTo>
                  <a:lnTo>
                    <a:pt x="200" y="87"/>
                  </a:lnTo>
                  <a:lnTo>
                    <a:pt x="209" y="81"/>
                  </a:lnTo>
                  <a:lnTo>
                    <a:pt x="214" y="76"/>
                  </a:lnTo>
                  <a:lnTo>
                    <a:pt x="219" y="71"/>
                  </a:lnTo>
                  <a:lnTo>
                    <a:pt x="225" y="62"/>
                  </a:lnTo>
                  <a:lnTo>
                    <a:pt x="227" y="54"/>
                  </a:lnTo>
                  <a:lnTo>
                    <a:pt x="229" y="45"/>
                  </a:lnTo>
                  <a:lnTo>
                    <a:pt x="229" y="45"/>
                  </a:lnTo>
                  <a:lnTo>
                    <a:pt x="227" y="36"/>
                  </a:lnTo>
                  <a:lnTo>
                    <a:pt x="225" y="27"/>
                  </a:lnTo>
                  <a:lnTo>
                    <a:pt x="219" y="20"/>
                  </a:lnTo>
                  <a:lnTo>
                    <a:pt x="214" y="13"/>
                  </a:lnTo>
                  <a:lnTo>
                    <a:pt x="209" y="7"/>
                  </a:lnTo>
                  <a:lnTo>
                    <a:pt x="200" y="4"/>
                  </a:lnTo>
                  <a:lnTo>
                    <a:pt x="192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319" y="272"/>
                  </a:moveTo>
                  <a:lnTo>
                    <a:pt x="265" y="272"/>
                  </a:lnTo>
                  <a:lnTo>
                    <a:pt x="265" y="174"/>
                  </a:lnTo>
                  <a:lnTo>
                    <a:pt x="265" y="174"/>
                  </a:lnTo>
                  <a:lnTo>
                    <a:pt x="265" y="163"/>
                  </a:lnTo>
                  <a:lnTo>
                    <a:pt x="263" y="154"/>
                  </a:lnTo>
                  <a:lnTo>
                    <a:pt x="259" y="14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63" y="134"/>
                  </a:lnTo>
                  <a:lnTo>
                    <a:pt x="270" y="134"/>
                  </a:lnTo>
                  <a:lnTo>
                    <a:pt x="270" y="134"/>
                  </a:lnTo>
                  <a:lnTo>
                    <a:pt x="279" y="136"/>
                  </a:lnTo>
                  <a:lnTo>
                    <a:pt x="288" y="138"/>
                  </a:lnTo>
                  <a:lnTo>
                    <a:pt x="297" y="143"/>
                  </a:lnTo>
                  <a:lnTo>
                    <a:pt x="305" y="149"/>
                  </a:lnTo>
                  <a:lnTo>
                    <a:pt x="310" y="156"/>
                  </a:lnTo>
                  <a:lnTo>
                    <a:pt x="316" y="165"/>
                  </a:lnTo>
                  <a:lnTo>
                    <a:pt x="317" y="174"/>
                  </a:lnTo>
                  <a:lnTo>
                    <a:pt x="319" y="183"/>
                  </a:lnTo>
                  <a:lnTo>
                    <a:pt x="319" y="272"/>
                  </a:lnTo>
                  <a:close/>
                  <a:moveTo>
                    <a:pt x="100" y="174"/>
                  </a:moveTo>
                  <a:lnTo>
                    <a:pt x="100" y="272"/>
                  </a:lnTo>
                  <a:lnTo>
                    <a:pt x="45" y="272"/>
                  </a:lnTo>
                  <a:lnTo>
                    <a:pt x="45" y="183"/>
                  </a:lnTo>
                  <a:lnTo>
                    <a:pt x="45" y="183"/>
                  </a:lnTo>
                  <a:lnTo>
                    <a:pt x="47" y="174"/>
                  </a:lnTo>
                  <a:lnTo>
                    <a:pt x="51" y="165"/>
                  </a:lnTo>
                  <a:lnTo>
                    <a:pt x="54" y="156"/>
                  </a:lnTo>
                  <a:lnTo>
                    <a:pt x="60" y="149"/>
                  </a:lnTo>
                  <a:lnTo>
                    <a:pt x="67" y="143"/>
                  </a:lnTo>
                  <a:lnTo>
                    <a:pt x="76" y="138"/>
                  </a:lnTo>
                  <a:lnTo>
                    <a:pt x="85" y="136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103" y="134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5" y="145"/>
                  </a:lnTo>
                  <a:lnTo>
                    <a:pt x="102" y="154"/>
                  </a:lnTo>
                  <a:lnTo>
                    <a:pt x="100" y="163"/>
                  </a:lnTo>
                  <a:lnTo>
                    <a:pt x="100" y="174"/>
                  </a:lnTo>
                  <a:lnTo>
                    <a:pt x="100" y="174"/>
                  </a:lnTo>
                  <a:close/>
                  <a:moveTo>
                    <a:pt x="111" y="301"/>
                  </a:moveTo>
                  <a:lnTo>
                    <a:pt x="254" y="301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2" y="159"/>
                  </a:lnTo>
                  <a:lnTo>
                    <a:pt x="248" y="145"/>
                  </a:lnTo>
                  <a:lnTo>
                    <a:pt x="241" y="134"/>
                  </a:lnTo>
                  <a:lnTo>
                    <a:pt x="232" y="123"/>
                  </a:lnTo>
                  <a:lnTo>
                    <a:pt x="223" y="114"/>
                  </a:lnTo>
                  <a:lnTo>
                    <a:pt x="210" y="109"/>
                  </a:lnTo>
                  <a:lnTo>
                    <a:pt x="198" y="103"/>
                  </a:lnTo>
                  <a:lnTo>
                    <a:pt x="183" y="101"/>
                  </a:lnTo>
                  <a:lnTo>
                    <a:pt x="183" y="101"/>
                  </a:lnTo>
                  <a:lnTo>
                    <a:pt x="169" y="103"/>
                  </a:lnTo>
                  <a:lnTo>
                    <a:pt x="154" y="109"/>
                  </a:lnTo>
                  <a:lnTo>
                    <a:pt x="143" y="114"/>
                  </a:lnTo>
                  <a:lnTo>
                    <a:pt x="132" y="123"/>
                  </a:lnTo>
                  <a:lnTo>
                    <a:pt x="123" y="134"/>
                  </a:lnTo>
                  <a:lnTo>
                    <a:pt x="116" y="145"/>
                  </a:lnTo>
                  <a:lnTo>
                    <a:pt x="112" y="159"/>
                  </a:lnTo>
                  <a:lnTo>
                    <a:pt x="111" y="174"/>
                  </a:lnTo>
                  <a:lnTo>
                    <a:pt x="111" y="3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16D2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49761" y="2394409"/>
            <a:ext cx="1798904" cy="2063309"/>
            <a:chOff x="4703034" y="2428875"/>
            <a:chExt cx="1409879" cy="1600200"/>
          </a:xfrm>
        </p:grpSpPr>
        <p:grpSp>
          <p:nvGrpSpPr>
            <p:cNvPr id="75" name="Group 74"/>
            <p:cNvGrpSpPr/>
            <p:nvPr/>
          </p:nvGrpSpPr>
          <p:grpSpPr>
            <a:xfrm>
              <a:off x="4703034" y="2428875"/>
              <a:ext cx="1409879" cy="1600200"/>
              <a:chOff x="722924" y="819150"/>
              <a:chExt cx="7697176" cy="1600200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723900" y="819150"/>
                <a:ext cx="7696200" cy="16002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722924" y="1615134"/>
                <a:ext cx="7696201" cy="716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Higher apprenticeship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Level 4-7</a:t>
                </a:r>
              </a:p>
            </p:txBody>
          </p:sp>
        </p:grpSp>
        <p:sp>
          <p:nvSpPr>
            <p:cNvPr id="86" name="Freeform 23"/>
            <p:cNvSpPr>
              <a:spLocks noEditPoints="1"/>
            </p:cNvSpPr>
            <p:nvPr/>
          </p:nvSpPr>
          <p:spPr bwMode="auto">
            <a:xfrm>
              <a:off x="5134487" y="2647785"/>
              <a:ext cx="546795" cy="453661"/>
            </a:xfrm>
            <a:custGeom>
              <a:avLst/>
              <a:gdLst/>
              <a:ahLst/>
              <a:cxnLst>
                <a:cxn ang="0">
                  <a:pos x="312" y="110"/>
                </a:cxn>
                <a:cxn ang="0">
                  <a:pos x="323" y="138"/>
                </a:cxn>
                <a:cxn ang="0">
                  <a:pos x="350" y="127"/>
                </a:cxn>
                <a:cxn ang="0">
                  <a:pos x="339" y="100"/>
                </a:cxn>
                <a:cxn ang="0">
                  <a:pos x="25" y="100"/>
                </a:cxn>
                <a:cxn ang="0">
                  <a:pos x="15" y="127"/>
                </a:cxn>
                <a:cxn ang="0">
                  <a:pos x="42" y="138"/>
                </a:cxn>
                <a:cxn ang="0">
                  <a:pos x="53" y="110"/>
                </a:cxn>
                <a:cxn ang="0">
                  <a:pos x="270" y="60"/>
                </a:cxn>
                <a:cxn ang="0">
                  <a:pos x="248" y="69"/>
                </a:cxn>
                <a:cxn ang="0">
                  <a:pos x="239" y="91"/>
                </a:cxn>
                <a:cxn ang="0">
                  <a:pos x="252" y="116"/>
                </a:cxn>
                <a:cxn ang="0">
                  <a:pos x="276" y="121"/>
                </a:cxn>
                <a:cxn ang="0">
                  <a:pos x="297" y="103"/>
                </a:cxn>
                <a:cxn ang="0">
                  <a:pos x="297" y="80"/>
                </a:cxn>
                <a:cxn ang="0">
                  <a:pos x="276" y="62"/>
                </a:cxn>
                <a:cxn ang="0">
                  <a:pos x="330" y="183"/>
                </a:cxn>
                <a:cxn ang="0">
                  <a:pos x="321" y="152"/>
                </a:cxn>
                <a:cxn ang="0">
                  <a:pos x="350" y="158"/>
                </a:cxn>
                <a:cxn ang="0">
                  <a:pos x="364" y="185"/>
                </a:cxn>
                <a:cxn ang="0">
                  <a:pos x="83" y="63"/>
                </a:cxn>
                <a:cxn ang="0">
                  <a:pos x="65" y="85"/>
                </a:cxn>
                <a:cxn ang="0">
                  <a:pos x="71" y="109"/>
                </a:cxn>
                <a:cxn ang="0">
                  <a:pos x="96" y="121"/>
                </a:cxn>
                <a:cxn ang="0">
                  <a:pos x="118" y="112"/>
                </a:cxn>
                <a:cxn ang="0">
                  <a:pos x="127" y="91"/>
                </a:cxn>
                <a:cxn ang="0">
                  <a:pos x="112" y="65"/>
                </a:cxn>
                <a:cxn ang="0">
                  <a:pos x="35" y="150"/>
                </a:cxn>
                <a:cxn ang="0">
                  <a:pos x="36" y="176"/>
                </a:cxn>
                <a:cxn ang="0">
                  <a:pos x="0" y="185"/>
                </a:cxn>
                <a:cxn ang="0">
                  <a:pos x="15" y="158"/>
                </a:cxn>
                <a:cxn ang="0">
                  <a:pos x="183" y="0"/>
                </a:cxn>
                <a:cxn ang="0">
                  <a:pos x="151" y="13"/>
                </a:cxn>
                <a:cxn ang="0">
                  <a:pos x="138" y="45"/>
                </a:cxn>
                <a:cxn ang="0">
                  <a:pos x="158" y="81"/>
                </a:cxn>
                <a:cxn ang="0">
                  <a:pos x="192" y="89"/>
                </a:cxn>
                <a:cxn ang="0">
                  <a:pos x="225" y="62"/>
                </a:cxn>
                <a:cxn ang="0">
                  <a:pos x="225" y="27"/>
                </a:cxn>
                <a:cxn ang="0">
                  <a:pos x="192" y="0"/>
                </a:cxn>
                <a:cxn ang="0">
                  <a:pos x="265" y="174"/>
                </a:cxn>
                <a:cxn ang="0">
                  <a:pos x="256" y="136"/>
                </a:cxn>
                <a:cxn ang="0">
                  <a:pos x="279" y="136"/>
                </a:cxn>
                <a:cxn ang="0">
                  <a:pos x="316" y="165"/>
                </a:cxn>
                <a:cxn ang="0">
                  <a:pos x="100" y="272"/>
                </a:cxn>
                <a:cxn ang="0">
                  <a:pos x="51" y="165"/>
                </a:cxn>
                <a:cxn ang="0">
                  <a:pos x="85" y="136"/>
                </a:cxn>
                <a:cxn ang="0">
                  <a:pos x="109" y="136"/>
                </a:cxn>
                <a:cxn ang="0">
                  <a:pos x="100" y="174"/>
                </a:cxn>
                <a:cxn ang="0">
                  <a:pos x="252" y="159"/>
                </a:cxn>
                <a:cxn ang="0">
                  <a:pos x="210" y="109"/>
                </a:cxn>
                <a:cxn ang="0">
                  <a:pos x="154" y="109"/>
                </a:cxn>
                <a:cxn ang="0">
                  <a:pos x="112" y="159"/>
                </a:cxn>
              </a:cxnLst>
              <a:rect l="0" t="0" r="r" b="b"/>
              <a:pathLst>
                <a:path w="364" h="301">
                  <a:moveTo>
                    <a:pt x="332" y="98"/>
                  </a:moveTo>
                  <a:lnTo>
                    <a:pt x="332" y="98"/>
                  </a:lnTo>
                  <a:lnTo>
                    <a:pt x="323" y="100"/>
                  </a:lnTo>
                  <a:lnTo>
                    <a:pt x="317" y="105"/>
                  </a:lnTo>
                  <a:lnTo>
                    <a:pt x="312" y="110"/>
                  </a:lnTo>
                  <a:lnTo>
                    <a:pt x="310" y="120"/>
                  </a:lnTo>
                  <a:lnTo>
                    <a:pt x="310" y="120"/>
                  </a:lnTo>
                  <a:lnTo>
                    <a:pt x="312" y="127"/>
                  </a:lnTo>
                  <a:lnTo>
                    <a:pt x="317" y="134"/>
                  </a:lnTo>
                  <a:lnTo>
                    <a:pt x="323" y="138"/>
                  </a:lnTo>
                  <a:lnTo>
                    <a:pt x="332" y="139"/>
                  </a:lnTo>
                  <a:lnTo>
                    <a:pt x="332" y="139"/>
                  </a:lnTo>
                  <a:lnTo>
                    <a:pt x="339" y="138"/>
                  </a:lnTo>
                  <a:lnTo>
                    <a:pt x="346" y="134"/>
                  </a:lnTo>
                  <a:lnTo>
                    <a:pt x="350" y="127"/>
                  </a:lnTo>
                  <a:lnTo>
                    <a:pt x="352" y="120"/>
                  </a:lnTo>
                  <a:lnTo>
                    <a:pt x="352" y="120"/>
                  </a:lnTo>
                  <a:lnTo>
                    <a:pt x="350" y="110"/>
                  </a:lnTo>
                  <a:lnTo>
                    <a:pt x="346" y="105"/>
                  </a:lnTo>
                  <a:lnTo>
                    <a:pt x="339" y="100"/>
                  </a:lnTo>
                  <a:lnTo>
                    <a:pt x="332" y="98"/>
                  </a:lnTo>
                  <a:lnTo>
                    <a:pt x="332" y="98"/>
                  </a:lnTo>
                  <a:close/>
                  <a:moveTo>
                    <a:pt x="35" y="98"/>
                  </a:moveTo>
                  <a:lnTo>
                    <a:pt x="35" y="98"/>
                  </a:lnTo>
                  <a:lnTo>
                    <a:pt x="25" y="100"/>
                  </a:lnTo>
                  <a:lnTo>
                    <a:pt x="20" y="105"/>
                  </a:lnTo>
                  <a:lnTo>
                    <a:pt x="15" y="11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5" y="127"/>
                  </a:lnTo>
                  <a:lnTo>
                    <a:pt x="20" y="134"/>
                  </a:lnTo>
                  <a:lnTo>
                    <a:pt x="25" y="138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42" y="138"/>
                  </a:lnTo>
                  <a:lnTo>
                    <a:pt x="49" y="134"/>
                  </a:lnTo>
                  <a:lnTo>
                    <a:pt x="53" y="127"/>
                  </a:lnTo>
                  <a:lnTo>
                    <a:pt x="54" y="120"/>
                  </a:lnTo>
                  <a:lnTo>
                    <a:pt x="54" y="120"/>
                  </a:lnTo>
                  <a:lnTo>
                    <a:pt x="53" y="110"/>
                  </a:lnTo>
                  <a:lnTo>
                    <a:pt x="49" y="105"/>
                  </a:lnTo>
                  <a:lnTo>
                    <a:pt x="42" y="100"/>
                  </a:lnTo>
                  <a:lnTo>
                    <a:pt x="35" y="98"/>
                  </a:lnTo>
                  <a:lnTo>
                    <a:pt x="35" y="98"/>
                  </a:lnTo>
                  <a:close/>
                  <a:moveTo>
                    <a:pt x="270" y="60"/>
                  </a:moveTo>
                  <a:lnTo>
                    <a:pt x="270" y="60"/>
                  </a:lnTo>
                  <a:lnTo>
                    <a:pt x="263" y="62"/>
                  </a:lnTo>
                  <a:lnTo>
                    <a:pt x="258" y="63"/>
                  </a:lnTo>
                  <a:lnTo>
                    <a:pt x="252" y="65"/>
                  </a:lnTo>
                  <a:lnTo>
                    <a:pt x="248" y="69"/>
                  </a:lnTo>
                  <a:lnTo>
                    <a:pt x="245" y="74"/>
                  </a:lnTo>
                  <a:lnTo>
                    <a:pt x="241" y="80"/>
                  </a:lnTo>
                  <a:lnTo>
                    <a:pt x="239" y="85"/>
                  </a:lnTo>
                  <a:lnTo>
                    <a:pt x="239" y="91"/>
                  </a:lnTo>
                  <a:lnTo>
                    <a:pt x="239" y="91"/>
                  </a:lnTo>
                  <a:lnTo>
                    <a:pt x="239" y="98"/>
                  </a:lnTo>
                  <a:lnTo>
                    <a:pt x="241" y="103"/>
                  </a:lnTo>
                  <a:lnTo>
                    <a:pt x="245" y="109"/>
                  </a:lnTo>
                  <a:lnTo>
                    <a:pt x="248" y="112"/>
                  </a:lnTo>
                  <a:lnTo>
                    <a:pt x="252" y="116"/>
                  </a:lnTo>
                  <a:lnTo>
                    <a:pt x="258" y="120"/>
                  </a:lnTo>
                  <a:lnTo>
                    <a:pt x="263" y="121"/>
                  </a:lnTo>
                  <a:lnTo>
                    <a:pt x="270" y="121"/>
                  </a:lnTo>
                  <a:lnTo>
                    <a:pt x="270" y="121"/>
                  </a:lnTo>
                  <a:lnTo>
                    <a:pt x="276" y="121"/>
                  </a:lnTo>
                  <a:lnTo>
                    <a:pt x="281" y="120"/>
                  </a:lnTo>
                  <a:lnTo>
                    <a:pt x="287" y="116"/>
                  </a:lnTo>
                  <a:lnTo>
                    <a:pt x="292" y="112"/>
                  </a:lnTo>
                  <a:lnTo>
                    <a:pt x="296" y="109"/>
                  </a:lnTo>
                  <a:lnTo>
                    <a:pt x="297" y="103"/>
                  </a:lnTo>
                  <a:lnTo>
                    <a:pt x="299" y="98"/>
                  </a:lnTo>
                  <a:lnTo>
                    <a:pt x="301" y="91"/>
                  </a:lnTo>
                  <a:lnTo>
                    <a:pt x="301" y="91"/>
                  </a:lnTo>
                  <a:lnTo>
                    <a:pt x="299" y="85"/>
                  </a:lnTo>
                  <a:lnTo>
                    <a:pt x="297" y="80"/>
                  </a:lnTo>
                  <a:lnTo>
                    <a:pt x="296" y="74"/>
                  </a:lnTo>
                  <a:lnTo>
                    <a:pt x="292" y="69"/>
                  </a:lnTo>
                  <a:lnTo>
                    <a:pt x="287" y="65"/>
                  </a:lnTo>
                  <a:lnTo>
                    <a:pt x="281" y="63"/>
                  </a:lnTo>
                  <a:lnTo>
                    <a:pt x="276" y="62"/>
                  </a:lnTo>
                  <a:lnTo>
                    <a:pt x="270" y="60"/>
                  </a:lnTo>
                  <a:lnTo>
                    <a:pt x="270" y="60"/>
                  </a:lnTo>
                  <a:close/>
                  <a:moveTo>
                    <a:pt x="364" y="248"/>
                  </a:moveTo>
                  <a:lnTo>
                    <a:pt x="330" y="248"/>
                  </a:lnTo>
                  <a:lnTo>
                    <a:pt x="330" y="183"/>
                  </a:lnTo>
                  <a:lnTo>
                    <a:pt x="330" y="183"/>
                  </a:lnTo>
                  <a:lnTo>
                    <a:pt x="330" y="176"/>
                  </a:lnTo>
                  <a:lnTo>
                    <a:pt x="328" y="167"/>
                  </a:lnTo>
                  <a:lnTo>
                    <a:pt x="321" y="152"/>
                  </a:lnTo>
                  <a:lnTo>
                    <a:pt x="321" y="152"/>
                  </a:lnTo>
                  <a:lnTo>
                    <a:pt x="332" y="150"/>
                  </a:lnTo>
                  <a:lnTo>
                    <a:pt x="332" y="150"/>
                  </a:lnTo>
                  <a:lnTo>
                    <a:pt x="337" y="152"/>
                  </a:lnTo>
                  <a:lnTo>
                    <a:pt x="345" y="154"/>
                  </a:lnTo>
                  <a:lnTo>
                    <a:pt x="350" y="158"/>
                  </a:lnTo>
                  <a:lnTo>
                    <a:pt x="355" y="161"/>
                  </a:lnTo>
                  <a:lnTo>
                    <a:pt x="359" y="167"/>
                  </a:lnTo>
                  <a:lnTo>
                    <a:pt x="363" y="172"/>
                  </a:lnTo>
                  <a:lnTo>
                    <a:pt x="364" y="178"/>
                  </a:lnTo>
                  <a:lnTo>
                    <a:pt x="364" y="185"/>
                  </a:lnTo>
                  <a:lnTo>
                    <a:pt x="364" y="248"/>
                  </a:lnTo>
                  <a:close/>
                  <a:moveTo>
                    <a:pt x="96" y="60"/>
                  </a:moveTo>
                  <a:lnTo>
                    <a:pt x="96" y="60"/>
                  </a:lnTo>
                  <a:lnTo>
                    <a:pt x="89" y="62"/>
                  </a:lnTo>
                  <a:lnTo>
                    <a:pt x="83" y="63"/>
                  </a:lnTo>
                  <a:lnTo>
                    <a:pt x="78" y="65"/>
                  </a:lnTo>
                  <a:lnTo>
                    <a:pt x="74" y="69"/>
                  </a:lnTo>
                  <a:lnTo>
                    <a:pt x="71" y="74"/>
                  </a:lnTo>
                  <a:lnTo>
                    <a:pt x="67" y="80"/>
                  </a:lnTo>
                  <a:lnTo>
                    <a:pt x="65" y="85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8"/>
                  </a:lnTo>
                  <a:lnTo>
                    <a:pt x="67" y="103"/>
                  </a:lnTo>
                  <a:lnTo>
                    <a:pt x="71" y="109"/>
                  </a:lnTo>
                  <a:lnTo>
                    <a:pt x="74" y="112"/>
                  </a:lnTo>
                  <a:lnTo>
                    <a:pt x="78" y="116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102" y="121"/>
                  </a:lnTo>
                  <a:lnTo>
                    <a:pt x="107" y="120"/>
                  </a:lnTo>
                  <a:lnTo>
                    <a:pt x="112" y="116"/>
                  </a:lnTo>
                  <a:lnTo>
                    <a:pt x="118" y="112"/>
                  </a:lnTo>
                  <a:lnTo>
                    <a:pt x="122" y="109"/>
                  </a:lnTo>
                  <a:lnTo>
                    <a:pt x="123" y="103"/>
                  </a:lnTo>
                  <a:lnTo>
                    <a:pt x="125" y="98"/>
                  </a:lnTo>
                  <a:lnTo>
                    <a:pt x="127" y="91"/>
                  </a:lnTo>
                  <a:lnTo>
                    <a:pt x="127" y="91"/>
                  </a:lnTo>
                  <a:lnTo>
                    <a:pt x="125" y="85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18" y="69"/>
                  </a:lnTo>
                  <a:lnTo>
                    <a:pt x="112" y="65"/>
                  </a:lnTo>
                  <a:lnTo>
                    <a:pt x="107" y="63"/>
                  </a:lnTo>
                  <a:lnTo>
                    <a:pt x="102" y="62"/>
                  </a:lnTo>
                  <a:lnTo>
                    <a:pt x="96" y="60"/>
                  </a:lnTo>
                  <a:lnTo>
                    <a:pt x="96" y="60"/>
                  </a:lnTo>
                  <a:close/>
                  <a:moveTo>
                    <a:pt x="35" y="150"/>
                  </a:moveTo>
                  <a:lnTo>
                    <a:pt x="35" y="150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38" y="167"/>
                  </a:lnTo>
                  <a:lnTo>
                    <a:pt x="36" y="176"/>
                  </a:lnTo>
                  <a:lnTo>
                    <a:pt x="35" y="183"/>
                  </a:lnTo>
                  <a:lnTo>
                    <a:pt x="35" y="248"/>
                  </a:lnTo>
                  <a:lnTo>
                    <a:pt x="0" y="248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8"/>
                  </a:lnTo>
                  <a:lnTo>
                    <a:pt x="2" y="172"/>
                  </a:lnTo>
                  <a:lnTo>
                    <a:pt x="6" y="167"/>
                  </a:lnTo>
                  <a:lnTo>
                    <a:pt x="9" y="161"/>
                  </a:lnTo>
                  <a:lnTo>
                    <a:pt x="15" y="158"/>
                  </a:lnTo>
                  <a:lnTo>
                    <a:pt x="20" y="154"/>
                  </a:lnTo>
                  <a:lnTo>
                    <a:pt x="27" y="152"/>
                  </a:lnTo>
                  <a:lnTo>
                    <a:pt x="35" y="150"/>
                  </a:lnTo>
                  <a:lnTo>
                    <a:pt x="35" y="150"/>
                  </a:lnTo>
                  <a:close/>
                  <a:moveTo>
                    <a:pt x="183" y="0"/>
                  </a:moveTo>
                  <a:lnTo>
                    <a:pt x="183" y="0"/>
                  </a:lnTo>
                  <a:lnTo>
                    <a:pt x="174" y="0"/>
                  </a:lnTo>
                  <a:lnTo>
                    <a:pt x="165" y="4"/>
                  </a:lnTo>
                  <a:lnTo>
                    <a:pt x="158" y="7"/>
                  </a:lnTo>
                  <a:lnTo>
                    <a:pt x="151" y="13"/>
                  </a:lnTo>
                  <a:lnTo>
                    <a:pt x="145" y="20"/>
                  </a:lnTo>
                  <a:lnTo>
                    <a:pt x="141" y="27"/>
                  </a:lnTo>
                  <a:lnTo>
                    <a:pt x="138" y="36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38" y="54"/>
                  </a:lnTo>
                  <a:lnTo>
                    <a:pt x="141" y="62"/>
                  </a:lnTo>
                  <a:lnTo>
                    <a:pt x="145" y="71"/>
                  </a:lnTo>
                  <a:lnTo>
                    <a:pt x="151" y="76"/>
                  </a:lnTo>
                  <a:lnTo>
                    <a:pt x="158" y="81"/>
                  </a:lnTo>
                  <a:lnTo>
                    <a:pt x="165" y="87"/>
                  </a:lnTo>
                  <a:lnTo>
                    <a:pt x="174" y="89"/>
                  </a:lnTo>
                  <a:lnTo>
                    <a:pt x="183" y="91"/>
                  </a:lnTo>
                  <a:lnTo>
                    <a:pt x="183" y="91"/>
                  </a:lnTo>
                  <a:lnTo>
                    <a:pt x="192" y="89"/>
                  </a:lnTo>
                  <a:lnTo>
                    <a:pt x="200" y="87"/>
                  </a:lnTo>
                  <a:lnTo>
                    <a:pt x="209" y="81"/>
                  </a:lnTo>
                  <a:lnTo>
                    <a:pt x="214" y="76"/>
                  </a:lnTo>
                  <a:lnTo>
                    <a:pt x="219" y="71"/>
                  </a:lnTo>
                  <a:lnTo>
                    <a:pt x="225" y="62"/>
                  </a:lnTo>
                  <a:lnTo>
                    <a:pt x="227" y="54"/>
                  </a:lnTo>
                  <a:lnTo>
                    <a:pt x="229" y="45"/>
                  </a:lnTo>
                  <a:lnTo>
                    <a:pt x="229" y="45"/>
                  </a:lnTo>
                  <a:lnTo>
                    <a:pt x="227" y="36"/>
                  </a:lnTo>
                  <a:lnTo>
                    <a:pt x="225" y="27"/>
                  </a:lnTo>
                  <a:lnTo>
                    <a:pt x="219" y="20"/>
                  </a:lnTo>
                  <a:lnTo>
                    <a:pt x="214" y="13"/>
                  </a:lnTo>
                  <a:lnTo>
                    <a:pt x="209" y="7"/>
                  </a:lnTo>
                  <a:lnTo>
                    <a:pt x="200" y="4"/>
                  </a:lnTo>
                  <a:lnTo>
                    <a:pt x="192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319" y="272"/>
                  </a:moveTo>
                  <a:lnTo>
                    <a:pt x="265" y="272"/>
                  </a:lnTo>
                  <a:lnTo>
                    <a:pt x="265" y="174"/>
                  </a:lnTo>
                  <a:lnTo>
                    <a:pt x="265" y="174"/>
                  </a:lnTo>
                  <a:lnTo>
                    <a:pt x="265" y="163"/>
                  </a:lnTo>
                  <a:lnTo>
                    <a:pt x="263" y="154"/>
                  </a:lnTo>
                  <a:lnTo>
                    <a:pt x="259" y="14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63" y="134"/>
                  </a:lnTo>
                  <a:lnTo>
                    <a:pt x="270" y="134"/>
                  </a:lnTo>
                  <a:lnTo>
                    <a:pt x="270" y="134"/>
                  </a:lnTo>
                  <a:lnTo>
                    <a:pt x="279" y="136"/>
                  </a:lnTo>
                  <a:lnTo>
                    <a:pt x="288" y="138"/>
                  </a:lnTo>
                  <a:lnTo>
                    <a:pt x="297" y="143"/>
                  </a:lnTo>
                  <a:lnTo>
                    <a:pt x="305" y="149"/>
                  </a:lnTo>
                  <a:lnTo>
                    <a:pt x="310" y="156"/>
                  </a:lnTo>
                  <a:lnTo>
                    <a:pt x="316" y="165"/>
                  </a:lnTo>
                  <a:lnTo>
                    <a:pt x="317" y="174"/>
                  </a:lnTo>
                  <a:lnTo>
                    <a:pt x="319" y="183"/>
                  </a:lnTo>
                  <a:lnTo>
                    <a:pt x="319" y="272"/>
                  </a:lnTo>
                  <a:close/>
                  <a:moveTo>
                    <a:pt x="100" y="174"/>
                  </a:moveTo>
                  <a:lnTo>
                    <a:pt x="100" y="272"/>
                  </a:lnTo>
                  <a:lnTo>
                    <a:pt x="45" y="272"/>
                  </a:lnTo>
                  <a:lnTo>
                    <a:pt x="45" y="183"/>
                  </a:lnTo>
                  <a:lnTo>
                    <a:pt x="45" y="183"/>
                  </a:lnTo>
                  <a:lnTo>
                    <a:pt x="47" y="174"/>
                  </a:lnTo>
                  <a:lnTo>
                    <a:pt x="51" y="165"/>
                  </a:lnTo>
                  <a:lnTo>
                    <a:pt x="54" y="156"/>
                  </a:lnTo>
                  <a:lnTo>
                    <a:pt x="60" y="149"/>
                  </a:lnTo>
                  <a:lnTo>
                    <a:pt x="67" y="143"/>
                  </a:lnTo>
                  <a:lnTo>
                    <a:pt x="76" y="138"/>
                  </a:lnTo>
                  <a:lnTo>
                    <a:pt x="85" y="136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103" y="134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5" y="145"/>
                  </a:lnTo>
                  <a:lnTo>
                    <a:pt x="102" y="154"/>
                  </a:lnTo>
                  <a:lnTo>
                    <a:pt x="100" y="163"/>
                  </a:lnTo>
                  <a:lnTo>
                    <a:pt x="100" y="174"/>
                  </a:lnTo>
                  <a:lnTo>
                    <a:pt x="100" y="174"/>
                  </a:lnTo>
                  <a:close/>
                  <a:moveTo>
                    <a:pt x="111" y="301"/>
                  </a:moveTo>
                  <a:lnTo>
                    <a:pt x="254" y="301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2" y="159"/>
                  </a:lnTo>
                  <a:lnTo>
                    <a:pt x="248" y="145"/>
                  </a:lnTo>
                  <a:lnTo>
                    <a:pt x="241" y="134"/>
                  </a:lnTo>
                  <a:lnTo>
                    <a:pt x="232" y="123"/>
                  </a:lnTo>
                  <a:lnTo>
                    <a:pt x="223" y="114"/>
                  </a:lnTo>
                  <a:lnTo>
                    <a:pt x="210" y="109"/>
                  </a:lnTo>
                  <a:lnTo>
                    <a:pt x="198" y="103"/>
                  </a:lnTo>
                  <a:lnTo>
                    <a:pt x="183" y="101"/>
                  </a:lnTo>
                  <a:lnTo>
                    <a:pt x="183" y="101"/>
                  </a:lnTo>
                  <a:lnTo>
                    <a:pt x="169" y="103"/>
                  </a:lnTo>
                  <a:lnTo>
                    <a:pt x="154" y="109"/>
                  </a:lnTo>
                  <a:lnTo>
                    <a:pt x="143" y="114"/>
                  </a:lnTo>
                  <a:lnTo>
                    <a:pt x="132" y="123"/>
                  </a:lnTo>
                  <a:lnTo>
                    <a:pt x="123" y="134"/>
                  </a:lnTo>
                  <a:lnTo>
                    <a:pt x="116" y="145"/>
                  </a:lnTo>
                  <a:lnTo>
                    <a:pt x="112" y="159"/>
                  </a:lnTo>
                  <a:lnTo>
                    <a:pt x="111" y="174"/>
                  </a:lnTo>
                  <a:lnTo>
                    <a:pt x="111" y="3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16D2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578300" y="2369275"/>
            <a:ext cx="1848342" cy="2097635"/>
            <a:chOff x="6324600" y="2428875"/>
            <a:chExt cx="1409878" cy="1600200"/>
          </a:xfrm>
        </p:grpSpPr>
        <p:grpSp>
          <p:nvGrpSpPr>
            <p:cNvPr id="78" name="Group 77"/>
            <p:cNvGrpSpPr/>
            <p:nvPr/>
          </p:nvGrpSpPr>
          <p:grpSpPr>
            <a:xfrm>
              <a:off x="6324600" y="2428875"/>
              <a:ext cx="1409878" cy="1600200"/>
              <a:chOff x="722928" y="819150"/>
              <a:chExt cx="7697172" cy="1600200"/>
            </a:xfrm>
          </p:grpSpPr>
          <p:sp>
            <p:nvSpPr>
              <p:cNvPr id="79" name="Rectangle 78"/>
              <p:cNvSpPr/>
              <p:nvPr/>
            </p:nvSpPr>
            <p:spPr>
              <a:xfrm>
                <a:off x="723900" y="819150"/>
                <a:ext cx="7696200" cy="16002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722928" y="1598959"/>
                <a:ext cx="7696202" cy="704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Degree apprenticeship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Level 6 &amp; 7</a:t>
                </a:r>
              </a:p>
            </p:txBody>
          </p:sp>
        </p:grpSp>
        <p:sp>
          <p:nvSpPr>
            <p:cNvPr id="87" name="Freeform 23"/>
            <p:cNvSpPr>
              <a:spLocks noEditPoints="1"/>
            </p:cNvSpPr>
            <p:nvPr/>
          </p:nvSpPr>
          <p:spPr bwMode="auto">
            <a:xfrm>
              <a:off x="6756052" y="2647108"/>
              <a:ext cx="546795" cy="453661"/>
            </a:xfrm>
            <a:custGeom>
              <a:avLst/>
              <a:gdLst/>
              <a:ahLst/>
              <a:cxnLst>
                <a:cxn ang="0">
                  <a:pos x="312" y="110"/>
                </a:cxn>
                <a:cxn ang="0">
                  <a:pos x="323" y="138"/>
                </a:cxn>
                <a:cxn ang="0">
                  <a:pos x="350" y="127"/>
                </a:cxn>
                <a:cxn ang="0">
                  <a:pos x="339" y="100"/>
                </a:cxn>
                <a:cxn ang="0">
                  <a:pos x="25" y="100"/>
                </a:cxn>
                <a:cxn ang="0">
                  <a:pos x="15" y="127"/>
                </a:cxn>
                <a:cxn ang="0">
                  <a:pos x="42" y="138"/>
                </a:cxn>
                <a:cxn ang="0">
                  <a:pos x="53" y="110"/>
                </a:cxn>
                <a:cxn ang="0">
                  <a:pos x="270" y="60"/>
                </a:cxn>
                <a:cxn ang="0">
                  <a:pos x="248" y="69"/>
                </a:cxn>
                <a:cxn ang="0">
                  <a:pos x="239" y="91"/>
                </a:cxn>
                <a:cxn ang="0">
                  <a:pos x="252" y="116"/>
                </a:cxn>
                <a:cxn ang="0">
                  <a:pos x="276" y="121"/>
                </a:cxn>
                <a:cxn ang="0">
                  <a:pos x="297" y="103"/>
                </a:cxn>
                <a:cxn ang="0">
                  <a:pos x="297" y="80"/>
                </a:cxn>
                <a:cxn ang="0">
                  <a:pos x="276" y="62"/>
                </a:cxn>
                <a:cxn ang="0">
                  <a:pos x="330" y="183"/>
                </a:cxn>
                <a:cxn ang="0">
                  <a:pos x="321" y="152"/>
                </a:cxn>
                <a:cxn ang="0">
                  <a:pos x="350" y="158"/>
                </a:cxn>
                <a:cxn ang="0">
                  <a:pos x="364" y="185"/>
                </a:cxn>
                <a:cxn ang="0">
                  <a:pos x="83" y="63"/>
                </a:cxn>
                <a:cxn ang="0">
                  <a:pos x="65" y="85"/>
                </a:cxn>
                <a:cxn ang="0">
                  <a:pos x="71" y="109"/>
                </a:cxn>
                <a:cxn ang="0">
                  <a:pos x="96" y="121"/>
                </a:cxn>
                <a:cxn ang="0">
                  <a:pos x="118" y="112"/>
                </a:cxn>
                <a:cxn ang="0">
                  <a:pos x="127" y="91"/>
                </a:cxn>
                <a:cxn ang="0">
                  <a:pos x="112" y="65"/>
                </a:cxn>
                <a:cxn ang="0">
                  <a:pos x="35" y="150"/>
                </a:cxn>
                <a:cxn ang="0">
                  <a:pos x="36" y="176"/>
                </a:cxn>
                <a:cxn ang="0">
                  <a:pos x="0" y="185"/>
                </a:cxn>
                <a:cxn ang="0">
                  <a:pos x="15" y="158"/>
                </a:cxn>
                <a:cxn ang="0">
                  <a:pos x="183" y="0"/>
                </a:cxn>
                <a:cxn ang="0">
                  <a:pos x="151" y="13"/>
                </a:cxn>
                <a:cxn ang="0">
                  <a:pos x="138" y="45"/>
                </a:cxn>
                <a:cxn ang="0">
                  <a:pos x="158" y="81"/>
                </a:cxn>
                <a:cxn ang="0">
                  <a:pos x="192" y="89"/>
                </a:cxn>
                <a:cxn ang="0">
                  <a:pos x="225" y="62"/>
                </a:cxn>
                <a:cxn ang="0">
                  <a:pos x="225" y="27"/>
                </a:cxn>
                <a:cxn ang="0">
                  <a:pos x="192" y="0"/>
                </a:cxn>
                <a:cxn ang="0">
                  <a:pos x="265" y="174"/>
                </a:cxn>
                <a:cxn ang="0">
                  <a:pos x="256" y="136"/>
                </a:cxn>
                <a:cxn ang="0">
                  <a:pos x="279" y="136"/>
                </a:cxn>
                <a:cxn ang="0">
                  <a:pos x="316" y="165"/>
                </a:cxn>
                <a:cxn ang="0">
                  <a:pos x="100" y="272"/>
                </a:cxn>
                <a:cxn ang="0">
                  <a:pos x="51" y="165"/>
                </a:cxn>
                <a:cxn ang="0">
                  <a:pos x="85" y="136"/>
                </a:cxn>
                <a:cxn ang="0">
                  <a:pos x="109" y="136"/>
                </a:cxn>
                <a:cxn ang="0">
                  <a:pos x="100" y="174"/>
                </a:cxn>
                <a:cxn ang="0">
                  <a:pos x="252" y="159"/>
                </a:cxn>
                <a:cxn ang="0">
                  <a:pos x="210" y="109"/>
                </a:cxn>
                <a:cxn ang="0">
                  <a:pos x="154" y="109"/>
                </a:cxn>
                <a:cxn ang="0">
                  <a:pos x="112" y="159"/>
                </a:cxn>
              </a:cxnLst>
              <a:rect l="0" t="0" r="r" b="b"/>
              <a:pathLst>
                <a:path w="364" h="301">
                  <a:moveTo>
                    <a:pt x="332" y="98"/>
                  </a:moveTo>
                  <a:lnTo>
                    <a:pt x="332" y="98"/>
                  </a:lnTo>
                  <a:lnTo>
                    <a:pt x="323" y="100"/>
                  </a:lnTo>
                  <a:lnTo>
                    <a:pt x="317" y="105"/>
                  </a:lnTo>
                  <a:lnTo>
                    <a:pt x="312" y="110"/>
                  </a:lnTo>
                  <a:lnTo>
                    <a:pt x="310" y="120"/>
                  </a:lnTo>
                  <a:lnTo>
                    <a:pt x="310" y="120"/>
                  </a:lnTo>
                  <a:lnTo>
                    <a:pt x="312" y="127"/>
                  </a:lnTo>
                  <a:lnTo>
                    <a:pt x="317" y="134"/>
                  </a:lnTo>
                  <a:lnTo>
                    <a:pt x="323" y="138"/>
                  </a:lnTo>
                  <a:lnTo>
                    <a:pt x="332" y="139"/>
                  </a:lnTo>
                  <a:lnTo>
                    <a:pt x="332" y="139"/>
                  </a:lnTo>
                  <a:lnTo>
                    <a:pt x="339" y="138"/>
                  </a:lnTo>
                  <a:lnTo>
                    <a:pt x="346" y="134"/>
                  </a:lnTo>
                  <a:lnTo>
                    <a:pt x="350" y="127"/>
                  </a:lnTo>
                  <a:lnTo>
                    <a:pt x="352" y="120"/>
                  </a:lnTo>
                  <a:lnTo>
                    <a:pt x="352" y="120"/>
                  </a:lnTo>
                  <a:lnTo>
                    <a:pt x="350" y="110"/>
                  </a:lnTo>
                  <a:lnTo>
                    <a:pt x="346" y="105"/>
                  </a:lnTo>
                  <a:lnTo>
                    <a:pt x="339" y="100"/>
                  </a:lnTo>
                  <a:lnTo>
                    <a:pt x="332" y="98"/>
                  </a:lnTo>
                  <a:lnTo>
                    <a:pt x="332" y="98"/>
                  </a:lnTo>
                  <a:close/>
                  <a:moveTo>
                    <a:pt x="35" y="98"/>
                  </a:moveTo>
                  <a:lnTo>
                    <a:pt x="35" y="98"/>
                  </a:lnTo>
                  <a:lnTo>
                    <a:pt x="25" y="100"/>
                  </a:lnTo>
                  <a:lnTo>
                    <a:pt x="20" y="105"/>
                  </a:lnTo>
                  <a:lnTo>
                    <a:pt x="15" y="11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5" y="127"/>
                  </a:lnTo>
                  <a:lnTo>
                    <a:pt x="20" y="134"/>
                  </a:lnTo>
                  <a:lnTo>
                    <a:pt x="25" y="138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42" y="138"/>
                  </a:lnTo>
                  <a:lnTo>
                    <a:pt x="49" y="134"/>
                  </a:lnTo>
                  <a:lnTo>
                    <a:pt x="53" y="127"/>
                  </a:lnTo>
                  <a:lnTo>
                    <a:pt x="54" y="120"/>
                  </a:lnTo>
                  <a:lnTo>
                    <a:pt x="54" y="120"/>
                  </a:lnTo>
                  <a:lnTo>
                    <a:pt x="53" y="110"/>
                  </a:lnTo>
                  <a:lnTo>
                    <a:pt x="49" y="105"/>
                  </a:lnTo>
                  <a:lnTo>
                    <a:pt x="42" y="100"/>
                  </a:lnTo>
                  <a:lnTo>
                    <a:pt x="35" y="98"/>
                  </a:lnTo>
                  <a:lnTo>
                    <a:pt x="35" y="98"/>
                  </a:lnTo>
                  <a:close/>
                  <a:moveTo>
                    <a:pt x="270" y="60"/>
                  </a:moveTo>
                  <a:lnTo>
                    <a:pt x="270" y="60"/>
                  </a:lnTo>
                  <a:lnTo>
                    <a:pt x="263" y="62"/>
                  </a:lnTo>
                  <a:lnTo>
                    <a:pt x="258" y="63"/>
                  </a:lnTo>
                  <a:lnTo>
                    <a:pt x="252" y="65"/>
                  </a:lnTo>
                  <a:lnTo>
                    <a:pt x="248" y="69"/>
                  </a:lnTo>
                  <a:lnTo>
                    <a:pt x="245" y="74"/>
                  </a:lnTo>
                  <a:lnTo>
                    <a:pt x="241" y="80"/>
                  </a:lnTo>
                  <a:lnTo>
                    <a:pt x="239" y="85"/>
                  </a:lnTo>
                  <a:lnTo>
                    <a:pt x="239" y="91"/>
                  </a:lnTo>
                  <a:lnTo>
                    <a:pt x="239" y="91"/>
                  </a:lnTo>
                  <a:lnTo>
                    <a:pt x="239" y="98"/>
                  </a:lnTo>
                  <a:lnTo>
                    <a:pt x="241" y="103"/>
                  </a:lnTo>
                  <a:lnTo>
                    <a:pt x="245" y="109"/>
                  </a:lnTo>
                  <a:lnTo>
                    <a:pt x="248" y="112"/>
                  </a:lnTo>
                  <a:lnTo>
                    <a:pt x="252" y="116"/>
                  </a:lnTo>
                  <a:lnTo>
                    <a:pt x="258" y="120"/>
                  </a:lnTo>
                  <a:lnTo>
                    <a:pt x="263" y="121"/>
                  </a:lnTo>
                  <a:lnTo>
                    <a:pt x="270" y="121"/>
                  </a:lnTo>
                  <a:lnTo>
                    <a:pt x="270" y="121"/>
                  </a:lnTo>
                  <a:lnTo>
                    <a:pt x="276" y="121"/>
                  </a:lnTo>
                  <a:lnTo>
                    <a:pt x="281" y="120"/>
                  </a:lnTo>
                  <a:lnTo>
                    <a:pt x="287" y="116"/>
                  </a:lnTo>
                  <a:lnTo>
                    <a:pt x="292" y="112"/>
                  </a:lnTo>
                  <a:lnTo>
                    <a:pt x="296" y="109"/>
                  </a:lnTo>
                  <a:lnTo>
                    <a:pt x="297" y="103"/>
                  </a:lnTo>
                  <a:lnTo>
                    <a:pt x="299" y="98"/>
                  </a:lnTo>
                  <a:lnTo>
                    <a:pt x="301" y="91"/>
                  </a:lnTo>
                  <a:lnTo>
                    <a:pt x="301" y="91"/>
                  </a:lnTo>
                  <a:lnTo>
                    <a:pt x="299" y="85"/>
                  </a:lnTo>
                  <a:lnTo>
                    <a:pt x="297" y="80"/>
                  </a:lnTo>
                  <a:lnTo>
                    <a:pt x="296" y="74"/>
                  </a:lnTo>
                  <a:lnTo>
                    <a:pt x="292" y="69"/>
                  </a:lnTo>
                  <a:lnTo>
                    <a:pt x="287" y="65"/>
                  </a:lnTo>
                  <a:lnTo>
                    <a:pt x="281" y="63"/>
                  </a:lnTo>
                  <a:lnTo>
                    <a:pt x="276" y="62"/>
                  </a:lnTo>
                  <a:lnTo>
                    <a:pt x="270" y="60"/>
                  </a:lnTo>
                  <a:lnTo>
                    <a:pt x="270" y="60"/>
                  </a:lnTo>
                  <a:close/>
                  <a:moveTo>
                    <a:pt x="364" y="248"/>
                  </a:moveTo>
                  <a:lnTo>
                    <a:pt x="330" y="248"/>
                  </a:lnTo>
                  <a:lnTo>
                    <a:pt x="330" y="183"/>
                  </a:lnTo>
                  <a:lnTo>
                    <a:pt x="330" y="183"/>
                  </a:lnTo>
                  <a:lnTo>
                    <a:pt x="330" y="176"/>
                  </a:lnTo>
                  <a:lnTo>
                    <a:pt x="328" y="167"/>
                  </a:lnTo>
                  <a:lnTo>
                    <a:pt x="321" y="152"/>
                  </a:lnTo>
                  <a:lnTo>
                    <a:pt x="321" y="152"/>
                  </a:lnTo>
                  <a:lnTo>
                    <a:pt x="332" y="150"/>
                  </a:lnTo>
                  <a:lnTo>
                    <a:pt x="332" y="150"/>
                  </a:lnTo>
                  <a:lnTo>
                    <a:pt x="337" y="152"/>
                  </a:lnTo>
                  <a:lnTo>
                    <a:pt x="345" y="154"/>
                  </a:lnTo>
                  <a:lnTo>
                    <a:pt x="350" y="158"/>
                  </a:lnTo>
                  <a:lnTo>
                    <a:pt x="355" y="161"/>
                  </a:lnTo>
                  <a:lnTo>
                    <a:pt x="359" y="167"/>
                  </a:lnTo>
                  <a:lnTo>
                    <a:pt x="363" y="172"/>
                  </a:lnTo>
                  <a:lnTo>
                    <a:pt x="364" y="178"/>
                  </a:lnTo>
                  <a:lnTo>
                    <a:pt x="364" y="185"/>
                  </a:lnTo>
                  <a:lnTo>
                    <a:pt x="364" y="248"/>
                  </a:lnTo>
                  <a:close/>
                  <a:moveTo>
                    <a:pt x="96" y="60"/>
                  </a:moveTo>
                  <a:lnTo>
                    <a:pt x="96" y="60"/>
                  </a:lnTo>
                  <a:lnTo>
                    <a:pt x="89" y="62"/>
                  </a:lnTo>
                  <a:lnTo>
                    <a:pt x="83" y="63"/>
                  </a:lnTo>
                  <a:lnTo>
                    <a:pt x="78" y="65"/>
                  </a:lnTo>
                  <a:lnTo>
                    <a:pt x="74" y="69"/>
                  </a:lnTo>
                  <a:lnTo>
                    <a:pt x="71" y="74"/>
                  </a:lnTo>
                  <a:lnTo>
                    <a:pt x="67" y="80"/>
                  </a:lnTo>
                  <a:lnTo>
                    <a:pt x="65" y="85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8"/>
                  </a:lnTo>
                  <a:lnTo>
                    <a:pt x="67" y="103"/>
                  </a:lnTo>
                  <a:lnTo>
                    <a:pt x="71" y="109"/>
                  </a:lnTo>
                  <a:lnTo>
                    <a:pt x="74" y="112"/>
                  </a:lnTo>
                  <a:lnTo>
                    <a:pt x="78" y="116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102" y="121"/>
                  </a:lnTo>
                  <a:lnTo>
                    <a:pt x="107" y="120"/>
                  </a:lnTo>
                  <a:lnTo>
                    <a:pt x="112" y="116"/>
                  </a:lnTo>
                  <a:lnTo>
                    <a:pt x="118" y="112"/>
                  </a:lnTo>
                  <a:lnTo>
                    <a:pt x="122" y="109"/>
                  </a:lnTo>
                  <a:lnTo>
                    <a:pt x="123" y="103"/>
                  </a:lnTo>
                  <a:lnTo>
                    <a:pt x="125" y="98"/>
                  </a:lnTo>
                  <a:lnTo>
                    <a:pt x="127" y="91"/>
                  </a:lnTo>
                  <a:lnTo>
                    <a:pt x="127" y="91"/>
                  </a:lnTo>
                  <a:lnTo>
                    <a:pt x="125" y="85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18" y="69"/>
                  </a:lnTo>
                  <a:lnTo>
                    <a:pt x="112" y="65"/>
                  </a:lnTo>
                  <a:lnTo>
                    <a:pt x="107" y="63"/>
                  </a:lnTo>
                  <a:lnTo>
                    <a:pt x="102" y="62"/>
                  </a:lnTo>
                  <a:lnTo>
                    <a:pt x="96" y="60"/>
                  </a:lnTo>
                  <a:lnTo>
                    <a:pt x="96" y="60"/>
                  </a:lnTo>
                  <a:close/>
                  <a:moveTo>
                    <a:pt x="35" y="150"/>
                  </a:moveTo>
                  <a:lnTo>
                    <a:pt x="35" y="150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38" y="167"/>
                  </a:lnTo>
                  <a:lnTo>
                    <a:pt x="36" y="176"/>
                  </a:lnTo>
                  <a:lnTo>
                    <a:pt x="35" y="183"/>
                  </a:lnTo>
                  <a:lnTo>
                    <a:pt x="35" y="248"/>
                  </a:lnTo>
                  <a:lnTo>
                    <a:pt x="0" y="248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8"/>
                  </a:lnTo>
                  <a:lnTo>
                    <a:pt x="2" y="172"/>
                  </a:lnTo>
                  <a:lnTo>
                    <a:pt x="6" y="167"/>
                  </a:lnTo>
                  <a:lnTo>
                    <a:pt x="9" y="161"/>
                  </a:lnTo>
                  <a:lnTo>
                    <a:pt x="15" y="158"/>
                  </a:lnTo>
                  <a:lnTo>
                    <a:pt x="20" y="154"/>
                  </a:lnTo>
                  <a:lnTo>
                    <a:pt x="27" y="152"/>
                  </a:lnTo>
                  <a:lnTo>
                    <a:pt x="35" y="150"/>
                  </a:lnTo>
                  <a:lnTo>
                    <a:pt x="35" y="150"/>
                  </a:lnTo>
                  <a:close/>
                  <a:moveTo>
                    <a:pt x="183" y="0"/>
                  </a:moveTo>
                  <a:lnTo>
                    <a:pt x="183" y="0"/>
                  </a:lnTo>
                  <a:lnTo>
                    <a:pt x="174" y="0"/>
                  </a:lnTo>
                  <a:lnTo>
                    <a:pt x="165" y="4"/>
                  </a:lnTo>
                  <a:lnTo>
                    <a:pt x="158" y="7"/>
                  </a:lnTo>
                  <a:lnTo>
                    <a:pt x="151" y="13"/>
                  </a:lnTo>
                  <a:lnTo>
                    <a:pt x="145" y="20"/>
                  </a:lnTo>
                  <a:lnTo>
                    <a:pt x="141" y="27"/>
                  </a:lnTo>
                  <a:lnTo>
                    <a:pt x="138" y="36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38" y="54"/>
                  </a:lnTo>
                  <a:lnTo>
                    <a:pt x="141" y="62"/>
                  </a:lnTo>
                  <a:lnTo>
                    <a:pt x="145" y="71"/>
                  </a:lnTo>
                  <a:lnTo>
                    <a:pt x="151" y="76"/>
                  </a:lnTo>
                  <a:lnTo>
                    <a:pt x="158" y="81"/>
                  </a:lnTo>
                  <a:lnTo>
                    <a:pt x="165" y="87"/>
                  </a:lnTo>
                  <a:lnTo>
                    <a:pt x="174" y="89"/>
                  </a:lnTo>
                  <a:lnTo>
                    <a:pt x="183" y="91"/>
                  </a:lnTo>
                  <a:lnTo>
                    <a:pt x="183" y="91"/>
                  </a:lnTo>
                  <a:lnTo>
                    <a:pt x="192" y="89"/>
                  </a:lnTo>
                  <a:lnTo>
                    <a:pt x="200" y="87"/>
                  </a:lnTo>
                  <a:lnTo>
                    <a:pt x="209" y="81"/>
                  </a:lnTo>
                  <a:lnTo>
                    <a:pt x="214" y="76"/>
                  </a:lnTo>
                  <a:lnTo>
                    <a:pt x="219" y="71"/>
                  </a:lnTo>
                  <a:lnTo>
                    <a:pt x="225" y="62"/>
                  </a:lnTo>
                  <a:lnTo>
                    <a:pt x="227" y="54"/>
                  </a:lnTo>
                  <a:lnTo>
                    <a:pt x="229" y="45"/>
                  </a:lnTo>
                  <a:lnTo>
                    <a:pt x="229" y="45"/>
                  </a:lnTo>
                  <a:lnTo>
                    <a:pt x="227" y="36"/>
                  </a:lnTo>
                  <a:lnTo>
                    <a:pt x="225" y="27"/>
                  </a:lnTo>
                  <a:lnTo>
                    <a:pt x="219" y="20"/>
                  </a:lnTo>
                  <a:lnTo>
                    <a:pt x="214" y="13"/>
                  </a:lnTo>
                  <a:lnTo>
                    <a:pt x="209" y="7"/>
                  </a:lnTo>
                  <a:lnTo>
                    <a:pt x="200" y="4"/>
                  </a:lnTo>
                  <a:lnTo>
                    <a:pt x="192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319" y="272"/>
                  </a:moveTo>
                  <a:lnTo>
                    <a:pt x="265" y="272"/>
                  </a:lnTo>
                  <a:lnTo>
                    <a:pt x="265" y="174"/>
                  </a:lnTo>
                  <a:lnTo>
                    <a:pt x="265" y="174"/>
                  </a:lnTo>
                  <a:lnTo>
                    <a:pt x="265" y="163"/>
                  </a:lnTo>
                  <a:lnTo>
                    <a:pt x="263" y="154"/>
                  </a:lnTo>
                  <a:lnTo>
                    <a:pt x="259" y="14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63" y="134"/>
                  </a:lnTo>
                  <a:lnTo>
                    <a:pt x="270" y="134"/>
                  </a:lnTo>
                  <a:lnTo>
                    <a:pt x="270" y="134"/>
                  </a:lnTo>
                  <a:lnTo>
                    <a:pt x="279" y="136"/>
                  </a:lnTo>
                  <a:lnTo>
                    <a:pt x="288" y="138"/>
                  </a:lnTo>
                  <a:lnTo>
                    <a:pt x="297" y="143"/>
                  </a:lnTo>
                  <a:lnTo>
                    <a:pt x="305" y="149"/>
                  </a:lnTo>
                  <a:lnTo>
                    <a:pt x="310" y="156"/>
                  </a:lnTo>
                  <a:lnTo>
                    <a:pt x="316" y="165"/>
                  </a:lnTo>
                  <a:lnTo>
                    <a:pt x="317" y="174"/>
                  </a:lnTo>
                  <a:lnTo>
                    <a:pt x="319" y="183"/>
                  </a:lnTo>
                  <a:lnTo>
                    <a:pt x="319" y="272"/>
                  </a:lnTo>
                  <a:close/>
                  <a:moveTo>
                    <a:pt x="100" y="174"/>
                  </a:moveTo>
                  <a:lnTo>
                    <a:pt x="100" y="272"/>
                  </a:lnTo>
                  <a:lnTo>
                    <a:pt x="45" y="272"/>
                  </a:lnTo>
                  <a:lnTo>
                    <a:pt x="45" y="183"/>
                  </a:lnTo>
                  <a:lnTo>
                    <a:pt x="45" y="183"/>
                  </a:lnTo>
                  <a:lnTo>
                    <a:pt x="47" y="174"/>
                  </a:lnTo>
                  <a:lnTo>
                    <a:pt x="51" y="165"/>
                  </a:lnTo>
                  <a:lnTo>
                    <a:pt x="54" y="156"/>
                  </a:lnTo>
                  <a:lnTo>
                    <a:pt x="60" y="149"/>
                  </a:lnTo>
                  <a:lnTo>
                    <a:pt x="67" y="143"/>
                  </a:lnTo>
                  <a:lnTo>
                    <a:pt x="76" y="138"/>
                  </a:lnTo>
                  <a:lnTo>
                    <a:pt x="85" y="136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103" y="134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5" y="145"/>
                  </a:lnTo>
                  <a:lnTo>
                    <a:pt x="102" y="154"/>
                  </a:lnTo>
                  <a:lnTo>
                    <a:pt x="100" y="163"/>
                  </a:lnTo>
                  <a:lnTo>
                    <a:pt x="100" y="174"/>
                  </a:lnTo>
                  <a:lnTo>
                    <a:pt x="100" y="174"/>
                  </a:lnTo>
                  <a:close/>
                  <a:moveTo>
                    <a:pt x="111" y="301"/>
                  </a:moveTo>
                  <a:lnTo>
                    <a:pt x="254" y="301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2" y="159"/>
                  </a:lnTo>
                  <a:lnTo>
                    <a:pt x="248" y="145"/>
                  </a:lnTo>
                  <a:lnTo>
                    <a:pt x="241" y="134"/>
                  </a:lnTo>
                  <a:lnTo>
                    <a:pt x="232" y="123"/>
                  </a:lnTo>
                  <a:lnTo>
                    <a:pt x="223" y="114"/>
                  </a:lnTo>
                  <a:lnTo>
                    <a:pt x="210" y="109"/>
                  </a:lnTo>
                  <a:lnTo>
                    <a:pt x="198" y="103"/>
                  </a:lnTo>
                  <a:lnTo>
                    <a:pt x="183" y="101"/>
                  </a:lnTo>
                  <a:lnTo>
                    <a:pt x="183" y="101"/>
                  </a:lnTo>
                  <a:lnTo>
                    <a:pt x="169" y="103"/>
                  </a:lnTo>
                  <a:lnTo>
                    <a:pt x="154" y="109"/>
                  </a:lnTo>
                  <a:lnTo>
                    <a:pt x="143" y="114"/>
                  </a:lnTo>
                  <a:lnTo>
                    <a:pt x="132" y="123"/>
                  </a:lnTo>
                  <a:lnTo>
                    <a:pt x="123" y="134"/>
                  </a:lnTo>
                  <a:lnTo>
                    <a:pt x="116" y="145"/>
                  </a:lnTo>
                  <a:lnTo>
                    <a:pt x="112" y="159"/>
                  </a:lnTo>
                  <a:lnTo>
                    <a:pt x="111" y="174"/>
                  </a:lnTo>
                  <a:lnTo>
                    <a:pt x="111" y="3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16D2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0" name="Title 1">
            <a:extLst>
              <a:ext uri="{FF2B5EF4-FFF2-40B4-BE49-F238E27FC236}">
                <a16:creationId xmlns:a16="http://schemas.microsoft.com/office/drawing/2014/main" id="{85FEEE60-FFAC-4AA1-B59E-45B6049CEDA1}"/>
              </a:ext>
            </a:extLst>
          </p:cNvPr>
          <p:cNvSpPr txBox="1">
            <a:spLocks/>
          </p:cNvSpPr>
          <p:nvPr/>
        </p:nvSpPr>
        <p:spPr>
          <a:xfrm>
            <a:off x="359532" y="368660"/>
            <a:ext cx="5724636" cy="800219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The levels of apprenticeships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CAE7FCF-94B2-4694-9C5C-8F2B71175374}"/>
              </a:ext>
            </a:extLst>
          </p:cNvPr>
          <p:cNvGrpSpPr/>
          <p:nvPr/>
        </p:nvGrpSpPr>
        <p:grpSpPr>
          <a:xfrm>
            <a:off x="761519" y="1499547"/>
            <a:ext cx="7678452" cy="876202"/>
            <a:chOff x="659866" y="1826038"/>
            <a:chExt cx="7735340" cy="381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DB3D918-F210-403B-9A8B-8A0D693589E2}"/>
                </a:ext>
              </a:extLst>
            </p:cNvPr>
            <p:cNvSpPr/>
            <p:nvPr/>
          </p:nvSpPr>
          <p:spPr>
            <a:xfrm>
              <a:off x="659866" y="1826038"/>
              <a:ext cx="7696200" cy="381000"/>
            </a:xfrm>
            <a:prstGeom prst="rect">
              <a:avLst/>
            </a:prstGeom>
            <a:noFill/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3C84960-286F-47F2-860A-FE59DBFD15A2}"/>
                </a:ext>
              </a:extLst>
            </p:cNvPr>
            <p:cNvSpPr txBox="1"/>
            <p:nvPr/>
          </p:nvSpPr>
          <p:spPr>
            <a:xfrm>
              <a:off x="699006" y="1877279"/>
              <a:ext cx="7696200" cy="227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LEVEL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E65559A-1614-465A-80FC-8D7DF6ABBB50}"/>
              </a:ext>
            </a:extLst>
          </p:cNvPr>
          <p:cNvGrpSpPr/>
          <p:nvPr/>
        </p:nvGrpSpPr>
        <p:grpSpPr>
          <a:xfrm>
            <a:off x="675949" y="4814670"/>
            <a:ext cx="7750460" cy="830780"/>
            <a:chOff x="971600" y="5661897"/>
            <a:chExt cx="7750460" cy="83078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7D96611-6E5E-47ED-9486-3EA4D253C976}"/>
                </a:ext>
              </a:extLst>
            </p:cNvPr>
            <p:cNvSpPr/>
            <p:nvPr/>
          </p:nvSpPr>
          <p:spPr>
            <a:xfrm>
              <a:off x="1043608" y="5661897"/>
              <a:ext cx="7678452" cy="830780"/>
            </a:xfrm>
            <a:prstGeom prst="rect">
              <a:avLst/>
            </a:prstGeom>
            <a:noFill/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6AA1144-3F40-4C2A-9C9F-119092C3FE95}"/>
                </a:ext>
              </a:extLst>
            </p:cNvPr>
            <p:cNvSpPr txBox="1"/>
            <p:nvPr/>
          </p:nvSpPr>
          <p:spPr>
            <a:xfrm>
              <a:off x="971600" y="5784721"/>
              <a:ext cx="7678452" cy="5225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SKILLS, KNOWLEDGE &amp; BEHAVIOURS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425C642-B078-4D48-9761-31E6128FF9BE}"/>
              </a:ext>
            </a:extLst>
          </p:cNvPr>
          <p:cNvGrpSpPr/>
          <p:nvPr/>
        </p:nvGrpSpPr>
        <p:grpSpPr>
          <a:xfrm>
            <a:off x="761519" y="2569906"/>
            <a:ext cx="1799359" cy="2100673"/>
            <a:chOff x="722928" y="819150"/>
            <a:chExt cx="7697172" cy="16002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2BF68FA-5326-49AA-BA3A-99CC2D37CDE1}"/>
                </a:ext>
              </a:extLst>
            </p:cNvPr>
            <p:cNvSpPr/>
            <p:nvPr/>
          </p:nvSpPr>
          <p:spPr>
            <a:xfrm>
              <a:off x="723900" y="819150"/>
              <a:ext cx="7696200" cy="1600200"/>
            </a:xfrm>
            <a:prstGeom prst="rect">
              <a:avLst/>
            </a:prstGeom>
            <a:noFill/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74E42CE-2A77-440C-A3EB-7686854CA16C}"/>
                </a:ext>
              </a:extLst>
            </p:cNvPr>
            <p:cNvSpPr txBox="1"/>
            <p:nvPr/>
          </p:nvSpPr>
          <p:spPr>
            <a:xfrm>
              <a:off x="722928" y="1598579"/>
              <a:ext cx="7696201" cy="7033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Intermediate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apprenticeship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Level 2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89185FB-F80A-4B5C-B314-708AF658283C}"/>
              </a:ext>
            </a:extLst>
          </p:cNvPr>
          <p:cNvGrpSpPr/>
          <p:nvPr/>
        </p:nvGrpSpPr>
        <p:grpSpPr>
          <a:xfrm>
            <a:off x="2690285" y="2573754"/>
            <a:ext cx="1799131" cy="2079292"/>
            <a:chOff x="722928" y="819150"/>
            <a:chExt cx="7697172" cy="1600200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66C226A-337D-4563-9C5C-139A8DE530DB}"/>
                </a:ext>
              </a:extLst>
            </p:cNvPr>
            <p:cNvSpPr/>
            <p:nvPr/>
          </p:nvSpPr>
          <p:spPr>
            <a:xfrm>
              <a:off x="723900" y="819150"/>
              <a:ext cx="7696200" cy="1600200"/>
            </a:xfrm>
            <a:prstGeom prst="rect">
              <a:avLst/>
            </a:prstGeom>
            <a:noFill/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E5E6E90-9AE2-43C6-A677-8CBB143303D1}"/>
                </a:ext>
              </a:extLst>
            </p:cNvPr>
            <p:cNvSpPr txBox="1"/>
            <p:nvPr/>
          </p:nvSpPr>
          <p:spPr>
            <a:xfrm>
              <a:off x="722928" y="1591722"/>
              <a:ext cx="7696201" cy="7105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Advanced apprenticeship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Level 3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F0ACC54-1237-4714-8BCF-173A4891538C}"/>
              </a:ext>
            </a:extLst>
          </p:cNvPr>
          <p:cNvGrpSpPr/>
          <p:nvPr/>
        </p:nvGrpSpPr>
        <p:grpSpPr>
          <a:xfrm>
            <a:off x="4658145" y="2577481"/>
            <a:ext cx="1798904" cy="2063309"/>
            <a:chOff x="722924" y="819150"/>
            <a:chExt cx="7697176" cy="160020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8B8E31A-29F9-41FB-8CD2-DBD9E0CD04E9}"/>
                </a:ext>
              </a:extLst>
            </p:cNvPr>
            <p:cNvSpPr/>
            <p:nvPr/>
          </p:nvSpPr>
          <p:spPr>
            <a:xfrm>
              <a:off x="723900" y="819150"/>
              <a:ext cx="7696200" cy="1600200"/>
            </a:xfrm>
            <a:prstGeom prst="rect">
              <a:avLst/>
            </a:prstGeom>
            <a:noFill/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3DD0B58-C4CF-4EEE-A889-46AC7AFB6E62}"/>
                </a:ext>
              </a:extLst>
            </p:cNvPr>
            <p:cNvSpPr txBox="1"/>
            <p:nvPr/>
          </p:nvSpPr>
          <p:spPr>
            <a:xfrm>
              <a:off x="722924" y="1615134"/>
              <a:ext cx="7696201" cy="716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Higher apprenticeship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Level 4-7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006E1CA-6ABF-4B1F-9246-0FAEB92AFF64}"/>
              </a:ext>
            </a:extLst>
          </p:cNvPr>
          <p:cNvGrpSpPr/>
          <p:nvPr/>
        </p:nvGrpSpPr>
        <p:grpSpPr>
          <a:xfrm>
            <a:off x="6594541" y="2564582"/>
            <a:ext cx="1848342" cy="2097635"/>
            <a:chOff x="722928" y="819150"/>
            <a:chExt cx="7697172" cy="1600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77AF5AD-54ED-4E84-93B4-EDC4C367E193}"/>
                </a:ext>
              </a:extLst>
            </p:cNvPr>
            <p:cNvSpPr/>
            <p:nvPr/>
          </p:nvSpPr>
          <p:spPr>
            <a:xfrm>
              <a:off x="723900" y="819150"/>
              <a:ext cx="7696200" cy="1600200"/>
            </a:xfrm>
            <a:prstGeom prst="rect">
              <a:avLst/>
            </a:prstGeom>
            <a:noFill/>
            <a:ln>
              <a:solidFill>
                <a:srgbClr val="2F8F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A529FF1-2256-4B62-82D4-D59F29CFA02C}"/>
                </a:ext>
              </a:extLst>
            </p:cNvPr>
            <p:cNvSpPr txBox="1"/>
            <p:nvPr/>
          </p:nvSpPr>
          <p:spPr>
            <a:xfrm>
              <a:off x="722928" y="1598959"/>
              <a:ext cx="7696202" cy="704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Degree apprenticeship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Level 6 &amp; 7</a:t>
              </a:r>
            </a:p>
          </p:txBody>
        </p:sp>
      </p:grpSp>
      <p:pic>
        <p:nvPicPr>
          <p:cNvPr id="50" name="Graphic 49">
            <a:extLst>
              <a:ext uri="{FF2B5EF4-FFF2-40B4-BE49-F238E27FC236}">
                <a16:creationId xmlns:a16="http://schemas.microsoft.com/office/drawing/2014/main" id="{8D4F839D-C3AF-4882-B183-1E7ADE0341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66983" y="2723951"/>
            <a:ext cx="782216" cy="782216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9994A2F2-93F9-43CC-BBB3-336A09FBB8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1070" y="2736128"/>
            <a:ext cx="789737" cy="789737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32314657-6974-4B40-A881-D48F3F0DC2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61398" y="2717899"/>
            <a:ext cx="789737" cy="789737"/>
          </a:xfrm>
          <a:prstGeom prst="rect">
            <a:avLst/>
          </a:prstGeom>
        </p:spPr>
      </p:pic>
      <p:pic>
        <p:nvPicPr>
          <p:cNvPr id="53" name="Graphic 52">
            <a:extLst>
              <a:ext uri="{FF2B5EF4-FFF2-40B4-BE49-F238E27FC236}">
                <a16:creationId xmlns:a16="http://schemas.microsoft.com/office/drawing/2014/main" id="{617EF995-7B28-4DEA-A450-DCADBBFEDE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38414" y="2717899"/>
            <a:ext cx="780988" cy="780988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BAA8B2D5-9ED0-4B5B-A564-B0C7D4DCC3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98520" y="2733768"/>
            <a:ext cx="780988" cy="780988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4971840C-91AC-478A-AFAF-4B6CA0D155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753013" y="2736129"/>
            <a:ext cx="789736" cy="78973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AB6E9BF-08CD-44ED-8438-6174802C925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0" y="5754234"/>
            <a:ext cx="1411941" cy="91109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E1B3BC-2979-4052-8989-8B3D68A666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59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595">
        <p:blinds dir="vert"/>
      </p:transition>
    </mc:Choice>
    <mc:Fallback xmlns="">
      <p:transition spd="slow" advTm="8059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F8A2F-D13F-4912-A2A7-405959B3B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532" y="368660"/>
            <a:ext cx="4608512" cy="400110"/>
          </a:xfrm>
        </p:spPr>
        <p:txBody>
          <a:bodyPr/>
          <a:lstStyle/>
          <a:p>
            <a:r>
              <a:rPr lang="en-GB" dirty="0">
                <a:solidFill>
                  <a:srgbClr val="2F8FD1"/>
                </a:solidFill>
              </a:rPr>
              <a:t>Different delivery models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7CEDBB-CA13-4381-A5C9-DFDA956CDBD7}"/>
              </a:ext>
            </a:extLst>
          </p:cNvPr>
          <p:cNvSpPr/>
          <p:nvPr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58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8363B5E9-AAB0-4557-A081-33A08A22B0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277158"/>
            <a:ext cx="2597350" cy="17315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group of people sitting at a desk&#10;&#10;Description automatically generated">
            <a:extLst>
              <a:ext uri="{FF2B5EF4-FFF2-40B4-BE49-F238E27FC236}">
                <a16:creationId xmlns:a16="http://schemas.microsoft.com/office/drawing/2014/main" id="{D6A7B845-7C44-42F2-B9DF-B2553488DC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9" y="3626283"/>
            <a:ext cx="2597354" cy="17315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A picture containing indoor, floor, table, wall&#10;&#10;Description automatically generated">
            <a:extLst>
              <a:ext uri="{FF2B5EF4-FFF2-40B4-BE49-F238E27FC236}">
                <a16:creationId xmlns:a16="http://schemas.microsoft.com/office/drawing/2014/main" id="{7C2A9EC2-1BA0-4BEA-A3EC-17BC86F1D0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096" y="3595232"/>
            <a:ext cx="2648067" cy="17626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6F313B09-8613-4408-A8B8-9E5C518E91D7}"/>
              </a:ext>
            </a:extLst>
          </p:cNvPr>
          <p:cNvGraphicFramePr>
            <a:graphicFrameLocks/>
          </p:cNvGraphicFramePr>
          <p:nvPr/>
        </p:nvGraphicFramePr>
        <p:xfrm>
          <a:off x="2427345" y="202798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E4B2EA7-1428-4768-9698-B90725FFB806}"/>
              </a:ext>
            </a:extLst>
          </p:cNvPr>
          <p:cNvSpPr txBox="1"/>
          <p:nvPr/>
        </p:nvSpPr>
        <p:spPr>
          <a:xfrm>
            <a:off x="5940152" y="3008565"/>
            <a:ext cx="259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Online 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4D7EC5-019A-41F9-96F3-D39062542884}"/>
              </a:ext>
            </a:extLst>
          </p:cNvPr>
          <p:cNvSpPr txBox="1"/>
          <p:nvPr/>
        </p:nvSpPr>
        <p:spPr>
          <a:xfrm>
            <a:off x="5886096" y="5405982"/>
            <a:ext cx="2599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Attend college or training provider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C469F9-5BCB-4980-B0CC-22BE911F761C}"/>
              </a:ext>
            </a:extLst>
          </p:cNvPr>
          <p:cNvSpPr txBox="1"/>
          <p:nvPr/>
        </p:nvSpPr>
        <p:spPr>
          <a:xfrm>
            <a:off x="572541" y="5337346"/>
            <a:ext cx="259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Classroom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DFF4F2-1FE5-4555-AF63-A5B9965957E8}"/>
              </a:ext>
            </a:extLst>
          </p:cNvPr>
          <p:cNvSpPr txBox="1"/>
          <p:nvPr/>
        </p:nvSpPr>
        <p:spPr>
          <a:xfrm>
            <a:off x="604490" y="3026749"/>
            <a:ext cx="259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Workplace learning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A97EAB-417D-419C-BDB0-1D741C10F502}"/>
              </a:ext>
            </a:extLst>
          </p:cNvPr>
          <p:cNvSpPr txBox="1"/>
          <p:nvPr/>
        </p:nvSpPr>
        <p:spPr>
          <a:xfrm>
            <a:off x="3257905" y="3429000"/>
            <a:ext cx="2599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20% of your paid time for off-the-job 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learning</a:t>
            </a:r>
          </a:p>
        </p:txBody>
      </p:sp>
      <p:pic>
        <p:nvPicPr>
          <p:cNvPr id="7" name="Picture 6" descr="A picture containing person, man, standing, building&#10;&#10;Description automatically generated">
            <a:extLst>
              <a:ext uri="{FF2B5EF4-FFF2-40B4-BE49-F238E27FC236}">
                <a16:creationId xmlns:a16="http://schemas.microsoft.com/office/drawing/2014/main" id="{5A462B27-5500-4D8C-B7F8-71E45FBF3F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08" y="1151322"/>
            <a:ext cx="2626506" cy="18572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3B6A9CC-CA33-4805-A952-264432B681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164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6858">
        <p:blinds dir="vert"/>
      </p:transition>
    </mc:Choice>
    <mc:Fallback xmlns="">
      <p:transition spd="slow" advTm="4685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81000" y="2643851"/>
            <a:ext cx="2209800" cy="2438400"/>
          </a:xfrm>
          <a:prstGeom prst="rect">
            <a:avLst/>
          </a:prstGeom>
          <a:noFill/>
          <a:ln w="38100">
            <a:solidFill>
              <a:srgbClr val="2F8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819398" y="3130044"/>
            <a:ext cx="6019800" cy="400406"/>
          </a:xfrm>
          <a:prstGeom prst="rect">
            <a:avLst/>
          </a:prstGeom>
          <a:noFill/>
          <a:ln w="38100">
            <a:solidFill>
              <a:srgbClr val="2F8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 full time and study part-time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2573" y="4462854"/>
            <a:ext cx="2209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+ UNIVERSITIES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2743200" y="1844824"/>
            <a:ext cx="6477000" cy="1324436"/>
            <a:chOff x="2743200" y="1123950"/>
            <a:chExt cx="6477000" cy="1324436"/>
          </a:xfrm>
        </p:grpSpPr>
        <p:sp>
          <p:nvSpPr>
            <p:cNvPr id="43" name="TextBox 42"/>
            <p:cNvSpPr txBox="1"/>
            <p:nvPr/>
          </p:nvSpPr>
          <p:spPr>
            <a:xfrm>
              <a:off x="2743200" y="1123950"/>
              <a:ext cx="6477000" cy="777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50" b="0" i="0" u="none" strike="noStrike" kern="1200" cap="none" spc="-15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anose="02000505000000020004" pitchFamily="2" charset="0"/>
                  <a:ea typeface="+mn-ea"/>
                  <a:cs typeface="+mn-cs"/>
                </a:rPr>
                <a:t>HIGHER AND DEGREE</a:t>
              </a:r>
              <a:endParaRPr kumimoji="0" lang="en-US" sz="5100" b="0" i="0" u="none" strike="noStrike" kern="120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743200" y="1571223"/>
              <a:ext cx="6477000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100" b="0" i="0" u="none" strike="noStrike" kern="1200" cap="none" spc="-15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anose="02000505000000020004" pitchFamily="2" charset="0"/>
                  <a:ea typeface="+mn-ea"/>
                  <a:cs typeface="+mn-cs"/>
                </a:rPr>
                <a:t>APPRENTICESHIPS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819398" y="4001864"/>
            <a:ext cx="990602" cy="900186"/>
            <a:chOff x="2819398" y="3052390"/>
            <a:chExt cx="990602" cy="900186"/>
          </a:xfrm>
        </p:grpSpPr>
        <p:sp>
          <p:nvSpPr>
            <p:cNvPr id="40" name="TextBox 39"/>
            <p:cNvSpPr txBox="1"/>
            <p:nvPr/>
          </p:nvSpPr>
          <p:spPr>
            <a:xfrm>
              <a:off x="2819398" y="3675577"/>
              <a:ext cx="9906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Learning</a:t>
              </a:r>
            </a:p>
          </p:txBody>
        </p:sp>
        <p:sp>
          <p:nvSpPr>
            <p:cNvPr id="50" name="Freeform 52"/>
            <p:cNvSpPr>
              <a:spLocks noEditPoints="1"/>
            </p:cNvSpPr>
            <p:nvPr/>
          </p:nvSpPr>
          <p:spPr bwMode="auto">
            <a:xfrm>
              <a:off x="3163730" y="3052390"/>
              <a:ext cx="301938" cy="412350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2" y="13"/>
                </a:cxn>
                <a:cxn ang="0">
                  <a:pos x="0" y="343"/>
                </a:cxn>
                <a:cxn ang="0">
                  <a:pos x="13" y="363"/>
                </a:cxn>
                <a:cxn ang="0">
                  <a:pos x="247" y="364"/>
                </a:cxn>
                <a:cxn ang="0">
                  <a:pos x="269" y="352"/>
                </a:cxn>
                <a:cxn ang="0">
                  <a:pos x="205" y="0"/>
                </a:cxn>
                <a:cxn ang="0">
                  <a:pos x="211" y="63"/>
                </a:cxn>
                <a:cxn ang="0">
                  <a:pos x="251" y="343"/>
                </a:cxn>
                <a:cxn ang="0">
                  <a:pos x="22" y="346"/>
                </a:cxn>
                <a:cxn ang="0">
                  <a:pos x="19" y="343"/>
                </a:cxn>
                <a:cxn ang="0">
                  <a:pos x="20" y="20"/>
                </a:cxn>
                <a:cxn ang="0">
                  <a:pos x="193" y="72"/>
                </a:cxn>
                <a:cxn ang="0">
                  <a:pos x="194" y="80"/>
                </a:cxn>
                <a:cxn ang="0">
                  <a:pos x="251" y="82"/>
                </a:cxn>
                <a:cxn ang="0">
                  <a:pos x="211" y="100"/>
                </a:cxn>
                <a:cxn ang="0">
                  <a:pos x="216" y="101"/>
                </a:cxn>
                <a:cxn ang="0">
                  <a:pos x="218" y="107"/>
                </a:cxn>
                <a:cxn ang="0">
                  <a:pos x="214" y="112"/>
                </a:cxn>
                <a:cxn ang="0">
                  <a:pos x="51" y="114"/>
                </a:cxn>
                <a:cxn ang="0">
                  <a:pos x="46" y="109"/>
                </a:cxn>
                <a:cxn ang="0">
                  <a:pos x="46" y="103"/>
                </a:cxn>
                <a:cxn ang="0">
                  <a:pos x="51" y="100"/>
                </a:cxn>
                <a:cxn ang="0">
                  <a:pos x="218" y="154"/>
                </a:cxn>
                <a:cxn ang="0">
                  <a:pos x="214" y="161"/>
                </a:cxn>
                <a:cxn ang="0">
                  <a:pos x="51" y="161"/>
                </a:cxn>
                <a:cxn ang="0">
                  <a:pos x="46" y="156"/>
                </a:cxn>
                <a:cxn ang="0">
                  <a:pos x="46" y="150"/>
                </a:cxn>
                <a:cxn ang="0">
                  <a:pos x="51" y="147"/>
                </a:cxn>
                <a:cxn ang="0">
                  <a:pos x="214" y="147"/>
                </a:cxn>
                <a:cxn ang="0">
                  <a:pos x="218" y="154"/>
                </a:cxn>
                <a:cxn ang="0">
                  <a:pos x="218" y="199"/>
                </a:cxn>
                <a:cxn ang="0">
                  <a:pos x="214" y="207"/>
                </a:cxn>
                <a:cxn ang="0">
                  <a:pos x="51" y="207"/>
                </a:cxn>
                <a:cxn ang="0">
                  <a:pos x="46" y="203"/>
                </a:cxn>
                <a:cxn ang="0">
                  <a:pos x="46" y="198"/>
                </a:cxn>
                <a:cxn ang="0">
                  <a:pos x="51" y="192"/>
                </a:cxn>
                <a:cxn ang="0">
                  <a:pos x="214" y="194"/>
                </a:cxn>
                <a:cxn ang="0">
                  <a:pos x="218" y="199"/>
                </a:cxn>
                <a:cxn ang="0">
                  <a:pos x="218" y="247"/>
                </a:cxn>
                <a:cxn ang="0">
                  <a:pos x="214" y="252"/>
                </a:cxn>
                <a:cxn ang="0">
                  <a:pos x="51" y="254"/>
                </a:cxn>
                <a:cxn ang="0">
                  <a:pos x="46" y="248"/>
                </a:cxn>
                <a:cxn ang="0">
                  <a:pos x="46" y="243"/>
                </a:cxn>
                <a:cxn ang="0">
                  <a:pos x="51" y="239"/>
                </a:cxn>
                <a:cxn ang="0">
                  <a:pos x="214" y="239"/>
                </a:cxn>
                <a:cxn ang="0">
                  <a:pos x="218" y="247"/>
                </a:cxn>
              </a:cxnLst>
              <a:rect l="0" t="0" r="r" b="b"/>
              <a:pathLst>
                <a:path w="269" h="364">
                  <a:moveTo>
                    <a:pt x="205" y="0"/>
                  </a:moveTo>
                  <a:lnTo>
                    <a:pt x="22" y="0"/>
                  </a:lnTo>
                  <a:lnTo>
                    <a:pt x="22" y="0"/>
                  </a:lnTo>
                  <a:lnTo>
                    <a:pt x="13" y="2"/>
                  </a:lnTo>
                  <a:lnTo>
                    <a:pt x="6" y="5"/>
                  </a:lnTo>
                  <a:lnTo>
                    <a:pt x="2" y="13"/>
                  </a:lnTo>
                  <a:lnTo>
                    <a:pt x="0" y="22"/>
                  </a:lnTo>
                  <a:lnTo>
                    <a:pt x="0" y="343"/>
                  </a:lnTo>
                  <a:lnTo>
                    <a:pt x="0" y="343"/>
                  </a:lnTo>
                  <a:lnTo>
                    <a:pt x="2" y="352"/>
                  </a:lnTo>
                  <a:lnTo>
                    <a:pt x="6" y="359"/>
                  </a:lnTo>
                  <a:lnTo>
                    <a:pt x="13" y="363"/>
                  </a:lnTo>
                  <a:lnTo>
                    <a:pt x="22" y="364"/>
                  </a:lnTo>
                  <a:lnTo>
                    <a:pt x="247" y="364"/>
                  </a:lnTo>
                  <a:lnTo>
                    <a:pt x="247" y="364"/>
                  </a:lnTo>
                  <a:lnTo>
                    <a:pt x="256" y="363"/>
                  </a:lnTo>
                  <a:lnTo>
                    <a:pt x="263" y="359"/>
                  </a:lnTo>
                  <a:lnTo>
                    <a:pt x="269" y="352"/>
                  </a:lnTo>
                  <a:lnTo>
                    <a:pt x="269" y="343"/>
                  </a:lnTo>
                  <a:lnTo>
                    <a:pt x="269" y="69"/>
                  </a:lnTo>
                  <a:lnTo>
                    <a:pt x="205" y="0"/>
                  </a:lnTo>
                  <a:close/>
                  <a:moveTo>
                    <a:pt x="211" y="33"/>
                  </a:moveTo>
                  <a:lnTo>
                    <a:pt x="240" y="63"/>
                  </a:lnTo>
                  <a:lnTo>
                    <a:pt x="211" y="63"/>
                  </a:lnTo>
                  <a:lnTo>
                    <a:pt x="211" y="33"/>
                  </a:lnTo>
                  <a:close/>
                  <a:moveTo>
                    <a:pt x="251" y="343"/>
                  </a:moveTo>
                  <a:lnTo>
                    <a:pt x="251" y="343"/>
                  </a:lnTo>
                  <a:lnTo>
                    <a:pt x="251" y="344"/>
                  </a:lnTo>
                  <a:lnTo>
                    <a:pt x="247" y="346"/>
                  </a:lnTo>
                  <a:lnTo>
                    <a:pt x="22" y="346"/>
                  </a:lnTo>
                  <a:lnTo>
                    <a:pt x="22" y="346"/>
                  </a:lnTo>
                  <a:lnTo>
                    <a:pt x="20" y="344"/>
                  </a:lnTo>
                  <a:lnTo>
                    <a:pt x="19" y="343"/>
                  </a:lnTo>
                  <a:lnTo>
                    <a:pt x="19" y="22"/>
                  </a:lnTo>
                  <a:lnTo>
                    <a:pt x="19" y="22"/>
                  </a:lnTo>
                  <a:lnTo>
                    <a:pt x="20" y="20"/>
                  </a:lnTo>
                  <a:lnTo>
                    <a:pt x="22" y="18"/>
                  </a:lnTo>
                  <a:lnTo>
                    <a:pt x="193" y="18"/>
                  </a:lnTo>
                  <a:lnTo>
                    <a:pt x="193" y="72"/>
                  </a:lnTo>
                  <a:lnTo>
                    <a:pt x="193" y="72"/>
                  </a:lnTo>
                  <a:lnTo>
                    <a:pt x="193" y="76"/>
                  </a:lnTo>
                  <a:lnTo>
                    <a:pt x="194" y="80"/>
                  </a:lnTo>
                  <a:lnTo>
                    <a:pt x="198" y="82"/>
                  </a:lnTo>
                  <a:lnTo>
                    <a:pt x="202" y="82"/>
                  </a:lnTo>
                  <a:lnTo>
                    <a:pt x="251" y="82"/>
                  </a:lnTo>
                  <a:lnTo>
                    <a:pt x="251" y="343"/>
                  </a:lnTo>
                  <a:close/>
                  <a:moveTo>
                    <a:pt x="51" y="100"/>
                  </a:moveTo>
                  <a:lnTo>
                    <a:pt x="211" y="100"/>
                  </a:lnTo>
                  <a:lnTo>
                    <a:pt x="211" y="100"/>
                  </a:lnTo>
                  <a:lnTo>
                    <a:pt x="214" y="100"/>
                  </a:lnTo>
                  <a:lnTo>
                    <a:pt x="216" y="101"/>
                  </a:lnTo>
                  <a:lnTo>
                    <a:pt x="218" y="103"/>
                  </a:lnTo>
                  <a:lnTo>
                    <a:pt x="218" y="107"/>
                  </a:lnTo>
                  <a:lnTo>
                    <a:pt x="218" y="107"/>
                  </a:lnTo>
                  <a:lnTo>
                    <a:pt x="218" y="109"/>
                  </a:lnTo>
                  <a:lnTo>
                    <a:pt x="216" y="112"/>
                  </a:lnTo>
                  <a:lnTo>
                    <a:pt x="214" y="112"/>
                  </a:lnTo>
                  <a:lnTo>
                    <a:pt x="21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49" y="112"/>
                  </a:lnTo>
                  <a:lnTo>
                    <a:pt x="48" y="112"/>
                  </a:lnTo>
                  <a:lnTo>
                    <a:pt x="46" y="109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6" y="103"/>
                  </a:lnTo>
                  <a:lnTo>
                    <a:pt x="48" y="101"/>
                  </a:lnTo>
                  <a:lnTo>
                    <a:pt x="49" y="100"/>
                  </a:lnTo>
                  <a:lnTo>
                    <a:pt x="51" y="100"/>
                  </a:lnTo>
                  <a:lnTo>
                    <a:pt x="51" y="100"/>
                  </a:lnTo>
                  <a:close/>
                  <a:moveTo>
                    <a:pt x="218" y="154"/>
                  </a:moveTo>
                  <a:lnTo>
                    <a:pt x="218" y="154"/>
                  </a:lnTo>
                  <a:lnTo>
                    <a:pt x="218" y="156"/>
                  </a:lnTo>
                  <a:lnTo>
                    <a:pt x="216" y="160"/>
                  </a:lnTo>
                  <a:lnTo>
                    <a:pt x="214" y="161"/>
                  </a:lnTo>
                  <a:lnTo>
                    <a:pt x="211" y="161"/>
                  </a:lnTo>
                  <a:lnTo>
                    <a:pt x="51" y="161"/>
                  </a:lnTo>
                  <a:lnTo>
                    <a:pt x="51" y="161"/>
                  </a:lnTo>
                  <a:lnTo>
                    <a:pt x="49" y="161"/>
                  </a:lnTo>
                  <a:lnTo>
                    <a:pt x="48" y="160"/>
                  </a:lnTo>
                  <a:lnTo>
                    <a:pt x="46" y="156"/>
                  </a:lnTo>
                  <a:lnTo>
                    <a:pt x="44" y="154"/>
                  </a:lnTo>
                  <a:lnTo>
                    <a:pt x="44" y="154"/>
                  </a:lnTo>
                  <a:lnTo>
                    <a:pt x="46" y="150"/>
                  </a:lnTo>
                  <a:lnTo>
                    <a:pt x="48" y="149"/>
                  </a:lnTo>
                  <a:lnTo>
                    <a:pt x="49" y="147"/>
                  </a:lnTo>
                  <a:lnTo>
                    <a:pt x="51" y="147"/>
                  </a:lnTo>
                  <a:lnTo>
                    <a:pt x="211" y="147"/>
                  </a:lnTo>
                  <a:lnTo>
                    <a:pt x="211" y="147"/>
                  </a:lnTo>
                  <a:lnTo>
                    <a:pt x="214" y="147"/>
                  </a:lnTo>
                  <a:lnTo>
                    <a:pt x="216" y="149"/>
                  </a:lnTo>
                  <a:lnTo>
                    <a:pt x="218" y="150"/>
                  </a:lnTo>
                  <a:lnTo>
                    <a:pt x="218" y="154"/>
                  </a:lnTo>
                  <a:lnTo>
                    <a:pt x="218" y="154"/>
                  </a:lnTo>
                  <a:close/>
                  <a:moveTo>
                    <a:pt x="218" y="199"/>
                  </a:moveTo>
                  <a:lnTo>
                    <a:pt x="218" y="199"/>
                  </a:lnTo>
                  <a:lnTo>
                    <a:pt x="218" y="203"/>
                  </a:lnTo>
                  <a:lnTo>
                    <a:pt x="216" y="205"/>
                  </a:lnTo>
                  <a:lnTo>
                    <a:pt x="214" y="207"/>
                  </a:lnTo>
                  <a:lnTo>
                    <a:pt x="211" y="207"/>
                  </a:lnTo>
                  <a:lnTo>
                    <a:pt x="51" y="207"/>
                  </a:lnTo>
                  <a:lnTo>
                    <a:pt x="51" y="207"/>
                  </a:lnTo>
                  <a:lnTo>
                    <a:pt x="49" y="207"/>
                  </a:lnTo>
                  <a:lnTo>
                    <a:pt x="48" y="205"/>
                  </a:lnTo>
                  <a:lnTo>
                    <a:pt x="46" y="203"/>
                  </a:lnTo>
                  <a:lnTo>
                    <a:pt x="44" y="199"/>
                  </a:lnTo>
                  <a:lnTo>
                    <a:pt x="44" y="199"/>
                  </a:lnTo>
                  <a:lnTo>
                    <a:pt x="46" y="198"/>
                  </a:lnTo>
                  <a:lnTo>
                    <a:pt x="48" y="194"/>
                  </a:lnTo>
                  <a:lnTo>
                    <a:pt x="49" y="194"/>
                  </a:lnTo>
                  <a:lnTo>
                    <a:pt x="51" y="192"/>
                  </a:lnTo>
                  <a:lnTo>
                    <a:pt x="211" y="192"/>
                  </a:lnTo>
                  <a:lnTo>
                    <a:pt x="211" y="192"/>
                  </a:lnTo>
                  <a:lnTo>
                    <a:pt x="214" y="194"/>
                  </a:lnTo>
                  <a:lnTo>
                    <a:pt x="216" y="194"/>
                  </a:lnTo>
                  <a:lnTo>
                    <a:pt x="218" y="198"/>
                  </a:lnTo>
                  <a:lnTo>
                    <a:pt x="218" y="199"/>
                  </a:lnTo>
                  <a:lnTo>
                    <a:pt x="218" y="199"/>
                  </a:lnTo>
                  <a:close/>
                  <a:moveTo>
                    <a:pt x="218" y="247"/>
                  </a:moveTo>
                  <a:lnTo>
                    <a:pt x="218" y="247"/>
                  </a:lnTo>
                  <a:lnTo>
                    <a:pt x="218" y="248"/>
                  </a:lnTo>
                  <a:lnTo>
                    <a:pt x="216" y="252"/>
                  </a:lnTo>
                  <a:lnTo>
                    <a:pt x="214" y="252"/>
                  </a:lnTo>
                  <a:lnTo>
                    <a:pt x="211" y="254"/>
                  </a:lnTo>
                  <a:lnTo>
                    <a:pt x="51" y="254"/>
                  </a:lnTo>
                  <a:lnTo>
                    <a:pt x="51" y="254"/>
                  </a:lnTo>
                  <a:lnTo>
                    <a:pt x="49" y="252"/>
                  </a:lnTo>
                  <a:lnTo>
                    <a:pt x="48" y="252"/>
                  </a:lnTo>
                  <a:lnTo>
                    <a:pt x="46" y="248"/>
                  </a:lnTo>
                  <a:lnTo>
                    <a:pt x="44" y="247"/>
                  </a:lnTo>
                  <a:lnTo>
                    <a:pt x="44" y="247"/>
                  </a:lnTo>
                  <a:lnTo>
                    <a:pt x="46" y="243"/>
                  </a:lnTo>
                  <a:lnTo>
                    <a:pt x="48" y="241"/>
                  </a:lnTo>
                  <a:lnTo>
                    <a:pt x="49" y="239"/>
                  </a:lnTo>
                  <a:lnTo>
                    <a:pt x="51" y="239"/>
                  </a:lnTo>
                  <a:lnTo>
                    <a:pt x="211" y="239"/>
                  </a:lnTo>
                  <a:lnTo>
                    <a:pt x="211" y="239"/>
                  </a:lnTo>
                  <a:lnTo>
                    <a:pt x="214" y="239"/>
                  </a:lnTo>
                  <a:lnTo>
                    <a:pt x="216" y="241"/>
                  </a:lnTo>
                  <a:lnTo>
                    <a:pt x="218" y="243"/>
                  </a:lnTo>
                  <a:lnTo>
                    <a:pt x="218" y="247"/>
                  </a:lnTo>
                  <a:lnTo>
                    <a:pt x="218" y="247"/>
                  </a:lnTo>
                  <a:close/>
                </a:path>
              </a:pathLst>
            </a:custGeom>
            <a:solidFill>
              <a:srgbClr val="2F8FD1"/>
            </a:solidFill>
            <a:ln w="9525">
              <a:solidFill>
                <a:srgbClr val="2F8FD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16D2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09998" y="4017544"/>
            <a:ext cx="990602" cy="884507"/>
            <a:chOff x="3809998" y="3068069"/>
            <a:chExt cx="990602" cy="884507"/>
          </a:xfrm>
        </p:grpSpPr>
        <p:sp>
          <p:nvSpPr>
            <p:cNvPr id="41" name="TextBox 40"/>
            <p:cNvSpPr txBox="1"/>
            <p:nvPr/>
          </p:nvSpPr>
          <p:spPr>
            <a:xfrm>
              <a:off x="3809998" y="3675577"/>
              <a:ext cx="9906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Salary</a:t>
              </a:r>
            </a:p>
          </p:txBody>
        </p:sp>
        <p:sp>
          <p:nvSpPr>
            <p:cNvPr id="51" name="Freeform 50"/>
            <p:cNvSpPr>
              <a:spLocks noEditPoints="1"/>
            </p:cNvSpPr>
            <p:nvPr/>
          </p:nvSpPr>
          <p:spPr bwMode="auto">
            <a:xfrm>
              <a:off x="4119986" y="3068069"/>
              <a:ext cx="370626" cy="378908"/>
            </a:xfrm>
            <a:custGeom>
              <a:avLst/>
              <a:gdLst>
                <a:gd name="T0" fmla="*/ 203 w 360"/>
                <a:gd name="T1" fmla="*/ 271 h 368"/>
                <a:gd name="T2" fmla="*/ 261 w 360"/>
                <a:gd name="T3" fmla="*/ 202 h 368"/>
                <a:gd name="T4" fmla="*/ 360 w 360"/>
                <a:gd name="T5" fmla="*/ 51 h 368"/>
                <a:gd name="T6" fmla="*/ 346 w 360"/>
                <a:gd name="T7" fmla="*/ 37 h 368"/>
                <a:gd name="T8" fmla="*/ 277 w 360"/>
                <a:gd name="T9" fmla="*/ 37 h 368"/>
                <a:gd name="T10" fmla="*/ 180 w 360"/>
                <a:gd name="T11" fmla="*/ 0 h 368"/>
                <a:gd name="T12" fmla="*/ 83 w 360"/>
                <a:gd name="T13" fmla="*/ 37 h 368"/>
                <a:gd name="T14" fmla="*/ 14 w 360"/>
                <a:gd name="T15" fmla="*/ 37 h 368"/>
                <a:gd name="T16" fmla="*/ 0 w 360"/>
                <a:gd name="T17" fmla="*/ 51 h 368"/>
                <a:gd name="T18" fmla="*/ 98 w 360"/>
                <a:gd name="T19" fmla="*/ 202 h 368"/>
                <a:gd name="T20" fmla="*/ 156 w 360"/>
                <a:gd name="T21" fmla="*/ 271 h 368"/>
                <a:gd name="T22" fmla="*/ 156 w 360"/>
                <a:gd name="T23" fmla="*/ 297 h 368"/>
                <a:gd name="T24" fmla="*/ 91 w 360"/>
                <a:gd name="T25" fmla="*/ 332 h 368"/>
                <a:gd name="T26" fmla="*/ 180 w 360"/>
                <a:gd name="T27" fmla="*/ 368 h 368"/>
                <a:gd name="T28" fmla="*/ 269 w 360"/>
                <a:gd name="T29" fmla="*/ 332 h 368"/>
                <a:gd name="T30" fmla="*/ 203 w 360"/>
                <a:gd name="T31" fmla="*/ 297 h 368"/>
                <a:gd name="T32" fmla="*/ 203 w 360"/>
                <a:gd name="T33" fmla="*/ 271 h 368"/>
                <a:gd name="T34" fmla="*/ 259 w 360"/>
                <a:gd name="T35" fmla="*/ 170 h 368"/>
                <a:gd name="T36" fmla="*/ 281 w 360"/>
                <a:gd name="T37" fmla="*/ 65 h 368"/>
                <a:gd name="T38" fmla="*/ 331 w 360"/>
                <a:gd name="T39" fmla="*/ 65 h 368"/>
                <a:gd name="T40" fmla="*/ 259 w 360"/>
                <a:gd name="T41" fmla="*/ 170 h 368"/>
                <a:gd name="T42" fmla="*/ 180 w 360"/>
                <a:gd name="T43" fmla="*/ 24 h 368"/>
                <a:gd name="T44" fmla="*/ 256 w 360"/>
                <a:gd name="T45" fmla="*/ 55 h 368"/>
                <a:gd name="T46" fmla="*/ 180 w 360"/>
                <a:gd name="T47" fmla="*/ 86 h 368"/>
                <a:gd name="T48" fmla="*/ 104 w 360"/>
                <a:gd name="T49" fmla="*/ 55 h 368"/>
                <a:gd name="T50" fmla="*/ 180 w 360"/>
                <a:gd name="T51" fmla="*/ 24 h 368"/>
                <a:gd name="T52" fmla="*/ 29 w 360"/>
                <a:gd name="T53" fmla="*/ 65 h 368"/>
                <a:gd name="T54" fmla="*/ 79 w 360"/>
                <a:gd name="T55" fmla="*/ 65 h 368"/>
                <a:gd name="T56" fmla="*/ 101 w 360"/>
                <a:gd name="T57" fmla="*/ 170 h 368"/>
                <a:gd name="T58" fmla="*/ 29 w 360"/>
                <a:gd name="T59" fmla="*/ 6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0" h="368">
                  <a:moveTo>
                    <a:pt x="203" y="271"/>
                  </a:moveTo>
                  <a:cubicBezTo>
                    <a:pt x="203" y="242"/>
                    <a:pt x="225" y="226"/>
                    <a:pt x="261" y="202"/>
                  </a:cubicBezTo>
                  <a:cubicBezTo>
                    <a:pt x="305" y="173"/>
                    <a:pt x="360" y="137"/>
                    <a:pt x="360" y="51"/>
                  </a:cubicBezTo>
                  <a:cubicBezTo>
                    <a:pt x="360" y="43"/>
                    <a:pt x="353" y="37"/>
                    <a:pt x="346" y="37"/>
                  </a:cubicBezTo>
                  <a:cubicBezTo>
                    <a:pt x="277" y="37"/>
                    <a:pt x="277" y="37"/>
                    <a:pt x="277" y="37"/>
                  </a:cubicBezTo>
                  <a:cubicBezTo>
                    <a:pt x="267" y="19"/>
                    <a:pt x="238" y="0"/>
                    <a:pt x="180" y="0"/>
                  </a:cubicBezTo>
                  <a:cubicBezTo>
                    <a:pt x="121" y="0"/>
                    <a:pt x="92" y="19"/>
                    <a:pt x="83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6" y="37"/>
                    <a:pt x="0" y="43"/>
                    <a:pt x="0" y="51"/>
                  </a:cubicBezTo>
                  <a:cubicBezTo>
                    <a:pt x="0" y="137"/>
                    <a:pt x="54" y="173"/>
                    <a:pt x="98" y="202"/>
                  </a:cubicBezTo>
                  <a:cubicBezTo>
                    <a:pt x="134" y="226"/>
                    <a:pt x="156" y="242"/>
                    <a:pt x="156" y="271"/>
                  </a:cubicBezTo>
                  <a:cubicBezTo>
                    <a:pt x="156" y="297"/>
                    <a:pt x="156" y="297"/>
                    <a:pt x="156" y="297"/>
                  </a:cubicBezTo>
                  <a:cubicBezTo>
                    <a:pt x="118" y="301"/>
                    <a:pt x="91" y="315"/>
                    <a:pt x="91" y="332"/>
                  </a:cubicBezTo>
                  <a:cubicBezTo>
                    <a:pt x="91" y="352"/>
                    <a:pt x="131" y="368"/>
                    <a:pt x="180" y="368"/>
                  </a:cubicBezTo>
                  <a:cubicBezTo>
                    <a:pt x="229" y="368"/>
                    <a:pt x="269" y="352"/>
                    <a:pt x="269" y="332"/>
                  </a:cubicBezTo>
                  <a:cubicBezTo>
                    <a:pt x="269" y="315"/>
                    <a:pt x="241" y="301"/>
                    <a:pt x="203" y="297"/>
                  </a:cubicBezTo>
                  <a:lnTo>
                    <a:pt x="203" y="271"/>
                  </a:lnTo>
                  <a:close/>
                  <a:moveTo>
                    <a:pt x="259" y="170"/>
                  </a:moveTo>
                  <a:cubicBezTo>
                    <a:pt x="270" y="146"/>
                    <a:pt x="279" y="113"/>
                    <a:pt x="281" y="65"/>
                  </a:cubicBezTo>
                  <a:cubicBezTo>
                    <a:pt x="331" y="65"/>
                    <a:pt x="331" y="65"/>
                    <a:pt x="331" y="65"/>
                  </a:cubicBezTo>
                  <a:cubicBezTo>
                    <a:pt x="326" y="119"/>
                    <a:pt x="294" y="146"/>
                    <a:pt x="259" y="170"/>
                  </a:cubicBezTo>
                  <a:close/>
                  <a:moveTo>
                    <a:pt x="180" y="24"/>
                  </a:moveTo>
                  <a:cubicBezTo>
                    <a:pt x="234" y="24"/>
                    <a:pt x="256" y="47"/>
                    <a:pt x="256" y="55"/>
                  </a:cubicBezTo>
                  <a:cubicBezTo>
                    <a:pt x="256" y="63"/>
                    <a:pt x="234" y="86"/>
                    <a:pt x="180" y="86"/>
                  </a:cubicBezTo>
                  <a:cubicBezTo>
                    <a:pt x="125" y="86"/>
                    <a:pt x="104" y="63"/>
                    <a:pt x="104" y="55"/>
                  </a:cubicBezTo>
                  <a:cubicBezTo>
                    <a:pt x="104" y="47"/>
                    <a:pt x="125" y="24"/>
                    <a:pt x="180" y="24"/>
                  </a:cubicBezTo>
                  <a:close/>
                  <a:moveTo>
                    <a:pt x="29" y="65"/>
                  </a:moveTo>
                  <a:cubicBezTo>
                    <a:pt x="79" y="65"/>
                    <a:pt x="79" y="65"/>
                    <a:pt x="79" y="65"/>
                  </a:cubicBezTo>
                  <a:cubicBezTo>
                    <a:pt x="80" y="113"/>
                    <a:pt x="89" y="146"/>
                    <a:pt x="101" y="170"/>
                  </a:cubicBezTo>
                  <a:cubicBezTo>
                    <a:pt x="66" y="146"/>
                    <a:pt x="33" y="119"/>
                    <a:pt x="29" y="65"/>
                  </a:cubicBezTo>
                  <a:close/>
                </a:path>
              </a:pathLst>
            </a:custGeom>
            <a:solidFill>
              <a:srgbClr val="2F8F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16D2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838699" y="4048140"/>
            <a:ext cx="990602" cy="853910"/>
            <a:chOff x="4838699" y="3098666"/>
            <a:chExt cx="990602" cy="853910"/>
          </a:xfrm>
        </p:grpSpPr>
        <p:sp>
          <p:nvSpPr>
            <p:cNvPr id="46" name="TextBox 45"/>
            <p:cNvSpPr txBox="1"/>
            <p:nvPr/>
          </p:nvSpPr>
          <p:spPr>
            <a:xfrm>
              <a:off x="4838699" y="3675577"/>
              <a:ext cx="9906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No Debt</a:t>
              </a:r>
            </a:p>
          </p:txBody>
        </p:sp>
        <p:sp>
          <p:nvSpPr>
            <p:cNvPr id="52" name="Freeform 111"/>
            <p:cNvSpPr>
              <a:spLocks noEditPoints="1"/>
            </p:cNvSpPr>
            <p:nvPr/>
          </p:nvSpPr>
          <p:spPr bwMode="auto">
            <a:xfrm>
              <a:off x="5176271" y="3098666"/>
              <a:ext cx="315458" cy="317714"/>
            </a:xfrm>
            <a:custGeom>
              <a:avLst/>
              <a:gdLst/>
              <a:ahLst/>
              <a:cxnLst>
                <a:cxn ang="0">
                  <a:pos x="36" y="38"/>
                </a:cxn>
                <a:cxn ang="0">
                  <a:pos x="5" y="38"/>
                </a:cxn>
                <a:cxn ang="0">
                  <a:pos x="0" y="45"/>
                </a:cxn>
                <a:cxn ang="0">
                  <a:pos x="0" y="69"/>
                </a:cxn>
                <a:cxn ang="0">
                  <a:pos x="9" y="74"/>
                </a:cxn>
                <a:cxn ang="0">
                  <a:pos x="9" y="94"/>
                </a:cxn>
                <a:cxn ang="0">
                  <a:pos x="1" y="96"/>
                </a:cxn>
                <a:cxn ang="0">
                  <a:pos x="0" y="121"/>
                </a:cxn>
                <a:cxn ang="0">
                  <a:pos x="1" y="128"/>
                </a:cxn>
                <a:cxn ang="0">
                  <a:pos x="36" y="130"/>
                </a:cxn>
                <a:cxn ang="0">
                  <a:pos x="9" y="150"/>
                </a:cxn>
                <a:cxn ang="0">
                  <a:pos x="0" y="156"/>
                </a:cxn>
                <a:cxn ang="0">
                  <a:pos x="0" y="177"/>
                </a:cxn>
                <a:cxn ang="0">
                  <a:pos x="5" y="186"/>
                </a:cxn>
                <a:cxn ang="0">
                  <a:pos x="36" y="206"/>
                </a:cxn>
                <a:cxn ang="0">
                  <a:pos x="5" y="206"/>
                </a:cxn>
                <a:cxn ang="0">
                  <a:pos x="0" y="215"/>
                </a:cxn>
                <a:cxn ang="0">
                  <a:pos x="0" y="237"/>
                </a:cxn>
                <a:cxn ang="0">
                  <a:pos x="9" y="243"/>
                </a:cxn>
                <a:cxn ang="0">
                  <a:pos x="262" y="281"/>
                </a:cxn>
                <a:cxn ang="0">
                  <a:pos x="275" y="275"/>
                </a:cxn>
                <a:cxn ang="0">
                  <a:pos x="281" y="18"/>
                </a:cxn>
                <a:cxn ang="0">
                  <a:pos x="275" y="5"/>
                </a:cxn>
                <a:cxn ang="0">
                  <a:pos x="262" y="0"/>
                </a:cxn>
                <a:cxn ang="0">
                  <a:pos x="56" y="243"/>
                </a:cxn>
                <a:cxn ang="0">
                  <a:pos x="69" y="243"/>
                </a:cxn>
                <a:cxn ang="0">
                  <a:pos x="74" y="234"/>
                </a:cxn>
                <a:cxn ang="0">
                  <a:pos x="74" y="212"/>
                </a:cxn>
                <a:cxn ang="0">
                  <a:pos x="65" y="206"/>
                </a:cxn>
                <a:cxn ang="0">
                  <a:pos x="65" y="186"/>
                </a:cxn>
                <a:cxn ang="0">
                  <a:pos x="72" y="185"/>
                </a:cxn>
                <a:cxn ang="0">
                  <a:pos x="74" y="159"/>
                </a:cxn>
                <a:cxn ang="0">
                  <a:pos x="72" y="152"/>
                </a:cxn>
                <a:cxn ang="0">
                  <a:pos x="56" y="150"/>
                </a:cxn>
                <a:cxn ang="0">
                  <a:pos x="65" y="130"/>
                </a:cxn>
                <a:cxn ang="0">
                  <a:pos x="74" y="125"/>
                </a:cxn>
                <a:cxn ang="0">
                  <a:pos x="74" y="103"/>
                </a:cxn>
                <a:cxn ang="0">
                  <a:pos x="69" y="94"/>
                </a:cxn>
                <a:cxn ang="0">
                  <a:pos x="56" y="74"/>
                </a:cxn>
                <a:cxn ang="0">
                  <a:pos x="69" y="74"/>
                </a:cxn>
                <a:cxn ang="0">
                  <a:pos x="74" y="65"/>
                </a:cxn>
                <a:cxn ang="0">
                  <a:pos x="74" y="41"/>
                </a:cxn>
                <a:cxn ang="0">
                  <a:pos x="65" y="38"/>
                </a:cxn>
                <a:cxn ang="0">
                  <a:pos x="92" y="18"/>
                </a:cxn>
              </a:cxnLst>
              <a:rect l="0" t="0" r="r" b="b"/>
              <a:pathLst>
                <a:path w="281" h="281">
                  <a:moveTo>
                    <a:pt x="262" y="0"/>
                  </a:moveTo>
                  <a:lnTo>
                    <a:pt x="36" y="0"/>
                  </a:lnTo>
                  <a:lnTo>
                    <a:pt x="36" y="38"/>
                  </a:lnTo>
                  <a:lnTo>
                    <a:pt x="9" y="38"/>
                  </a:lnTo>
                  <a:lnTo>
                    <a:pt x="9" y="38"/>
                  </a:lnTo>
                  <a:lnTo>
                    <a:pt x="5" y="38"/>
                  </a:lnTo>
                  <a:lnTo>
                    <a:pt x="1" y="40"/>
                  </a:lnTo>
                  <a:lnTo>
                    <a:pt x="0" y="41"/>
                  </a:lnTo>
                  <a:lnTo>
                    <a:pt x="0" y="45"/>
                  </a:lnTo>
                  <a:lnTo>
                    <a:pt x="0" y="65"/>
                  </a:lnTo>
                  <a:lnTo>
                    <a:pt x="0" y="65"/>
                  </a:lnTo>
                  <a:lnTo>
                    <a:pt x="0" y="69"/>
                  </a:lnTo>
                  <a:lnTo>
                    <a:pt x="1" y="72"/>
                  </a:lnTo>
                  <a:lnTo>
                    <a:pt x="5" y="74"/>
                  </a:lnTo>
                  <a:lnTo>
                    <a:pt x="9" y="74"/>
                  </a:lnTo>
                  <a:lnTo>
                    <a:pt x="36" y="74"/>
                  </a:lnTo>
                  <a:lnTo>
                    <a:pt x="36" y="94"/>
                  </a:lnTo>
                  <a:lnTo>
                    <a:pt x="9" y="94"/>
                  </a:lnTo>
                  <a:lnTo>
                    <a:pt x="9" y="94"/>
                  </a:lnTo>
                  <a:lnTo>
                    <a:pt x="5" y="94"/>
                  </a:lnTo>
                  <a:lnTo>
                    <a:pt x="1" y="96"/>
                  </a:lnTo>
                  <a:lnTo>
                    <a:pt x="0" y="99"/>
                  </a:lnTo>
                  <a:lnTo>
                    <a:pt x="0" y="103"/>
                  </a:lnTo>
                  <a:lnTo>
                    <a:pt x="0" y="121"/>
                  </a:lnTo>
                  <a:lnTo>
                    <a:pt x="0" y="121"/>
                  </a:lnTo>
                  <a:lnTo>
                    <a:pt x="0" y="125"/>
                  </a:lnTo>
                  <a:lnTo>
                    <a:pt x="1" y="128"/>
                  </a:lnTo>
                  <a:lnTo>
                    <a:pt x="5" y="130"/>
                  </a:lnTo>
                  <a:lnTo>
                    <a:pt x="9" y="130"/>
                  </a:lnTo>
                  <a:lnTo>
                    <a:pt x="36" y="130"/>
                  </a:lnTo>
                  <a:lnTo>
                    <a:pt x="36" y="150"/>
                  </a:lnTo>
                  <a:lnTo>
                    <a:pt x="9" y="150"/>
                  </a:lnTo>
                  <a:lnTo>
                    <a:pt x="9" y="150"/>
                  </a:lnTo>
                  <a:lnTo>
                    <a:pt x="5" y="150"/>
                  </a:lnTo>
                  <a:lnTo>
                    <a:pt x="1" y="152"/>
                  </a:lnTo>
                  <a:lnTo>
                    <a:pt x="0" y="156"/>
                  </a:lnTo>
                  <a:lnTo>
                    <a:pt x="0" y="159"/>
                  </a:lnTo>
                  <a:lnTo>
                    <a:pt x="0" y="177"/>
                  </a:lnTo>
                  <a:lnTo>
                    <a:pt x="0" y="177"/>
                  </a:lnTo>
                  <a:lnTo>
                    <a:pt x="0" y="181"/>
                  </a:lnTo>
                  <a:lnTo>
                    <a:pt x="1" y="185"/>
                  </a:lnTo>
                  <a:lnTo>
                    <a:pt x="5" y="186"/>
                  </a:lnTo>
                  <a:lnTo>
                    <a:pt x="9" y="186"/>
                  </a:lnTo>
                  <a:lnTo>
                    <a:pt x="36" y="186"/>
                  </a:lnTo>
                  <a:lnTo>
                    <a:pt x="36" y="206"/>
                  </a:lnTo>
                  <a:lnTo>
                    <a:pt x="9" y="206"/>
                  </a:lnTo>
                  <a:lnTo>
                    <a:pt x="9" y="206"/>
                  </a:lnTo>
                  <a:lnTo>
                    <a:pt x="5" y="206"/>
                  </a:lnTo>
                  <a:lnTo>
                    <a:pt x="1" y="208"/>
                  </a:lnTo>
                  <a:lnTo>
                    <a:pt x="0" y="212"/>
                  </a:lnTo>
                  <a:lnTo>
                    <a:pt x="0" y="215"/>
                  </a:lnTo>
                  <a:lnTo>
                    <a:pt x="0" y="234"/>
                  </a:lnTo>
                  <a:lnTo>
                    <a:pt x="0" y="234"/>
                  </a:lnTo>
                  <a:lnTo>
                    <a:pt x="0" y="237"/>
                  </a:lnTo>
                  <a:lnTo>
                    <a:pt x="1" y="241"/>
                  </a:lnTo>
                  <a:lnTo>
                    <a:pt x="5" y="243"/>
                  </a:lnTo>
                  <a:lnTo>
                    <a:pt x="9" y="243"/>
                  </a:lnTo>
                  <a:lnTo>
                    <a:pt x="36" y="243"/>
                  </a:lnTo>
                  <a:lnTo>
                    <a:pt x="36" y="281"/>
                  </a:lnTo>
                  <a:lnTo>
                    <a:pt x="262" y="281"/>
                  </a:lnTo>
                  <a:lnTo>
                    <a:pt x="262" y="281"/>
                  </a:lnTo>
                  <a:lnTo>
                    <a:pt x="270" y="279"/>
                  </a:lnTo>
                  <a:lnTo>
                    <a:pt x="275" y="275"/>
                  </a:lnTo>
                  <a:lnTo>
                    <a:pt x="279" y="270"/>
                  </a:lnTo>
                  <a:lnTo>
                    <a:pt x="281" y="261"/>
                  </a:lnTo>
                  <a:lnTo>
                    <a:pt x="281" y="18"/>
                  </a:lnTo>
                  <a:lnTo>
                    <a:pt x="281" y="18"/>
                  </a:lnTo>
                  <a:lnTo>
                    <a:pt x="279" y="11"/>
                  </a:lnTo>
                  <a:lnTo>
                    <a:pt x="275" y="5"/>
                  </a:lnTo>
                  <a:lnTo>
                    <a:pt x="270" y="1"/>
                  </a:lnTo>
                  <a:lnTo>
                    <a:pt x="262" y="0"/>
                  </a:lnTo>
                  <a:lnTo>
                    <a:pt x="262" y="0"/>
                  </a:lnTo>
                  <a:close/>
                  <a:moveTo>
                    <a:pt x="92" y="263"/>
                  </a:moveTo>
                  <a:lnTo>
                    <a:pt x="56" y="263"/>
                  </a:lnTo>
                  <a:lnTo>
                    <a:pt x="56" y="243"/>
                  </a:lnTo>
                  <a:lnTo>
                    <a:pt x="65" y="243"/>
                  </a:lnTo>
                  <a:lnTo>
                    <a:pt x="65" y="243"/>
                  </a:lnTo>
                  <a:lnTo>
                    <a:pt x="69" y="243"/>
                  </a:lnTo>
                  <a:lnTo>
                    <a:pt x="72" y="241"/>
                  </a:lnTo>
                  <a:lnTo>
                    <a:pt x="74" y="237"/>
                  </a:lnTo>
                  <a:lnTo>
                    <a:pt x="74" y="234"/>
                  </a:lnTo>
                  <a:lnTo>
                    <a:pt x="74" y="215"/>
                  </a:lnTo>
                  <a:lnTo>
                    <a:pt x="74" y="215"/>
                  </a:lnTo>
                  <a:lnTo>
                    <a:pt x="74" y="212"/>
                  </a:lnTo>
                  <a:lnTo>
                    <a:pt x="72" y="208"/>
                  </a:lnTo>
                  <a:lnTo>
                    <a:pt x="69" y="206"/>
                  </a:lnTo>
                  <a:lnTo>
                    <a:pt x="65" y="206"/>
                  </a:lnTo>
                  <a:lnTo>
                    <a:pt x="56" y="206"/>
                  </a:lnTo>
                  <a:lnTo>
                    <a:pt x="56" y="186"/>
                  </a:lnTo>
                  <a:lnTo>
                    <a:pt x="65" y="186"/>
                  </a:lnTo>
                  <a:lnTo>
                    <a:pt x="65" y="186"/>
                  </a:lnTo>
                  <a:lnTo>
                    <a:pt x="69" y="186"/>
                  </a:lnTo>
                  <a:lnTo>
                    <a:pt x="72" y="185"/>
                  </a:lnTo>
                  <a:lnTo>
                    <a:pt x="74" y="181"/>
                  </a:lnTo>
                  <a:lnTo>
                    <a:pt x="74" y="177"/>
                  </a:lnTo>
                  <a:lnTo>
                    <a:pt x="74" y="159"/>
                  </a:lnTo>
                  <a:lnTo>
                    <a:pt x="74" y="159"/>
                  </a:lnTo>
                  <a:lnTo>
                    <a:pt x="74" y="156"/>
                  </a:lnTo>
                  <a:lnTo>
                    <a:pt x="72" y="152"/>
                  </a:lnTo>
                  <a:lnTo>
                    <a:pt x="69" y="150"/>
                  </a:lnTo>
                  <a:lnTo>
                    <a:pt x="65" y="150"/>
                  </a:lnTo>
                  <a:lnTo>
                    <a:pt x="56" y="150"/>
                  </a:lnTo>
                  <a:lnTo>
                    <a:pt x="56" y="130"/>
                  </a:lnTo>
                  <a:lnTo>
                    <a:pt x="65" y="130"/>
                  </a:lnTo>
                  <a:lnTo>
                    <a:pt x="65" y="130"/>
                  </a:lnTo>
                  <a:lnTo>
                    <a:pt x="69" y="130"/>
                  </a:lnTo>
                  <a:lnTo>
                    <a:pt x="72" y="128"/>
                  </a:lnTo>
                  <a:lnTo>
                    <a:pt x="74" y="125"/>
                  </a:lnTo>
                  <a:lnTo>
                    <a:pt x="74" y="121"/>
                  </a:lnTo>
                  <a:lnTo>
                    <a:pt x="74" y="103"/>
                  </a:lnTo>
                  <a:lnTo>
                    <a:pt x="74" y="103"/>
                  </a:lnTo>
                  <a:lnTo>
                    <a:pt x="74" y="99"/>
                  </a:lnTo>
                  <a:lnTo>
                    <a:pt x="72" y="96"/>
                  </a:lnTo>
                  <a:lnTo>
                    <a:pt x="69" y="94"/>
                  </a:lnTo>
                  <a:lnTo>
                    <a:pt x="65" y="94"/>
                  </a:lnTo>
                  <a:lnTo>
                    <a:pt x="56" y="94"/>
                  </a:lnTo>
                  <a:lnTo>
                    <a:pt x="56" y="74"/>
                  </a:lnTo>
                  <a:lnTo>
                    <a:pt x="65" y="74"/>
                  </a:lnTo>
                  <a:lnTo>
                    <a:pt x="65" y="74"/>
                  </a:lnTo>
                  <a:lnTo>
                    <a:pt x="69" y="74"/>
                  </a:lnTo>
                  <a:lnTo>
                    <a:pt x="72" y="72"/>
                  </a:lnTo>
                  <a:lnTo>
                    <a:pt x="74" y="69"/>
                  </a:lnTo>
                  <a:lnTo>
                    <a:pt x="74" y="65"/>
                  </a:lnTo>
                  <a:lnTo>
                    <a:pt x="74" y="45"/>
                  </a:lnTo>
                  <a:lnTo>
                    <a:pt x="74" y="45"/>
                  </a:lnTo>
                  <a:lnTo>
                    <a:pt x="74" y="41"/>
                  </a:lnTo>
                  <a:lnTo>
                    <a:pt x="72" y="40"/>
                  </a:lnTo>
                  <a:lnTo>
                    <a:pt x="69" y="38"/>
                  </a:lnTo>
                  <a:lnTo>
                    <a:pt x="65" y="38"/>
                  </a:lnTo>
                  <a:lnTo>
                    <a:pt x="56" y="38"/>
                  </a:lnTo>
                  <a:lnTo>
                    <a:pt x="56" y="18"/>
                  </a:lnTo>
                  <a:lnTo>
                    <a:pt x="92" y="18"/>
                  </a:lnTo>
                  <a:lnTo>
                    <a:pt x="92" y="263"/>
                  </a:lnTo>
                  <a:close/>
                </a:path>
              </a:pathLst>
            </a:custGeom>
            <a:solidFill>
              <a:srgbClr val="2F8F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16D2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29299" y="4048344"/>
            <a:ext cx="990602" cy="853707"/>
            <a:chOff x="5829299" y="3098869"/>
            <a:chExt cx="990602" cy="853707"/>
          </a:xfrm>
        </p:grpSpPr>
        <p:sp>
          <p:nvSpPr>
            <p:cNvPr id="47" name="TextBox 46"/>
            <p:cNvSpPr txBox="1"/>
            <p:nvPr/>
          </p:nvSpPr>
          <p:spPr>
            <a:xfrm>
              <a:off x="5829299" y="3675577"/>
              <a:ext cx="9906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NUS</a:t>
              </a:r>
            </a:p>
          </p:txBody>
        </p:sp>
        <p:sp>
          <p:nvSpPr>
            <p:cNvPr id="53" name="Freeform 60"/>
            <p:cNvSpPr>
              <a:spLocks noEditPoints="1"/>
            </p:cNvSpPr>
            <p:nvPr/>
          </p:nvSpPr>
          <p:spPr bwMode="auto">
            <a:xfrm>
              <a:off x="6127212" y="3098869"/>
              <a:ext cx="394776" cy="272728"/>
            </a:xfrm>
            <a:custGeom>
              <a:avLst/>
              <a:gdLst>
                <a:gd name="T0" fmla="*/ 396429 w 256"/>
                <a:gd name="T1" fmla="*/ 287338 h 176"/>
                <a:gd name="T2" fmla="*/ 19496 w 256"/>
                <a:gd name="T3" fmla="*/ 287338 h 176"/>
                <a:gd name="T4" fmla="*/ 0 w 256"/>
                <a:gd name="T5" fmla="*/ 267747 h 176"/>
                <a:gd name="T6" fmla="*/ 0 w 256"/>
                <a:gd name="T7" fmla="*/ 117547 h 176"/>
                <a:gd name="T8" fmla="*/ 415925 w 256"/>
                <a:gd name="T9" fmla="*/ 117547 h 176"/>
                <a:gd name="T10" fmla="*/ 415925 w 256"/>
                <a:gd name="T11" fmla="*/ 267747 h 176"/>
                <a:gd name="T12" fmla="*/ 396429 w 256"/>
                <a:gd name="T13" fmla="*/ 287338 h 176"/>
                <a:gd name="T14" fmla="*/ 38993 w 256"/>
                <a:gd name="T15" fmla="*/ 248156 h 176"/>
                <a:gd name="T16" fmla="*/ 116979 w 256"/>
                <a:gd name="T17" fmla="*/ 248156 h 176"/>
                <a:gd name="T18" fmla="*/ 116979 w 256"/>
                <a:gd name="T19" fmla="*/ 228564 h 176"/>
                <a:gd name="T20" fmla="*/ 38993 w 256"/>
                <a:gd name="T21" fmla="*/ 228564 h 176"/>
                <a:gd name="T22" fmla="*/ 38993 w 256"/>
                <a:gd name="T23" fmla="*/ 248156 h 176"/>
                <a:gd name="T24" fmla="*/ 233958 w 256"/>
                <a:gd name="T25" fmla="*/ 189382 h 176"/>
                <a:gd name="T26" fmla="*/ 38993 w 256"/>
                <a:gd name="T27" fmla="*/ 189382 h 176"/>
                <a:gd name="T28" fmla="*/ 38993 w 256"/>
                <a:gd name="T29" fmla="*/ 208973 h 176"/>
                <a:gd name="T30" fmla="*/ 233958 w 256"/>
                <a:gd name="T31" fmla="*/ 208973 h 176"/>
                <a:gd name="T32" fmla="*/ 233958 w 256"/>
                <a:gd name="T33" fmla="*/ 189382 h 176"/>
                <a:gd name="T34" fmla="*/ 0 w 256"/>
                <a:gd name="T35" fmla="*/ 19591 h 176"/>
                <a:gd name="T36" fmla="*/ 19496 w 256"/>
                <a:gd name="T37" fmla="*/ 0 h 176"/>
                <a:gd name="T38" fmla="*/ 396429 w 256"/>
                <a:gd name="T39" fmla="*/ 0 h 176"/>
                <a:gd name="T40" fmla="*/ 415925 w 256"/>
                <a:gd name="T41" fmla="*/ 19591 h 176"/>
                <a:gd name="T42" fmla="*/ 415925 w 256"/>
                <a:gd name="T43" fmla="*/ 78365 h 176"/>
                <a:gd name="T44" fmla="*/ 0 w 256"/>
                <a:gd name="T45" fmla="*/ 78365 h 176"/>
                <a:gd name="T46" fmla="*/ 0 w 256"/>
                <a:gd name="T47" fmla="*/ 19591 h 17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56" h="176">
                  <a:moveTo>
                    <a:pt x="244" y="176"/>
                  </a:moveTo>
                  <a:cubicBezTo>
                    <a:pt x="12" y="176"/>
                    <a:pt x="12" y="176"/>
                    <a:pt x="12" y="176"/>
                  </a:cubicBezTo>
                  <a:cubicBezTo>
                    <a:pt x="5" y="176"/>
                    <a:pt x="0" y="171"/>
                    <a:pt x="0" y="164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256" y="72"/>
                    <a:pt x="256" y="72"/>
                    <a:pt x="256" y="72"/>
                  </a:cubicBezTo>
                  <a:cubicBezTo>
                    <a:pt x="256" y="164"/>
                    <a:pt x="256" y="164"/>
                    <a:pt x="256" y="164"/>
                  </a:cubicBezTo>
                  <a:cubicBezTo>
                    <a:pt x="256" y="171"/>
                    <a:pt x="251" y="176"/>
                    <a:pt x="244" y="176"/>
                  </a:cubicBezTo>
                  <a:moveTo>
                    <a:pt x="24" y="152"/>
                  </a:moveTo>
                  <a:cubicBezTo>
                    <a:pt x="72" y="152"/>
                    <a:pt x="72" y="152"/>
                    <a:pt x="72" y="152"/>
                  </a:cubicBezTo>
                  <a:cubicBezTo>
                    <a:pt x="72" y="140"/>
                    <a:pt x="72" y="140"/>
                    <a:pt x="72" y="140"/>
                  </a:cubicBezTo>
                  <a:cubicBezTo>
                    <a:pt x="24" y="140"/>
                    <a:pt x="24" y="140"/>
                    <a:pt x="24" y="140"/>
                  </a:cubicBezTo>
                  <a:lnTo>
                    <a:pt x="24" y="152"/>
                  </a:lnTo>
                  <a:close/>
                  <a:moveTo>
                    <a:pt x="144" y="116"/>
                  </a:moveTo>
                  <a:cubicBezTo>
                    <a:pt x="24" y="116"/>
                    <a:pt x="24" y="116"/>
                    <a:pt x="24" y="116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144" y="128"/>
                    <a:pt x="144" y="128"/>
                    <a:pt x="144" y="128"/>
                  </a:cubicBezTo>
                  <a:lnTo>
                    <a:pt x="144" y="116"/>
                  </a:lnTo>
                  <a:close/>
                  <a:moveTo>
                    <a:pt x="0" y="12"/>
                  </a:moveTo>
                  <a:cubicBezTo>
                    <a:pt x="0" y="5"/>
                    <a:pt x="5" y="0"/>
                    <a:pt x="12" y="0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51" y="0"/>
                    <a:pt x="256" y="5"/>
                    <a:pt x="256" y="12"/>
                  </a:cubicBezTo>
                  <a:cubicBezTo>
                    <a:pt x="256" y="48"/>
                    <a:pt x="256" y="48"/>
                    <a:pt x="256" y="48"/>
                  </a:cubicBezTo>
                  <a:cubicBezTo>
                    <a:pt x="0" y="48"/>
                    <a:pt x="0" y="48"/>
                    <a:pt x="0" y="48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2F8FD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1" i="0" u="none" strike="noStrike" kern="1200" cap="none" spc="0" normalizeH="0" baseline="0" noProof="0">
                <a:ln>
                  <a:noFill/>
                </a:ln>
                <a:solidFill>
                  <a:srgbClr val="E16D2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834856" y="4025894"/>
            <a:ext cx="990602" cy="860768"/>
            <a:chOff x="6834856" y="3076419"/>
            <a:chExt cx="990602" cy="860768"/>
          </a:xfrm>
        </p:grpSpPr>
        <p:sp>
          <p:nvSpPr>
            <p:cNvPr id="48" name="TextBox 47"/>
            <p:cNvSpPr txBox="1"/>
            <p:nvPr/>
          </p:nvSpPr>
          <p:spPr>
            <a:xfrm>
              <a:off x="6834856" y="3675577"/>
              <a:ext cx="99060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Experience</a:t>
              </a:r>
            </a:p>
          </p:txBody>
        </p:sp>
        <p:sp>
          <p:nvSpPr>
            <p:cNvPr id="54" name="Freeform 23"/>
            <p:cNvSpPr>
              <a:spLocks noEditPoints="1"/>
            </p:cNvSpPr>
            <p:nvPr/>
          </p:nvSpPr>
          <p:spPr bwMode="auto">
            <a:xfrm>
              <a:off x="7125109" y="3076419"/>
              <a:ext cx="410096" cy="340246"/>
            </a:xfrm>
            <a:custGeom>
              <a:avLst/>
              <a:gdLst/>
              <a:ahLst/>
              <a:cxnLst>
                <a:cxn ang="0">
                  <a:pos x="312" y="110"/>
                </a:cxn>
                <a:cxn ang="0">
                  <a:pos x="323" y="138"/>
                </a:cxn>
                <a:cxn ang="0">
                  <a:pos x="350" y="127"/>
                </a:cxn>
                <a:cxn ang="0">
                  <a:pos x="339" y="100"/>
                </a:cxn>
                <a:cxn ang="0">
                  <a:pos x="25" y="100"/>
                </a:cxn>
                <a:cxn ang="0">
                  <a:pos x="15" y="127"/>
                </a:cxn>
                <a:cxn ang="0">
                  <a:pos x="42" y="138"/>
                </a:cxn>
                <a:cxn ang="0">
                  <a:pos x="53" y="110"/>
                </a:cxn>
                <a:cxn ang="0">
                  <a:pos x="270" y="60"/>
                </a:cxn>
                <a:cxn ang="0">
                  <a:pos x="248" y="69"/>
                </a:cxn>
                <a:cxn ang="0">
                  <a:pos x="239" y="91"/>
                </a:cxn>
                <a:cxn ang="0">
                  <a:pos x="252" y="116"/>
                </a:cxn>
                <a:cxn ang="0">
                  <a:pos x="276" y="121"/>
                </a:cxn>
                <a:cxn ang="0">
                  <a:pos x="297" y="103"/>
                </a:cxn>
                <a:cxn ang="0">
                  <a:pos x="297" y="80"/>
                </a:cxn>
                <a:cxn ang="0">
                  <a:pos x="276" y="62"/>
                </a:cxn>
                <a:cxn ang="0">
                  <a:pos x="330" y="183"/>
                </a:cxn>
                <a:cxn ang="0">
                  <a:pos x="321" y="152"/>
                </a:cxn>
                <a:cxn ang="0">
                  <a:pos x="350" y="158"/>
                </a:cxn>
                <a:cxn ang="0">
                  <a:pos x="364" y="185"/>
                </a:cxn>
                <a:cxn ang="0">
                  <a:pos x="83" y="63"/>
                </a:cxn>
                <a:cxn ang="0">
                  <a:pos x="65" y="85"/>
                </a:cxn>
                <a:cxn ang="0">
                  <a:pos x="71" y="109"/>
                </a:cxn>
                <a:cxn ang="0">
                  <a:pos x="96" y="121"/>
                </a:cxn>
                <a:cxn ang="0">
                  <a:pos x="118" y="112"/>
                </a:cxn>
                <a:cxn ang="0">
                  <a:pos x="127" y="91"/>
                </a:cxn>
                <a:cxn ang="0">
                  <a:pos x="112" y="65"/>
                </a:cxn>
                <a:cxn ang="0">
                  <a:pos x="35" y="150"/>
                </a:cxn>
                <a:cxn ang="0">
                  <a:pos x="36" y="176"/>
                </a:cxn>
                <a:cxn ang="0">
                  <a:pos x="0" y="185"/>
                </a:cxn>
                <a:cxn ang="0">
                  <a:pos x="15" y="158"/>
                </a:cxn>
                <a:cxn ang="0">
                  <a:pos x="183" y="0"/>
                </a:cxn>
                <a:cxn ang="0">
                  <a:pos x="151" y="13"/>
                </a:cxn>
                <a:cxn ang="0">
                  <a:pos x="138" y="45"/>
                </a:cxn>
                <a:cxn ang="0">
                  <a:pos x="158" y="81"/>
                </a:cxn>
                <a:cxn ang="0">
                  <a:pos x="192" y="89"/>
                </a:cxn>
                <a:cxn ang="0">
                  <a:pos x="225" y="62"/>
                </a:cxn>
                <a:cxn ang="0">
                  <a:pos x="225" y="27"/>
                </a:cxn>
                <a:cxn ang="0">
                  <a:pos x="192" y="0"/>
                </a:cxn>
                <a:cxn ang="0">
                  <a:pos x="265" y="174"/>
                </a:cxn>
                <a:cxn ang="0">
                  <a:pos x="256" y="136"/>
                </a:cxn>
                <a:cxn ang="0">
                  <a:pos x="279" y="136"/>
                </a:cxn>
                <a:cxn ang="0">
                  <a:pos x="316" y="165"/>
                </a:cxn>
                <a:cxn ang="0">
                  <a:pos x="100" y="272"/>
                </a:cxn>
                <a:cxn ang="0">
                  <a:pos x="51" y="165"/>
                </a:cxn>
                <a:cxn ang="0">
                  <a:pos x="85" y="136"/>
                </a:cxn>
                <a:cxn ang="0">
                  <a:pos x="109" y="136"/>
                </a:cxn>
                <a:cxn ang="0">
                  <a:pos x="100" y="174"/>
                </a:cxn>
                <a:cxn ang="0">
                  <a:pos x="252" y="159"/>
                </a:cxn>
                <a:cxn ang="0">
                  <a:pos x="210" y="109"/>
                </a:cxn>
                <a:cxn ang="0">
                  <a:pos x="154" y="109"/>
                </a:cxn>
                <a:cxn ang="0">
                  <a:pos x="112" y="159"/>
                </a:cxn>
              </a:cxnLst>
              <a:rect l="0" t="0" r="r" b="b"/>
              <a:pathLst>
                <a:path w="364" h="301">
                  <a:moveTo>
                    <a:pt x="332" y="98"/>
                  </a:moveTo>
                  <a:lnTo>
                    <a:pt x="332" y="98"/>
                  </a:lnTo>
                  <a:lnTo>
                    <a:pt x="323" y="100"/>
                  </a:lnTo>
                  <a:lnTo>
                    <a:pt x="317" y="105"/>
                  </a:lnTo>
                  <a:lnTo>
                    <a:pt x="312" y="110"/>
                  </a:lnTo>
                  <a:lnTo>
                    <a:pt x="310" y="120"/>
                  </a:lnTo>
                  <a:lnTo>
                    <a:pt x="310" y="120"/>
                  </a:lnTo>
                  <a:lnTo>
                    <a:pt x="312" y="127"/>
                  </a:lnTo>
                  <a:lnTo>
                    <a:pt x="317" y="134"/>
                  </a:lnTo>
                  <a:lnTo>
                    <a:pt x="323" y="138"/>
                  </a:lnTo>
                  <a:lnTo>
                    <a:pt x="332" y="139"/>
                  </a:lnTo>
                  <a:lnTo>
                    <a:pt x="332" y="139"/>
                  </a:lnTo>
                  <a:lnTo>
                    <a:pt x="339" y="138"/>
                  </a:lnTo>
                  <a:lnTo>
                    <a:pt x="346" y="134"/>
                  </a:lnTo>
                  <a:lnTo>
                    <a:pt x="350" y="127"/>
                  </a:lnTo>
                  <a:lnTo>
                    <a:pt x="352" y="120"/>
                  </a:lnTo>
                  <a:lnTo>
                    <a:pt x="352" y="120"/>
                  </a:lnTo>
                  <a:lnTo>
                    <a:pt x="350" y="110"/>
                  </a:lnTo>
                  <a:lnTo>
                    <a:pt x="346" y="105"/>
                  </a:lnTo>
                  <a:lnTo>
                    <a:pt x="339" y="100"/>
                  </a:lnTo>
                  <a:lnTo>
                    <a:pt x="332" y="98"/>
                  </a:lnTo>
                  <a:lnTo>
                    <a:pt x="332" y="98"/>
                  </a:lnTo>
                  <a:close/>
                  <a:moveTo>
                    <a:pt x="35" y="98"/>
                  </a:moveTo>
                  <a:lnTo>
                    <a:pt x="35" y="98"/>
                  </a:lnTo>
                  <a:lnTo>
                    <a:pt x="25" y="100"/>
                  </a:lnTo>
                  <a:lnTo>
                    <a:pt x="20" y="105"/>
                  </a:lnTo>
                  <a:lnTo>
                    <a:pt x="15" y="11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5" y="127"/>
                  </a:lnTo>
                  <a:lnTo>
                    <a:pt x="20" y="134"/>
                  </a:lnTo>
                  <a:lnTo>
                    <a:pt x="25" y="138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42" y="138"/>
                  </a:lnTo>
                  <a:lnTo>
                    <a:pt x="49" y="134"/>
                  </a:lnTo>
                  <a:lnTo>
                    <a:pt x="53" y="127"/>
                  </a:lnTo>
                  <a:lnTo>
                    <a:pt x="54" y="120"/>
                  </a:lnTo>
                  <a:lnTo>
                    <a:pt x="54" y="120"/>
                  </a:lnTo>
                  <a:lnTo>
                    <a:pt x="53" y="110"/>
                  </a:lnTo>
                  <a:lnTo>
                    <a:pt x="49" y="105"/>
                  </a:lnTo>
                  <a:lnTo>
                    <a:pt x="42" y="100"/>
                  </a:lnTo>
                  <a:lnTo>
                    <a:pt x="35" y="98"/>
                  </a:lnTo>
                  <a:lnTo>
                    <a:pt x="35" y="98"/>
                  </a:lnTo>
                  <a:close/>
                  <a:moveTo>
                    <a:pt x="270" y="60"/>
                  </a:moveTo>
                  <a:lnTo>
                    <a:pt x="270" y="60"/>
                  </a:lnTo>
                  <a:lnTo>
                    <a:pt x="263" y="62"/>
                  </a:lnTo>
                  <a:lnTo>
                    <a:pt x="258" y="63"/>
                  </a:lnTo>
                  <a:lnTo>
                    <a:pt x="252" y="65"/>
                  </a:lnTo>
                  <a:lnTo>
                    <a:pt x="248" y="69"/>
                  </a:lnTo>
                  <a:lnTo>
                    <a:pt x="245" y="74"/>
                  </a:lnTo>
                  <a:lnTo>
                    <a:pt x="241" y="80"/>
                  </a:lnTo>
                  <a:lnTo>
                    <a:pt x="239" y="85"/>
                  </a:lnTo>
                  <a:lnTo>
                    <a:pt x="239" y="91"/>
                  </a:lnTo>
                  <a:lnTo>
                    <a:pt x="239" y="91"/>
                  </a:lnTo>
                  <a:lnTo>
                    <a:pt x="239" y="98"/>
                  </a:lnTo>
                  <a:lnTo>
                    <a:pt x="241" y="103"/>
                  </a:lnTo>
                  <a:lnTo>
                    <a:pt x="245" y="109"/>
                  </a:lnTo>
                  <a:lnTo>
                    <a:pt x="248" y="112"/>
                  </a:lnTo>
                  <a:lnTo>
                    <a:pt x="252" y="116"/>
                  </a:lnTo>
                  <a:lnTo>
                    <a:pt x="258" y="120"/>
                  </a:lnTo>
                  <a:lnTo>
                    <a:pt x="263" y="121"/>
                  </a:lnTo>
                  <a:lnTo>
                    <a:pt x="270" y="121"/>
                  </a:lnTo>
                  <a:lnTo>
                    <a:pt x="270" y="121"/>
                  </a:lnTo>
                  <a:lnTo>
                    <a:pt x="276" y="121"/>
                  </a:lnTo>
                  <a:lnTo>
                    <a:pt x="281" y="120"/>
                  </a:lnTo>
                  <a:lnTo>
                    <a:pt x="287" y="116"/>
                  </a:lnTo>
                  <a:lnTo>
                    <a:pt x="292" y="112"/>
                  </a:lnTo>
                  <a:lnTo>
                    <a:pt x="296" y="109"/>
                  </a:lnTo>
                  <a:lnTo>
                    <a:pt x="297" y="103"/>
                  </a:lnTo>
                  <a:lnTo>
                    <a:pt x="299" y="98"/>
                  </a:lnTo>
                  <a:lnTo>
                    <a:pt x="301" y="91"/>
                  </a:lnTo>
                  <a:lnTo>
                    <a:pt x="301" y="91"/>
                  </a:lnTo>
                  <a:lnTo>
                    <a:pt x="299" y="85"/>
                  </a:lnTo>
                  <a:lnTo>
                    <a:pt x="297" y="80"/>
                  </a:lnTo>
                  <a:lnTo>
                    <a:pt x="296" y="74"/>
                  </a:lnTo>
                  <a:lnTo>
                    <a:pt x="292" y="69"/>
                  </a:lnTo>
                  <a:lnTo>
                    <a:pt x="287" y="65"/>
                  </a:lnTo>
                  <a:lnTo>
                    <a:pt x="281" y="63"/>
                  </a:lnTo>
                  <a:lnTo>
                    <a:pt x="276" y="62"/>
                  </a:lnTo>
                  <a:lnTo>
                    <a:pt x="270" y="60"/>
                  </a:lnTo>
                  <a:lnTo>
                    <a:pt x="270" y="60"/>
                  </a:lnTo>
                  <a:close/>
                  <a:moveTo>
                    <a:pt x="364" y="248"/>
                  </a:moveTo>
                  <a:lnTo>
                    <a:pt x="330" y="248"/>
                  </a:lnTo>
                  <a:lnTo>
                    <a:pt x="330" y="183"/>
                  </a:lnTo>
                  <a:lnTo>
                    <a:pt x="330" y="183"/>
                  </a:lnTo>
                  <a:lnTo>
                    <a:pt x="330" y="176"/>
                  </a:lnTo>
                  <a:lnTo>
                    <a:pt x="328" y="167"/>
                  </a:lnTo>
                  <a:lnTo>
                    <a:pt x="321" y="152"/>
                  </a:lnTo>
                  <a:lnTo>
                    <a:pt x="321" y="152"/>
                  </a:lnTo>
                  <a:lnTo>
                    <a:pt x="332" y="150"/>
                  </a:lnTo>
                  <a:lnTo>
                    <a:pt x="332" y="150"/>
                  </a:lnTo>
                  <a:lnTo>
                    <a:pt x="337" y="152"/>
                  </a:lnTo>
                  <a:lnTo>
                    <a:pt x="345" y="154"/>
                  </a:lnTo>
                  <a:lnTo>
                    <a:pt x="350" y="158"/>
                  </a:lnTo>
                  <a:lnTo>
                    <a:pt x="355" y="161"/>
                  </a:lnTo>
                  <a:lnTo>
                    <a:pt x="359" y="167"/>
                  </a:lnTo>
                  <a:lnTo>
                    <a:pt x="363" y="172"/>
                  </a:lnTo>
                  <a:lnTo>
                    <a:pt x="364" y="178"/>
                  </a:lnTo>
                  <a:lnTo>
                    <a:pt x="364" y="185"/>
                  </a:lnTo>
                  <a:lnTo>
                    <a:pt x="364" y="248"/>
                  </a:lnTo>
                  <a:close/>
                  <a:moveTo>
                    <a:pt x="96" y="60"/>
                  </a:moveTo>
                  <a:lnTo>
                    <a:pt x="96" y="60"/>
                  </a:lnTo>
                  <a:lnTo>
                    <a:pt x="89" y="62"/>
                  </a:lnTo>
                  <a:lnTo>
                    <a:pt x="83" y="63"/>
                  </a:lnTo>
                  <a:lnTo>
                    <a:pt x="78" y="65"/>
                  </a:lnTo>
                  <a:lnTo>
                    <a:pt x="74" y="69"/>
                  </a:lnTo>
                  <a:lnTo>
                    <a:pt x="71" y="74"/>
                  </a:lnTo>
                  <a:lnTo>
                    <a:pt x="67" y="80"/>
                  </a:lnTo>
                  <a:lnTo>
                    <a:pt x="65" y="85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8"/>
                  </a:lnTo>
                  <a:lnTo>
                    <a:pt x="67" y="103"/>
                  </a:lnTo>
                  <a:lnTo>
                    <a:pt x="71" y="109"/>
                  </a:lnTo>
                  <a:lnTo>
                    <a:pt x="74" y="112"/>
                  </a:lnTo>
                  <a:lnTo>
                    <a:pt x="78" y="116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102" y="121"/>
                  </a:lnTo>
                  <a:lnTo>
                    <a:pt x="107" y="120"/>
                  </a:lnTo>
                  <a:lnTo>
                    <a:pt x="112" y="116"/>
                  </a:lnTo>
                  <a:lnTo>
                    <a:pt x="118" y="112"/>
                  </a:lnTo>
                  <a:lnTo>
                    <a:pt x="122" y="109"/>
                  </a:lnTo>
                  <a:lnTo>
                    <a:pt x="123" y="103"/>
                  </a:lnTo>
                  <a:lnTo>
                    <a:pt x="125" y="98"/>
                  </a:lnTo>
                  <a:lnTo>
                    <a:pt x="127" y="91"/>
                  </a:lnTo>
                  <a:lnTo>
                    <a:pt x="127" y="91"/>
                  </a:lnTo>
                  <a:lnTo>
                    <a:pt x="125" y="85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18" y="69"/>
                  </a:lnTo>
                  <a:lnTo>
                    <a:pt x="112" y="65"/>
                  </a:lnTo>
                  <a:lnTo>
                    <a:pt x="107" y="63"/>
                  </a:lnTo>
                  <a:lnTo>
                    <a:pt x="102" y="62"/>
                  </a:lnTo>
                  <a:lnTo>
                    <a:pt x="96" y="60"/>
                  </a:lnTo>
                  <a:lnTo>
                    <a:pt x="96" y="60"/>
                  </a:lnTo>
                  <a:close/>
                  <a:moveTo>
                    <a:pt x="35" y="150"/>
                  </a:moveTo>
                  <a:lnTo>
                    <a:pt x="35" y="150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38" y="167"/>
                  </a:lnTo>
                  <a:lnTo>
                    <a:pt x="36" y="176"/>
                  </a:lnTo>
                  <a:lnTo>
                    <a:pt x="35" y="183"/>
                  </a:lnTo>
                  <a:lnTo>
                    <a:pt x="35" y="248"/>
                  </a:lnTo>
                  <a:lnTo>
                    <a:pt x="0" y="248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8"/>
                  </a:lnTo>
                  <a:lnTo>
                    <a:pt x="2" y="172"/>
                  </a:lnTo>
                  <a:lnTo>
                    <a:pt x="6" y="167"/>
                  </a:lnTo>
                  <a:lnTo>
                    <a:pt x="9" y="161"/>
                  </a:lnTo>
                  <a:lnTo>
                    <a:pt x="15" y="158"/>
                  </a:lnTo>
                  <a:lnTo>
                    <a:pt x="20" y="154"/>
                  </a:lnTo>
                  <a:lnTo>
                    <a:pt x="27" y="152"/>
                  </a:lnTo>
                  <a:lnTo>
                    <a:pt x="35" y="150"/>
                  </a:lnTo>
                  <a:lnTo>
                    <a:pt x="35" y="150"/>
                  </a:lnTo>
                  <a:close/>
                  <a:moveTo>
                    <a:pt x="183" y="0"/>
                  </a:moveTo>
                  <a:lnTo>
                    <a:pt x="183" y="0"/>
                  </a:lnTo>
                  <a:lnTo>
                    <a:pt x="174" y="0"/>
                  </a:lnTo>
                  <a:lnTo>
                    <a:pt x="165" y="4"/>
                  </a:lnTo>
                  <a:lnTo>
                    <a:pt x="158" y="7"/>
                  </a:lnTo>
                  <a:lnTo>
                    <a:pt x="151" y="13"/>
                  </a:lnTo>
                  <a:lnTo>
                    <a:pt x="145" y="20"/>
                  </a:lnTo>
                  <a:lnTo>
                    <a:pt x="141" y="27"/>
                  </a:lnTo>
                  <a:lnTo>
                    <a:pt x="138" y="36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38" y="54"/>
                  </a:lnTo>
                  <a:lnTo>
                    <a:pt x="141" y="62"/>
                  </a:lnTo>
                  <a:lnTo>
                    <a:pt x="145" y="71"/>
                  </a:lnTo>
                  <a:lnTo>
                    <a:pt x="151" y="76"/>
                  </a:lnTo>
                  <a:lnTo>
                    <a:pt x="158" y="81"/>
                  </a:lnTo>
                  <a:lnTo>
                    <a:pt x="165" y="87"/>
                  </a:lnTo>
                  <a:lnTo>
                    <a:pt x="174" y="89"/>
                  </a:lnTo>
                  <a:lnTo>
                    <a:pt x="183" y="91"/>
                  </a:lnTo>
                  <a:lnTo>
                    <a:pt x="183" y="91"/>
                  </a:lnTo>
                  <a:lnTo>
                    <a:pt x="192" y="89"/>
                  </a:lnTo>
                  <a:lnTo>
                    <a:pt x="200" y="87"/>
                  </a:lnTo>
                  <a:lnTo>
                    <a:pt x="209" y="81"/>
                  </a:lnTo>
                  <a:lnTo>
                    <a:pt x="214" y="76"/>
                  </a:lnTo>
                  <a:lnTo>
                    <a:pt x="219" y="71"/>
                  </a:lnTo>
                  <a:lnTo>
                    <a:pt x="225" y="62"/>
                  </a:lnTo>
                  <a:lnTo>
                    <a:pt x="227" y="54"/>
                  </a:lnTo>
                  <a:lnTo>
                    <a:pt x="229" y="45"/>
                  </a:lnTo>
                  <a:lnTo>
                    <a:pt x="229" y="45"/>
                  </a:lnTo>
                  <a:lnTo>
                    <a:pt x="227" y="36"/>
                  </a:lnTo>
                  <a:lnTo>
                    <a:pt x="225" y="27"/>
                  </a:lnTo>
                  <a:lnTo>
                    <a:pt x="219" y="20"/>
                  </a:lnTo>
                  <a:lnTo>
                    <a:pt x="214" y="13"/>
                  </a:lnTo>
                  <a:lnTo>
                    <a:pt x="209" y="7"/>
                  </a:lnTo>
                  <a:lnTo>
                    <a:pt x="200" y="4"/>
                  </a:lnTo>
                  <a:lnTo>
                    <a:pt x="192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319" y="272"/>
                  </a:moveTo>
                  <a:lnTo>
                    <a:pt x="265" y="272"/>
                  </a:lnTo>
                  <a:lnTo>
                    <a:pt x="265" y="174"/>
                  </a:lnTo>
                  <a:lnTo>
                    <a:pt x="265" y="174"/>
                  </a:lnTo>
                  <a:lnTo>
                    <a:pt x="265" y="163"/>
                  </a:lnTo>
                  <a:lnTo>
                    <a:pt x="263" y="154"/>
                  </a:lnTo>
                  <a:lnTo>
                    <a:pt x="259" y="14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63" y="134"/>
                  </a:lnTo>
                  <a:lnTo>
                    <a:pt x="270" y="134"/>
                  </a:lnTo>
                  <a:lnTo>
                    <a:pt x="270" y="134"/>
                  </a:lnTo>
                  <a:lnTo>
                    <a:pt x="279" y="136"/>
                  </a:lnTo>
                  <a:lnTo>
                    <a:pt x="288" y="138"/>
                  </a:lnTo>
                  <a:lnTo>
                    <a:pt x="297" y="143"/>
                  </a:lnTo>
                  <a:lnTo>
                    <a:pt x="305" y="149"/>
                  </a:lnTo>
                  <a:lnTo>
                    <a:pt x="310" y="156"/>
                  </a:lnTo>
                  <a:lnTo>
                    <a:pt x="316" y="165"/>
                  </a:lnTo>
                  <a:lnTo>
                    <a:pt x="317" y="174"/>
                  </a:lnTo>
                  <a:lnTo>
                    <a:pt x="319" y="183"/>
                  </a:lnTo>
                  <a:lnTo>
                    <a:pt x="319" y="272"/>
                  </a:lnTo>
                  <a:close/>
                  <a:moveTo>
                    <a:pt x="100" y="174"/>
                  </a:moveTo>
                  <a:lnTo>
                    <a:pt x="100" y="272"/>
                  </a:lnTo>
                  <a:lnTo>
                    <a:pt x="45" y="272"/>
                  </a:lnTo>
                  <a:lnTo>
                    <a:pt x="45" y="183"/>
                  </a:lnTo>
                  <a:lnTo>
                    <a:pt x="45" y="183"/>
                  </a:lnTo>
                  <a:lnTo>
                    <a:pt x="47" y="174"/>
                  </a:lnTo>
                  <a:lnTo>
                    <a:pt x="51" y="165"/>
                  </a:lnTo>
                  <a:lnTo>
                    <a:pt x="54" y="156"/>
                  </a:lnTo>
                  <a:lnTo>
                    <a:pt x="60" y="149"/>
                  </a:lnTo>
                  <a:lnTo>
                    <a:pt x="67" y="143"/>
                  </a:lnTo>
                  <a:lnTo>
                    <a:pt x="76" y="138"/>
                  </a:lnTo>
                  <a:lnTo>
                    <a:pt x="85" y="136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103" y="134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5" y="145"/>
                  </a:lnTo>
                  <a:lnTo>
                    <a:pt x="102" y="154"/>
                  </a:lnTo>
                  <a:lnTo>
                    <a:pt x="100" y="163"/>
                  </a:lnTo>
                  <a:lnTo>
                    <a:pt x="100" y="174"/>
                  </a:lnTo>
                  <a:lnTo>
                    <a:pt x="100" y="174"/>
                  </a:lnTo>
                  <a:close/>
                  <a:moveTo>
                    <a:pt x="111" y="301"/>
                  </a:moveTo>
                  <a:lnTo>
                    <a:pt x="254" y="301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2" y="159"/>
                  </a:lnTo>
                  <a:lnTo>
                    <a:pt x="248" y="145"/>
                  </a:lnTo>
                  <a:lnTo>
                    <a:pt x="241" y="134"/>
                  </a:lnTo>
                  <a:lnTo>
                    <a:pt x="232" y="123"/>
                  </a:lnTo>
                  <a:lnTo>
                    <a:pt x="223" y="114"/>
                  </a:lnTo>
                  <a:lnTo>
                    <a:pt x="210" y="109"/>
                  </a:lnTo>
                  <a:lnTo>
                    <a:pt x="198" y="103"/>
                  </a:lnTo>
                  <a:lnTo>
                    <a:pt x="183" y="101"/>
                  </a:lnTo>
                  <a:lnTo>
                    <a:pt x="183" y="101"/>
                  </a:lnTo>
                  <a:lnTo>
                    <a:pt x="169" y="103"/>
                  </a:lnTo>
                  <a:lnTo>
                    <a:pt x="154" y="109"/>
                  </a:lnTo>
                  <a:lnTo>
                    <a:pt x="143" y="114"/>
                  </a:lnTo>
                  <a:lnTo>
                    <a:pt x="132" y="123"/>
                  </a:lnTo>
                  <a:lnTo>
                    <a:pt x="123" y="134"/>
                  </a:lnTo>
                  <a:lnTo>
                    <a:pt x="116" y="145"/>
                  </a:lnTo>
                  <a:lnTo>
                    <a:pt x="112" y="159"/>
                  </a:lnTo>
                  <a:lnTo>
                    <a:pt x="111" y="174"/>
                  </a:lnTo>
                  <a:lnTo>
                    <a:pt x="111" y="301"/>
                  </a:lnTo>
                  <a:close/>
                </a:path>
              </a:pathLst>
            </a:custGeom>
            <a:solidFill>
              <a:srgbClr val="2F8F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16D22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825456" y="4025894"/>
            <a:ext cx="990602" cy="876157"/>
            <a:chOff x="7825456" y="3076419"/>
            <a:chExt cx="990602" cy="876157"/>
          </a:xfrm>
        </p:grpSpPr>
        <p:sp>
          <p:nvSpPr>
            <p:cNvPr id="49" name="TextBox 48"/>
            <p:cNvSpPr txBox="1"/>
            <p:nvPr/>
          </p:nvSpPr>
          <p:spPr>
            <a:xfrm>
              <a:off x="7825456" y="3675577"/>
              <a:ext cx="9906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F8FD1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4-6 Years</a:t>
              </a:r>
            </a:p>
          </p:txBody>
        </p:sp>
        <p:grpSp>
          <p:nvGrpSpPr>
            <p:cNvPr id="55" name="Group 115"/>
            <p:cNvGrpSpPr/>
            <p:nvPr/>
          </p:nvGrpSpPr>
          <p:grpSpPr>
            <a:xfrm>
              <a:off x="8078307" y="3076419"/>
              <a:ext cx="484900" cy="406000"/>
              <a:chOff x="2951142" y="2589225"/>
              <a:chExt cx="468313" cy="392113"/>
            </a:xfrm>
            <a:solidFill>
              <a:srgbClr val="F6510A"/>
            </a:solidFill>
          </p:grpSpPr>
          <p:sp>
            <p:nvSpPr>
              <p:cNvPr id="56" name="Freeform 13"/>
              <p:cNvSpPr>
                <a:spLocks noEditPoints="1"/>
              </p:cNvSpPr>
              <p:nvPr/>
            </p:nvSpPr>
            <p:spPr bwMode="auto">
              <a:xfrm>
                <a:off x="2951142" y="2646375"/>
                <a:ext cx="284163" cy="284163"/>
              </a:xfrm>
              <a:custGeom>
                <a:avLst/>
                <a:gdLst/>
                <a:ahLst/>
                <a:cxnLst>
                  <a:cxn ang="0">
                    <a:pos x="208" y="331"/>
                  </a:cxn>
                  <a:cxn ang="0">
                    <a:pos x="239" y="322"/>
                  </a:cxn>
                  <a:cxn ang="0">
                    <a:pos x="286" y="326"/>
                  </a:cxn>
                  <a:cxn ang="0">
                    <a:pos x="307" y="267"/>
                  </a:cxn>
                  <a:cxn ang="0">
                    <a:pos x="328" y="223"/>
                  </a:cxn>
                  <a:cxn ang="0">
                    <a:pos x="359" y="150"/>
                  </a:cxn>
                  <a:cxn ang="0">
                    <a:pos x="328" y="136"/>
                  </a:cxn>
                  <a:cxn ang="0">
                    <a:pos x="307" y="91"/>
                  </a:cxn>
                  <a:cxn ang="0">
                    <a:pos x="267" y="51"/>
                  </a:cxn>
                  <a:cxn ang="0">
                    <a:pos x="239" y="37"/>
                  </a:cxn>
                  <a:cxn ang="0">
                    <a:pos x="208" y="0"/>
                  </a:cxn>
                  <a:cxn ang="0">
                    <a:pos x="179" y="65"/>
                  </a:cxn>
                  <a:cxn ang="0">
                    <a:pos x="213" y="70"/>
                  </a:cxn>
                  <a:cxn ang="0">
                    <a:pos x="244" y="85"/>
                  </a:cxn>
                  <a:cxn ang="0">
                    <a:pos x="267" y="106"/>
                  </a:cxn>
                  <a:cxn ang="0">
                    <a:pos x="284" y="134"/>
                  </a:cxn>
                  <a:cxn ang="0">
                    <a:pos x="293" y="168"/>
                  </a:cxn>
                  <a:cxn ang="0">
                    <a:pos x="293" y="191"/>
                  </a:cxn>
                  <a:cxn ang="0">
                    <a:pos x="284" y="223"/>
                  </a:cxn>
                  <a:cxn ang="0">
                    <a:pos x="267" y="252"/>
                  </a:cxn>
                  <a:cxn ang="0">
                    <a:pos x="244" y="274"/>
                  </a:cxn>
                  <a:cxn ang="0">
                    <a:pos x="213" y="289"/>
                  </a:cxn>
                  <a:cxn ang="0">
                    <a:pos x="179" y="294"/>
                  </a:cxn>
                  <a:cxn ang="0">
                    <a:pos x="32" y="286"/>
                  </a:cxn>
                  <a:cxn ang="0">
                    <a:pos x="92" y="307"/>
                  </a:cxn>
                  <a:cxn ang="0">
                    <a:pos x="135" y="327"/>
                  </a:cxn>
                  <a:cxn ang="0">
                    <a:pos x="179" y="358"/>
                  </a:cxn>
                  <a:cxn ang="0">
                    <a:pos x="179" y="294"/>
                  </a:cxn>
                  <a:cxn ang="0">
                    <a:pos x="145" y="289"/>
                  </a:cxn>
                  <a:cxn ang="0">
                    <a:pos x="115" y="274"/>
                  </a:cxn>
                  <a:cxn ang="0">
                    <a:pos x="92" y="252"/>
                  </a:cxn>
                  <a:cxn ang="0">
                    <a:pos x="74" y="223"/>
                  </a:cxn>
                  <a:cxn ang="0">
                    <a:pos x="66" y="191"/>
                  </a:cxn>
                  <a:cxn ang="0">
                    <a:pos x="66" y="168"/>
                  </a:cxn>
                  <a:cxn ang="0">
                    <a:pos x="74" y="134"/>
                  </a:cxn>
                  <a:cxn ang="0">
                    <a:pos x="92" y="106"/>
                  </a:cxn>
                  <a:cxn ang="0">
                    <a:pos x="115" y="85"/>
                  </a:cxn>
                  <a:cxn ang="0">
                    <a:pos x="145" y="70"/>
                  </a:cxn>
                  <a:cxn ang="0">
                    <a:pos x="179" y="65"/>
                  </a:cxn>
                  <a:cxn ang="0">
                    <a:pos x="179" y="0"/>
                  </a:cxn>
                  <a:cxn ang="0">
                    <a:pos x="151" y="27"/>
                  </a:cxn>
                  <a:cxn ang="0">
                    <a:pos x="105" y="43"/>
                  </a:cxn>
                  <a:cxn ang="0">
                    <a:pos x="32" y="72"/>
                  </a:cxn>
                  <a:cxn ang="0">
                    <a:pos x="43" y="105"/>
                  </a:cxn>
                  <a:cxn ang="0">
                    <a:pos x="27" y="150"/>
                  </a:cxn>
                  <a:cxn ang="0">
                    <a:pos x="27" y="207"/>
                  </a:cxn>
                  <a:cxn ang="0">
                    <a:pos x="36" y="238"/>
                  </a:cxn>
                  <a:cxn ang="0">
                    <a:pos x="52" y="267"/>
                  </a:cxn>
                </a:cxnLst>
                <a:rect l="0" t="0" r="r" b="b"/>
                <a:pathLst>
                  <a:path w="359" h="358">
                    <a:moveTo>
                      <a:pt x="179" y="358"/>
                    </a:moveTo>
                    <a:lnTo>
                      <a:pt x="208" y="358"/>
                    </a:lnTo>
                    <a:lnTo>
                      <a:pt x="208" y="331"/>
                    </a:lnTo>
                    <a:lnTo>
                      <a:pt x="208" y="331"/>
                    </a:lnTo>
                    <a:lnTo>
                      <a:pt x="224" y="327"/>
                    </a:lnTo>
                    <a:lnTo>
                      <a:pt x="239" y="322"/>
                    </a:lnTo>
                    <a:lnTo>
                      <a:pt x="254" y="315"/>
                    </a:lnTo>
                    <a:lnTo>
                      <a:pt x="267" y="307"/>
                    </a:lnTo>
                    <a:lnTo>
                      <a:pt x="286" y="326"/>
                    </a:lnTo>
                    <a:lnTo>
                      <a:pt x="326" y="286"/>
                    </a:lnTo>
                    <a:lnTo>
                      <a:pt x="307" y="267"/>
                    </a:lnTo>
                    <a:lnTo>
                      <a:pt x="307" y="267"/>
                    </a:lnTo>
                    <a:lnTo>
                      <a:pt x="315" y="253"/>
                    </a:lnTo>
                    <a:lnTo>
                      <a:pt x="323" y="238"/>
                    </a:lnTo>
                    <a:lnTo>
                      <a:pt x="328" y="223"/>
                    </a:lnTo>
                    <a:lnTo>
                      <a:pt x="331" y="207"/>
                    </a:lnTo>
                    <a:lnTo>
                      <a:pt x="359" y="207"/>
                    </a:lnTo>
                    <a:lnTo>
                      <a:pt x="359" y="150"/>
                    </a:lnTo>
                    <a:lnTo>
                      <a:pt x="331" y="150"/>
                    </a:lnTo>
                    <a:lnTo>
                      <a:pt x="331" y="150"/>
                    </a:lnTo>
                    <a:lnTo>
                      <a:pt x="328" y="136"/>
                    </a:lnTo>
                    <a:lnTo>
                      <a:pt x="323" y="119"/>
                    </a:lnTo>
                    <a:lnTo>
                      <a:pt x="315" y="105"/>
                    </a:lnTo>
                    <a:lnTo>
                      <a:pt x="307" y="91"/>
                    </a:lnTo>
                    <a:lnTo>
                      <a:pt x="326" y="72"/>
                    </a:lnTo>
                    <a:lnTo>
                      <a:pt x="286" y="33"/>
                    </a:lnTo>
                    <a:lnTo>
                      <a:pt x="267" y="51"/>
                    </a:lnTo>
                    <a:lnTo>
                      <a:pt x="267" y="51"/>
                    </a:lnTo>
                    <a:lnTo>
                      <a:pt x="254" y="43"/>
                    </a:lnTo>
                    <a:lnTo>
                      <a:pt x="239" y="37"/>
                    </a:lnTo>
                    <a:lnTo>
                      <a:pt x="224" y="30"/>
                    </a:lnTo>
                    <a:lnTo>
                      <a:pt x="208" y="27"/>
                    </a:lnTo>
                    <a:lnTo>
                      <a:pt x="208" y="0"/>
                    </a:lnTo>
                    <a:lnTo>
                      <a:pt x="179" y="0"/>
                    </a:lnTo>
                    <a:lnTo>
                      <a:pt x="179" y="65"/>
                    </a:lnTo>
                    <a:lnTo>
                      <a:pt x="179" y="65"/>
                    </a:lnTo>
                    <a:lnTo>
                      <a:pt x="190" y="65"/>
                    </a:lnTo>
                    <a:lnTo>
                      <a:pt x="203" y="68"/>
                    </a:lnTo>
                    <a:lnTo>
                      <a:pt x="213" y="70"/>
                    </a:lnTo>
                    <a:lnTo>
                      <a:pt x="224" y="74"/>
                    </a:lnTo>
                    <a:lnTo>
                      <a:pt x="234" y="79"/>
                    </a:lnTo>
                    <a:lnTo>
                      <a:pt x="244" y="85"/>
                    </a:lnTo>
                    <a:lnTo>
                      <a:pt x="252" y="91"/>
                    </a:lnTo>
                    <a:lnTo>
                      <a:pt x="260" y="98"/>
                    </a:lnTo>
                    <a:lnTo>
                      <a:pt x="267" y="106"/>
                    </a:lnTo>
                    <a:lnTo>
                      <a:pt x="275" y="116"/>
                    </a:lnTo>
                    <a:lnTo>
                      <a:pt x="279" y="124"/>
                    </a:lnTo>
                    <a:lnTo>
                      <a:pt x="284" y="134"/>
                    </a:lnTo>
                    <a:lnTo>
                      <a:pt x="288" y="145"/>
                    </a:lnTo>
                    <a:lnTo>
                      <a:pt x="292" y="157"/>
                    </a:lnTo>
                    <a:lnTo>
                      <a:pt x="293" y="168"/>
                    </a:lnTo>
                    <a:lnTo>
                      <a:pt x="293" y="179"/>
                    </a:lnTo>
                    <a:lnTo>
                      <a:pt x="293" y="179"/>
                    </a:lnTo>
                    <a:lnTo>
                      <a:pt x="293" y="191"/>
                    </a:lnTo>
                    <a:lnTo>
                      <a:pt x="292" y="202"/>
                    </a:lnTo>
                    <a:lnTo>
                      <a:pt x="288" y="213"/>
                    </a:lnTo>
                    <a:lnTo>
                      <a:pt x="284" y="223"/>
                    </a:lnTo>
                    <a:lnTo>
                      <a:pt x="279" y="233"/>
                    </a:lnTo>
                    <a:lnTo>
                      <a:pt x="275" y="243"/>
                    </a:lnTo>
                    <a:lnTo>
                      <a:pt x="267" y="252"/>
                    </a:lnTo>
                    <a:lnTo>
                      <a:pt x="260" y="260"/>
                    </a:lnTo>
                    <a:lnTo>
                      <a:pt x="252" y="268"/>
                    </a:lnTo>
                    <a:lnTo>
                      <a:pt x="244" y="274"/>
                    </a:lnTo>
                    <a:lnTo>
                      <a:pt x="234" y="280"/>
                    </a:lnTo>
                    <a:lnTo>
                      <a:pt x="224" y="285"/>
                    </a:lnTo>
                    <a:lnTo>
                      <a:pt x="213" y="289"/>
                    </a:lnTo>
                    <a:lnTo>
                      <a:pt x="203" y="291"/>
                    </a:lnTo>
                    <a:lnTo>
                      <a:pt x="190" y="293"/>
                    </a:lnTo>
                    <a:lnTo>
                      <a:pt x="179" y="294"/>
                    </a:lnTo>
                    <a:lnTo>
                      <a:pt x="179" y="358"/>
                    </a:lnTo>
                    <a:close/>
                    <a:moveTo>
                      <a:pt x="52" y="267"/>
                    </a:moveTo>
                    <a:lnTo>
                      <a:pt x="32" y="286"/>
                    </a:lnTo>
                    <a:lnTo>
                      <a:pt x="73" y="326"/>
                    </a:lnTo>
                    <a:lnTo>
                      <a:pt x="92" y="307"/>
                    </a:lnTo>
                    <a:lnTo>
                      <a:pt x="92" y="307"/>
                    </a:lnTo>
                    <a:lnTo>
                      <a:pt x="105" y="315"/>
                    </a:lnTo>
                    <a:lnTo>
                      <a:pt x="120" y="322"/>
                    </a:lnTo>
                    <a:lnTo>
                      <a:pt x="135" y="327"/>
                    </a:lnTo>
                    <a:lnTo>
                      <a:pt x="151" y="331"/>
                    </a:lnTo>
                    <a:lnTo>
                      <a:pt x="151" y="358"/>
                    </a:lnTo>
                    <a:lnTo>
                      <a:pt x="179" y="358"/>
                    </a:lnTo>
                    <a:lnTo>
                      <a:pt x="179" y="294"/>
                    </a:lnTo>
                    <a:lnTo>
                      <a:pt x="179" y="294"/>
                    </a:lnTo>
                    <a:lnTo>
                      <a:pt x="179" y="294"/>
                    </a:lnTo>
                    <a:lnTo>
                      <a:pt x="168" y="293"/>
                    </a:lnTo>
                    <a:lnTo>
                      <a:pt x="156" y="291"/>
                    </a:lnTo>
                    <a:lnTo>
                      <a:pt x="145" y="289"/>
                    </a:lnTo>
                    <a:lnTo>
                      <a:pt x="135" y="285"/>
                    </a:lnTo>
                    <a:lnTo>
                      <a:pt x="125" y="280"/>
                    </a:lnTo>
                    <a:lnTo>
                      <a:pt x="115" y="274"/>
                    </a:lnTo>
                    <a:lnTo>
                      <a:pt x="106" y="268"/>
                    </a:lnTo>
                    <a:lnTo>
                      <a:pt x="99" y="260"/>
                    </a:lnTo>
                    <a:lnTo>
                      <a:pt x="92" y="252"/>
                    </a:lnTo>
                    <a:lnTo>
                      <a:pt x="84" y="243"/>
                    </a:lnTo>
                    <a:lnTo>
                      <a:pt x="79" y="233"/>
                    </a:lnTo>
                    <a:lnTo>
                      <a:pt x="74" y="223"/>
                    </a:lnTo>
                    <a:lnTo>
                      <a:pt x="71" y="213"/>
                    </a:lnTo>
                    <a:lnTo>
                      <a:pt x="67" y="202"/>
                    </a:lnTo>
                    <a:lnTo>
                      <a:pt x="66" y="191"/>
                    </a:lnTo>
                    <a:lnTo>
                      <a:pt x="64" y="179"/>
                    </a:lnTo>
                    <a:lnTo>
                      <a:pt x="64" y="179"/>
                    </a:lnTo>
                    <a:lnTo>
                      <a:pt x="66" y="168"/>
                    </a:lnTo>
                    <a:lnTo>
                      <a:pt x="67" y="157"/>
                    </a:lnTo>
                    <a:lnTo>
                      <a:pt x="71" y="145"/>
                    </a:lnTo>
                    <a:lnTo>
                      <a:pt x="74" y="134"/>
                    </a:lnTo>
                    <a:lnTo>
                      <a:pt x="79" y="124"/>
                    </a:lnTo>
                    <a:lnTo>
                      <a:pt x="84" y="116"/>
                    </a:lnTo>
                    <a:lnTo>
                      <a:pt x="92" y="106"/>
                    </a:lnTo>
                    <a:lnTo>
                      <a:pt x="99" y="98"/>
                    </a:lnTo>
                    <a:lnTo>
                      <a:pt x="106" y="91"/>
                    </a:lnTo>
                    <a:lnTo>
                      <a:pt x="115" y="85"/>
                    </a:lnTo>
                    <a:lnTo>
                      <a:pt x="125" y="79"/>
                    </a:lnTo>
                    <a:lnTo>
                      <a:pt x="135" y="74"/>
                    </a:lnTo>
                    <a:lnTo>
                      <a:pt x="145" y="70"/>
                    </a:lnTo>
                    <a:lnTo>
                      <a:pt x="156" y="68"/>
                    </a:lnTo>
                    <a:lnTo>
                      <a:pt x="168" y="65"/>
                    </a:lnTo>
                    <a:lnTo>
                      <a:pt x="179" y="65"/>
                    </a:lnTo>
                    <a:lnTo>
                      <a:pt x="179" y="65"/>
                    </a:lnTo>
                    <a:lnTo>
                      <a:pt x="179" y="65"/>
                    </a:lnTo>
                    <a:lnTo>
                      <a:pt x="179" y="0"/>
                    </a:lnTo>
                    <a:lnTo>
                      <a:pt x="151" y="0"/>
                    </a:lnTo>
                    <a:lnTo>
                      <a:pt x="151" y="27"/>
                    </a:lnTo>
                    <a:lnTo>
                      <a:pt x="151" y="27"/>
                    </a:lnTo>
                    <a:lnTo>
                      <a:pt x="135" y="30"/>
                    </a:lnTo>
                    <a:lnTo>
                      <a:pt x="120" y="37"/>
                    </a:lnTo>
                    <a:lnTo>
                      <a:pt x="105" y="43"/>
                    </a:lnTo>
                    <a:lnTo>
                      <a:pt x="92" y="51"/>
                    </a:lnTo>
                    <a:lnTo>
                      <a:pt x="73" y="33"/>
                    </a:lnTo>
                    <a:lnTo>
                      <a:pt x="32" y="72"/>
                    </a:lnTo>
                    <a:lnTo>
                      <a:pt x="52" y="91"/>
                    </a:lnTo>
                    <a:lnTo>
                      <a:pt x="52" y="91"/>
                    </a:lnTo>
                    <a:lnTo>
                      <a:pt x="43" y="105"/>
                    </a:lnTo>
                    <a:lnTo>
                      <a:pt x="36" y="119"/>
                    </a:lnTo>
                    <a:lnTo>
                      <a:pt x="31" y="136"/>
                    </a:lnTo>
                    <a:lnTo>
                      <a:pt x="27" y="150"/>
                    </a:lnTo>
                    <a:lnTo>
                      <a:pt x="0" y="150"/>
                    </a:lnTo>
                    <a:lnTo>
                      <a:pt x="0" y="207"/>
                    </a:lnTo>
                    <a:lnTo>
                      <a:pt x="27" y="207"/>
                    </a:lnTo>
                    <a:lnTo>
                      <a:pt x="27" y="207"/>
                    </a:lnTo>
                    <a:lnTo>
                      <a:pt x="31" y="223"/>
                    </a:lnTo>
                    <a:lnTo>
                      <a:pt x="36" y="238"/>
                    </a:lnTo>
                    <a:lnTo>
                      <a:pt x="43" y="253"/>
                    </a:lnTo>
                    <a:lnTo>
                      <a:pt x="52" y="267"/>
                    </a:lnTo>
                    <a:lnTo>
                      <a:pt x="52" y="267"/>
                    </a:lnTo>
                    <a:close/>
                  </a:path>
                </a:pathLst>
              </a:custGeom>
              <a:solidFill>
                <a:srgbClr val="2F8F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16D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Freeform 14"/>
              <p:cNvSpPr>
                <a:spLocks noEditPoints="1"/>
              </p:cNvSpPr>
              <p:nvPr/>
            </p:nvSpPr>
            <p:spPr bwMode="auto">
              <a:xfrm>
                <a:off x="3233717" y="2798775"/>
                <a:ext cx="182563" cy="182563"/>
              </a:xfrm>
              <a:custGeom>
                <a:avLst/>
                <a:gdLst/>
                <a:ahLst/>
                <a:cxnLst>
                  <a:cxn ang="0">
                    <a:pos x="131" y="20"/>
                  </a:cxn>
                  <a:cxn ang="0">
                    <a:pos x="152" y="6"/>
                  </a:cxn>
                  <a:cxn ang="0">
                    <a:pos x="183" y="21"/>
                  </a:cxn>
                  <a:cxn ang="0">
                    <a:pos x="179" y="42"/>
                  </a:cxn>
                  <a:cxn ang="0">
                    <a:pos x="198" y="64"/>
                  </a:cxn>
                  <a:cxn ang="0">
                    <a:pos x="219" y="64"/>
                  </a:cxn>
                  <a:cxn ang="0">
                    <a:pos x="230" y="97"/>
                  </a:cxn>
                  <a:cxn ang="0">
                    <a:pos x="213" y="109"/>
                  </a:cxn>
                  <a:cxn ang="0">
                    <a:pos x="210" y="137"/>
                  </a:cxn>
                  <a:cxn ang="0">
                    <a:pos x="225" y="152"/>
                  </a:cxn>
                  <a:cxn ang="0">
                    <a:pos x="210" y="183"/>
                  </a:cxn>
                  <a:cxn ang="0">
                    <a:pos x="189" y="179"/>
                  </a:cxn>
                  <a:cxn ang="0">
                    <a:pos x="167" y="198"/>
                  </a:cxn>
                  <a:cxn ang="0">
                    <a:pos x="167" y="220"/>
                  </a:cxn>
                  <a:cxn ang="0">
                    <a:pos x="135" y="230"/>
                  </a:cxn>
                  <a:cxn ang="0">
                    <a:pos x="123" y="213"/>
                  </a:cxn>
                  <a:cxn ang="0">
                    <a:pos x="115" y="163"/>
                  </a:cxn>
                  <a:cxn ang="0">
                    <a:pos x="136" y="158"/>
                  </a:cxn>
                  <a:cxn ang="0">
                    <a:pos x="153" y="144"/>
                  </a:cxn>
                  <a:cxn ang="0">
                    <a:pos x="161" y="131"/>
                  </a:cxn>
                  <a:cxn ang="0">
                    <a:pos x="161" y="103"/>
                  </a:cxn>
                  <a:cxn ang="0">
                    <a:pos x="147" y="80"/>
                  </a:cxn>
                  <a:cxn ang="0">
                    <a:pos x="130" y="71"/>
                  </a:cxn>
                  <a:cxn ang="0">
                    <a:pos x="115" y="19"/>
                  </a:cxn>
                  <a:cxn ang="0">
                    <a:pos x="11" y="167"/>
                  </a:cxn>
                  <a:cxn ang="0">
                    <a:pos x="1" y="135"/>
                  </a:cxn>
                  <a:cxn ang="0">
                    <a:pos x="19" y="123"/>
                  </a:cxn>
                  <a:cxn ang="0">
                    <a:pos x="20" y="94"/>
                  </a:cxn>
                  <a:cxn ang="0">
                    <a:pos x="5" y="79"/>
                  </a:cxn>
                  <a:cxn ang="0">
                    <a:pos x="21" y="48"/>
                  </a:cxn>
                  <a:cxn ang="0">
                    <a:pos x="42" y="52"/>
                  </a:cxn>
                  <a:cxn ang="0">
                    <a:pos x="63" y="34"/>
                  </a:cxn>
                  <a:cxn ang="0">
                    <a:pos x="63" y="12"/>
                  </a:cxn>
                  <a:cxn ang="0">
                    <a:pos x="97" y="1"/>
                  </a:cxn>
                  <a:cxn ang="0">
                    <a:pos x="109" y="19"/>
                  </a:cxn>
                  <a:cxn ang="0">
                    <a:pos x="115" y="68"/>
                  </a:cxn>
                  <a:cxn ang="0">
                    <a:pos x="94" y="73"/>
                  </a:cxn>
                  <a:cxn ang="0">
                    <a:pos x="78" y="88"/>
                  </a:cxn>
                  <a:cxn ang="0">
                    <a:pos x="71" y="100"/>
                  </a:cxn>
                  <a:cxn ang="0">
                    <a:pos x="71" y="129"/>
                  </a:cxn>
                  <a:cxn ang="0">
                    <a:pos x="84" y="151"/>
                  </a:cxn>
                  <a:cxn ang="0">
                    <a:pos x="100" y="161"/>
                  </a:cxn>
                  <a:cxn ang="0">
                    <a:pos x="115" y="213"/>
                  </a:cxn>
                  <a:cxn ang="0">
                    <a:pos x="84" y="208"/>
                  </a:cxn>
                  <a:cxn ang="0">
                    <a:pos x="68" y="221"/>
                  </a:cxn>
                  <a:cxn ang="0">
                    <a:pos x="40" y="203"/>
                  </a:cxn>
                  <a:cxn ang="0">
                    <a:pos x="45" y="183"/>
                  </a:cxn>
                  <a:cxn ang="0">
                    <a:pos x="29" y="160"/>
                  </a:cxn>
                </a:cxnLst>
                <a:rect l="0" t="0" r="r" b="b"/>
                <a:pathLst>
                  <a:path w="231" h="231">
                    <a:moveTo>
                      <a:pt x="115" y="19"/>
                    </a:moveTo>
                    <a:lnTo>
                      <a:pt x="115" y="19"/>
                    </a:lnTo>
                    <a:lnTo>
                      <a:pt x="131" y="20"/>
                    </a:lnTo>
                    <a:lnTo>
                      <a:pt x="146" y="24"/>
                    </a:lnTo>
                    <a:lnTo>
                      <a:pt x="152" y="6"/>
                    </a:lnTo>
                    <a:lnTo>
                      <a:pt x="152" y="6"/>
                    </a:lnTo>
                    <a:lnTo>
                      <a:pt x="163" y="10"/>
                    </a:lnTo>
                    <a:lnTo>
                      <a:pt x="173" y="15"/>
                    </a:lnTo>
                    <a:lnTo>
                      <a:pt x="183" y="21"/>
                    </a:lnTo>
                    <a:lnTo>
                      <a:pt x="192" y="29"/>
                    </a:lnTo>
                    <a:lnTo>
                      <a:pt x="179" y="42"/>
                    </a:lnTo>
                    <a:lnTo>
                      <a:pt x="179" y="42"/>
                    </a:lnTo>
                    <a:lnTo>
                      <a:pt x="187" y="48"/>
                    </a:lnTo>
                    <a:lnTo>
                      <a:pt x="193" y="56"/>
                    </a:lnTo>
                    <a:lnTo>
                      <a:pt x="198" y="64"/>
                    </a:lnTo>
                    <a:lnTo>
                      <a:pt x="203" y="72"/>
                    </a:lnTo>
                    <a:lnTo>
                      <a:pt x="219" y="64"/>
                    </a:lnTo>
                    <a:lnTo>
                      <a:pt x="219" y="64"/>
                    </a:lnTo>
                    <a:lnTo>
                      <a:pt x="224" y="74"/>
                    </a:lnTo>
                    <a:lnTo>
                      <a:pt x="228" y="85"/>
                    </a:lnTo>
                    <a:lnTo>
                      <a:pt x="230" y="97"/>
                    </a:lnTo>
                    <a:lnTo>
                      <a:pt x="231" y="108"/>
                    </a:lnTo>
                    <a:lnTo>
                      <a:pt x="213" y="109"/>
                    </a:lnTo>
                    <a:lnTo>
                      <a:pt x="213" y="109"/>
                    </a:lnTo>
                    <a:lnTo>
                      <a:pt x="213" y="119"/>
                    </a:lnTo>
                    <a:lnTo>
                      <a:pt x="213" y="127"/>
                    </a:lnTo>
                    <a:lnTo>
                      <a:pt x="210" y="137"/>
                    </a:lnTo>
                    <a:lnTo>
                      <a:pt x="208" y="147"/>
                    </a:lnTo>
                    <a:lnTo>
                      <a:pt x="225" y="152"/>
                    </a:lnTo>
                    <a:lnTo>
                      <a:pt x="225" y="152"/>
                    </a:lnTo>
                    <a:lnTo>
                      <a:pt x="221" y="163"/>
                    </a:lnTo>
                    <a:lnTo>
                      <a:pt x="217" y="173"/>
                    </a:lnTo>
                    <a:lnTo>
                      <a:pt x="210" y="183"/>
                    </a:lnTo>
                    <a:lnTo>
                      <a:pt x="203" y="192"/>
                    </a:lnTo>
                    <a:lnTo>
                      <a:pt x="189" y="179"/>
                    </a:lnTo>
                    <a:lnTo>
                      <a:pt x="189" y="179"/>
                    </a:lnTo>
                    <a:lnTo>
                      <a:pt x="183" y="187"/>
                    </a:lnTo>
                    <a:lnTo>
                      <a:pt x="176" y="193"/>
                    </a:lnTo>
                    <a:lnTo>
                      <a:pt x="167" y="198"/>
                    </a:lnTo>
                    <a:lnTo>
                      <a:pt x="160" y="203"/>
                    </a:lnTo>
                    <a:lnTo>
                      <a:pt x="167" y="220"/>
                    </a:lnTo>
                    <a:lnTo>
                      <a:pt x="167" y="220"/>
                    </a:lnTo>
                    <a:lnTo>
                      <a:pt x="157" y="224"/>
                    </a:lnTo>
                    <a:lnTo>
                      <a:pt x="146" y="228"/>
                    </a:lnTo>
                    <a:lnTo>
                      <a:pt x="135" y="230"/>
                    </a:lnTo>
                    <a:lnTo>
                      <a:pt x="124" y="231"/>
                    </a:lnTo>
                    <a:lnTo>
                      <a:pt x="123" y="213"/>
                    </a:lnTo>
                    <a:lnTo>
                      <a:pt x="123" y="213"/>
                    </a:lnTo>
                    <a:lnTo>
                      <a:pt x="115" y="213"/>
                    </a:lnTo>
                    <a:lnTo>
                      <a:pt x="115" y="163"/>
                    </a:lnTo>
                    <a:lnTo>
                      <a:pt x="115" y="163"/>
                    </a:lnTo>
                    <a:lnTo>
                      <a:pt x="123" y="162"/>
                    </a:lnTo>
                    <a:lnTo>
                      <a:pt x="130" y="161"/>
                    </a:lnTo>
                    <a:lnTo>
                      <a:pt x="136" y="158"/>
                    </a:lnTo>
                    <a:lnTo>
                      <a:pt x="144" y="155"/>
                    </a:lnTo>
                    <a:lnTo>
                      <a:pt x="149" y="150"/>
                    </a:lnTo>
                    <a:lnTo>
                      <a:pt x="153" y="144"/>
                    </a:lnTo>
                    <a:lnTo>
                      <a:pt x="157" y="137"/>
                    </a:lnTo>
                    <a:lnTo>
                      <a:pt x="161" y="131"/>
                    </a:lnTo>
                    <a:lnTo>
                      <a:pt x="161" y="131"/>
                    </a:lnTo>
                    <a:lnTo>
                      <a:pt x="162" y="121"/>
                    </a:lnTo>
                    <a:lnTo>
                      <a:pt x="162" y="113"/>
                    </a:lnTo>
                    <a:lnTo>
                      <a:pt x="161" y="103"/>
                    </a:lnTo>
                    <a:lnTo>
                      <a:pt x="158" y="94"/>
                    </a:lnTo>
                    <a:lnTo>
                      <a:pt x="153" y="87"/>
                    </a:lnTo>
                    <a:lnTo>
                      <a:pt x="147" y="80"/>
                    </a:lnTo>
                    <a:lnTo>
                      <a:pt x="140" y="74"/>
                    </a:lnTo>
                    <a:lnTo>
                      <a:pt x="130" y="71"/>
                    </a:lnTo>
                    <a:lnTo>
                      <a:pt x="130" y="71"/>
                    </a:lnTo>
                    <a:lnTo>
                      <a:pt x="123" y="69"/>
                    </a:lnTo>
                    <a:lnTo>
                      <a:pt x="115" y="68"/>
                    </a:lnTo>
                    <a:lnTo>
                      <a:pt x="115" y="19"/>
                    </a:lnTo>
                    <a:close/>
                    <a:moveTo>
                      <a:pt x="29" y="160"/>
                    </a:moveTo>
                    <a:lnTo>
                      <a:pt x="11" y="167"/>
                    </a:lnTo>
                    <a:lnTo>
                      <a:pt x="11" y="167"/>
                    </a:lnTo>
                    <a:lnTo>
                      <a:pt x="8" y="157"/>
                    </a:lnTo>
                    <a:lnTo>
                      <a:pt x="4" y="146"/>
                    </a:lnTo>
                    <a:lnTo>
                      <a:pt x="1" y="135"/>
                    </a:lnTo>
                    <a:lnTo>
                      <a:pt x="0" y="124"/>
                    </a:lnTo>
                    <a:lnTo>
                      <a:pt x="19" y="123"/>
                    </a:lnTo>
                    <a:lnTo>
                      <a:pt x="19" y="123"/>
                    </a:lnTo>
                    <a:lnTo>
                      <a:pt x="17" y="114"/>
                    </a:lnTo>
                    <a:lnTo>
                      <a:pt x="19" y="104"/>
                    </a:lnTo>
                    <a:lnTo>
                      <a:pt x="20" y="94"/>
                    </a:lnTo>
                    <a:lnTo>
                      <a:pt x="24" y="85"/>
                    </a:lnTo>
                    <a:lnTo>
                      <a:pt x="5" y="79"/>
                    </a:lnTo>
                    <a:lnTo>
                      <a:pt x="5" y="79"/>
                    </a:lnTo>
                    <a:lnTo>
                      <a:pt x="10" y="68"/>
                    </a:lnTo>
                    <a:lnTo>
                      <a:pt x="15" y="58"/>
                    </a:lnTo>
                    <a:lnTo>
                      <a:pt x="21" y="48"/>
                    </a:lnTo>
                    <a:lnTo>
                      <a:pt x="29" y="40"/>
                    </a:lnTo>
                    <a:lnTo>
                      <a:pt x="42" y="52"/>
                    </a:lnTo>
                    <a:lnTo>
                      <a:pt x="42" y="52"/>
                    </a:lnTo>
                    <a:lnTo>
                      <a:pt x="48" y="45"/>
                    </a:lnTo>
                    <a:lnTo>
                      <a:pt x="56" y="38"/>
                    </a:lnTo>
                    <a:lnTo>
                      <a:pt x="63" y="34"/>
                    </a:lnTo>
                    <a:lnTo>
                      <a:pt x="72" y="29"/>
                    </a:lnTo>
                    <a:lnTo>
                      <a:pt x="63" y="12"/>
                    </a:lnTo>
                    <a:lnTo>
                      <a:pt x="63" y="12"/>
                    </a:lnTo>
                    <a:lnTo>
                      <a:pt x="74" y="8"/>
                    </a:lnTo>
                    <a:lnTo>
                      <a:pt x="85" y="4"/>
                    </a:lnTo>
                    <a:lnTo>
                      <a:pt x="97" y="1"/>
                    </a:lnTo>
                    <a:lnTo>
                      <a:pt x="108" y="0"/>
                    </a:lnTo>
                    <a:lnTo>
                      <a:pt x="109" y="19"/>
                    </a:lnTo>
                    <a:lnTo>
                      <a:pt x="109" y="19"/>
                    </a:lnTo>
                    <a:lnTo>
                      <a:pt x="115" y="19"/>
                    </a:lnTo>
                    <a:lnTo>
                      <a:pt x="115" y="68"/>
                    </a:lnTo>
                    <a:lnTo>
                      <a:pt x="115" y="68"/>
                    </a:lnTo>
                    <a:lnTo>
                      <a:pt x="108" y="69"/>
                    </a:lnTo>
                    <a:lnTo>
                      <a:pt x="102" y="71"/>
                    </a:lnTo>
                    <a:lnTo>
                      <a:pt x="94" y="73"/>
                    </a:lnTo>
                    <a:lnTo>
                      <a:pt x="88" y="77"/>
                    </a:lnTo>
                    <a:lnTo>
                      <a:pt x="83" y="82"/>
                    </a:lnTo>
                    <a:lnTo>
                      <a:pt x="78" y="88"/>
                    </a:lnTo>
                    <a:lnTo>
                      <a:pt x="74" y="94"/>
                    </a:lnTo>
                    <a:lnTo>
                      <a:pt x="71" y="100"/>
                    </a:lnTo>
                    <a:lnTo>
                      <a:pt x="71" y="100"/>
                    </a:lnTo>
                    <a:lnTo>
                      <a:pt x="68" y="110"/>
                    </a:lnTo>
                    <a:lnTo>
                      <a:pt x="68" y="120"/>
                    </a:lnTo>
                    <a:lnTo>
                      <a:pt x="71" y="129"/>
                    </a:lnTo>
                    <a:lnTo>
                      <a:pt x="73" y="137"/>
                    </a:lnTo>
                    <a:lnTo>
                      <a:pt x="78" y="145"/>
                    </a:lnTo>
                    <a:lnTo>
                      <a:pt x="84" y="151"/>
                    </a:lnTo>
                    <a:lnTo>
                      <a:pt x="92" y="157"/>
                    </a:lnTo>
                    <a:lnTo>
                      <a:pt x="100" y="161"/>
                    </a:lnTo>
                    <a:lnTo>
                      <a:pt x="100" y="161"/>
                    </a:lnTo>
                    <a:lnTo>
                      <a:pt x="108" y="162"/>
                    </a:lnTo>
                    <a:lnTo>
                      <a:pt x="115" y="163"/>
                    </a:lnTo>
                    <a:lnTo>
                      <a:pt x="115" y="213"/>
                    </a:lnTo>
                    <a:lnTo>
                      <a:pt x="115" y="213"/>
                    </a:lnTo>
                    <a:lnTo>
                      <a:pt x="100" y="212"/>
                    </a:lnTo>
                    <a:lnTo>
                      <a:pt x="84" y="208"/>
                    </a:lnTo>
                    <a:lnTo>
                      <a:pt x="79" y="226"/>
                    </a:lnTo>
                    <a:lnTo>
                      <a:pt x="79" y="226"/>
                    </a:lnTo>
                    <a:lnTo>
                      <a:pt x="68" y="221"/>
                    </a:lnTo>
                    <a:lnTo>
                      <a:pt x="58" y="216"/>
                    </a:lnTo>
                    <a:lnTo>
                      <a:pt x="48" y="210"/>
                    </a:lnTo>
                    <a:lnTo>
                      <a:pt x="40" y="203"/>
                    </a:lnTo>
                    <a:lnTo>
                      <a:pt x="52" y="189"/>
                    </a:lnTo>
                    <a:lnTo>
                      <a:pt x="52" y="189"/>
                    </a:lnTo>
                    <a:lnTo>
                      <a:pt x="45" y="183"/>
                    </a:lnTo>
                    <a:lnTo>
                      <a:pt x="38" y="176"/>
                    </a:lnTo>
                    <a:lnTo>
                      <a:pt x="34" y="168"/>
                    </a:lnTo>
                    <a:lnTo>
                      <a:pt x="29" y="160"/>
                    </a:lnTo>
                    <a:lnTo>
                      <a:pt x="29" y="160"/>
                    </a:lnTo>
                    <a:close/>
                  </a:path>
                </a:pathLst>
              </a:custGeom>
              <a:solidFill>
                <a:srgbClr val="2F8F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E16D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Freeform 15"/>
              <p:cNvSpPr>
                <a:spLocks noEditPoints="1"/>
              </p:cNvSpPr>
              <p:nvPr/>
            </p:nvSpPr>
            <p:spPr bwMode="auto">
              <a:xfrm>
                <a:off x="3228955" y="2589225"/>
                <a:ext cx="190500" cy="190500"/>
              </a:xfrm>
              <a:custGeom>
                <a:avLst/>
                <a:gdLst/>
                <a:ahLst/>
                <a:cxnLst>
                  <a:cxn ang="0">
                    <a:pos x="131" y="0"/>
                  </a:cxn>
                  <a:cxn ang="0">
                    <a:pos x="170" y="10"/>
                  </a:cxn>
                  <a:cxn ang="0">
                    <a:pos x="163" y="47"/>
                  </a:cxn>
                  <a:cxn ang="0">
                    <a:pos x="186" y="65"/>
                  </a:cxn>
                  <a:cxn ang="0">
                    <a:pos x="222" y="53"/>
                  </a:cxn>
                  <a:cxn ang="0">
                    <a:pos x="234" y="76"/>
                  </a:cxn>
                  <a:cxn ang="0">
                    <a:pos x="204" y="107"/>
                  </a:cxn>
                  <a:cxn ang="0">
                    <a:pos x="205" y="127"/>
                  </a:cxn>
                  <a:cxn ang="0">
                    <a:pos x="236" y="157"/>
                  </a:cxn>
                  <a:cxn ang="0">
                    <a:pos x="225" y="180"/>
                  </a:cxn>
                  <a:cxn ang="0">
                    <a:pos x="182" y="178"/>
                  </a:cxn>
                  <a:cxn ang="0">
                    <a:pos x="168" y="190"/>
                  </a:cxn>
                  <a:cxn ang="0">
                    <a:pos x="151" y="199"/>
                  </a:cxn>
                  <a:cxn ang="0">
                    <a:pos x="154" y="236"/>
                  </a:cxn>
                  <a:cxn ang="0">
                    <a:pos x="121" y="240"/>
                  </a:cxn>
                  <a:cxn ang="0">
                    <a:pos x="134" y="189"/>
                  </a:cxn>
                  <a:cxn ang="0">
                    <a:pos x="158" y="179"/>
                  </a:cxn>
                  <a:cxn ang="0">
                    <a:pos x="184" y="148"/>
                  </a:cxn>
                  <a:cxn ang="0">
                    <a:pos x="191" y="109"/>
                  </a:cxn>
                  <a:cxn ang="0">
                    <a:pos x="182" y="85"/>
                  </a:cxn>
                  <a:cxn ang="0">
                    <a:pos x="160" y="62"/>
                  </a:cxn>
                  <a:cxn ang="0">
                    <a:pos x="131" y="50"/>
                  </a:cxn>
                  <a:cxn ang="0">
                    <a:pos x="121" y="34"/>
                  </a:cxn>
                  <a:cxn ang="0">
                    <a:pos x="121" y="240"/>
                  </a:cxn>
                  <a:cxn ang="0">
                    <a:pos x="114" y="204"/>
                  </a:cxn>
                  <a:cxn ang="0">
                    <a:pos x="95" y="200"/>
                  </a:cxn>
                  <a:cxn ang="0">
                    <a:pos x="60" y="224"/>
                  </a:cxn>
                  <a:cxn ang="0">
                    <a:pos x="39" y="208"/>
                  </a:cxn>
                  <a:cxn ang="0">
                    <a:pos x="51" y="167"/>
                  </a:cxn>
                  <a:cxn ang="0">
                    <a:pos x="42" y="149"/>
                  </a:cxn>
                  <a:cxn ang="0">
                    <a:pos x="37" y="131"/>
                  </a:cxn>
                  <a:cxn ang="0">
                    <a:pos x="0" y="122"/>
                  </a:cxn>
                  <a:cxn ang="0">
                    <a:pos x="6" y="83"/>
                  </a:cxn>
                  <a:cxn ang="0">
                    <a:pos x="43" y="85"/>
                  </a:cxn>
                  <a:cxn ang="0">
                    <a:pos x="60" y="62"/>
                  </a:cxn>
                  <a:cxn ang="0">
                    <a:pos x="42" y="27"/>
                  </a:cxn>
                  <a:cxn ang="0">
                    <a:pos x="78" y="7"/>
                  </a:cxn>
                  <a:cxn ang="0">
                    <a:pos x="105" y="37"/>
                  </a:cxn>
                  <a:cxn ang="0">
                    <a:pos x="121" y="49"/>
                  </a:cxn>
                  <a:cxn ang="0">
                    <a:pos x="95" y="54"/>
                  </a:cxn>
                  <a:cxn ang="0">
                    <a:pos x="63" y="79"/>
                  </a:cxn>
                  <a:cxn ang="0">
                    <a:pos x="51" y="117"/>
                  </a:cxn>
                  <a:cxn ang="0">
                    <a:pos x="55" y="144"/>
                  </a:cxn>
                  <a:cxn ang="0">
                    <a:pos x="73" y="172"/>
                  </a:cxn>
                  <a:cxn ang="0">
                    <a:pos x="100" y="186"/>
                  </a:cxn>
                  <a:cxn ang="0">
                    <a:pos x="121" y="240"/>
                  </a:cxn>
                </a:cxnLst>
                <a:rect l="0" t="0" r="r" b="b"/>
                <a:pathLst>
                  <a:path w="240" h="240">
                    <a:moveTo>
                      <a:pt x="128" y="36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45" y="1"/>
                    </a:lnTo>
                    <a:lnTo>
                      <a:pt x="157" y="5"/>
                    </a:lnTo>
                    <a:lnTo>
                      <a:pt x="170" y="10"/>
                    </a:lnTo>
                    <a:lnTo>
                      <a:pt x="182" y="16"/>
                    </a:lnTo>
                    <a:lnTo>
                      <a:pt x="163" y="47"/>
                    </a:lnTo>
                    <a:lnTo>
                      <a:pt x="163" y="47"/>
                    </a:lnTo>
                    <a:lnTo>
                      <a:pt x="172" y="52"/>
                    </a:lnTo>
                    <a:lnTo>
                      <a:pt x="178" y="58"/>
                    </a:lnTo>
                    <a:lnTo>
                      <a:pt x="186" y="65"/>
                    </a:lnTo>
                    <a:lnTo>
                      <a:pt x="191" y="73"/>
                    </a:lnTo>
                    <a:lnTo>
                      <a:pt x="222" y="53"/>
                    </a:lnTo>
                    <a:lnTo>
                      <a:pt x="222" y="53"/>
                    </a:lnTo>
                    <a:lnTo>
                      <a:pt x="228" y="64"/>
                    </a:lnTo>
                    <a:lnTo>
                      <a:pt x="234" y="76"/>
                    </a:lnTo>
                    <a:lnTo>
                      <a:pt x="234" y="76"/>
                    </a:lnTo>
                    <a:lnTo>
                      <a:pt x="238" y="90"/>
                    </a:lnTo>
                    <a:lnTo>
                      <a:pt x="240" y="102"/>
                    </a:lnTo>
                    <a:lnTo>
                      <a:pt x="204" y="107"/>
                    </a:lnTo>
                    <a:lnTo>
                      <a:pt x="204" y="107"/>
                    </a:lnTo>
                    <a:lnTo>
                      <a:pt x="205" y="117"/>
                    </a:lnTo>
                    <a:lnTo>
                      <a:pt x="205" y="127"/>
                    </a:lnTo>
                    <a:lnTo>
                      <a:pt x="204" y="136"/>
                    </a:lnTo>
                    <a:lnTo>
                      <a:pt x="202" y="146"/>
                    </a:lnTo>
                    <a:lnTo>
                      <a:pt x="236" y="157"/>
                    </a:lnTo>
                    <a:lnTo>
                      <a:pt x="236" y="157"/>
                    </a:lnTo>
                    <a:lnTo>
                      <a:pt x="231" y="169"/>
                    </a:lnTo>
                    <a:lnTo>
                      <a:pt x="225" y="180"/>
                    </a:lnTo>
                    <a:lnTo>
                      <a:pt x="218" y="193"/>
                    </a:lnTo>
                    <a:lnTo>
                      <a:pt x="208" y="203"/>
                    </a:lnTo>
                    <a:lnTo>
                      <a:pt x="182" y="178"/>
                    </a:lnTo>
                    <a:lnTo>
                      <a:pt x="182" y="178"/>
                    </a:lnTo>
                    <a:lnTo>
                      <a:pt x="176" y="184"/>
                    </a:lnTo>
                    <a:lnTo>
                      <a:pt x="168" y="190"/>
                    </a:lnTo>
                    <a:lnTo>
                      <a:pt x="160" y="195"/>
                    </a:lnTo>
                    <a:lnTo>
                      <a:pt x="151" y="199"/>
                    </a:lnTo>
                    <a:lnTo>
                      <a:pt x="151" y="199"/>
                    </a:lnTo>
                    <a:lnTo>
                      <a:pt x="163" y="232"/>
                    </a:lnTo>
                    <a:lnTo>
                      <a:pt x="163" y="232"/>
                    </a:lnTo>
                    <a:lnTo>
                      <a:pt x="154" y="236"/>
                    </a:lnTo>
                    <a:lnTo>
                      <a:pt x="142" y="238"/>
                    </a:lnTo>
                    <a:lnTo>
                      <a:pt x="131" y="240"/>
                    </a:lnTo>
                    <a:lnTo>
                      <a:pt x="121" y="240"/>
                    </a:lnTo>
                    <a:lnTo>
                      <a:pt x="121" y="190"/>
                    </a:lnTo>
                    <a:lnTo>
                      <a:pt x="121" y="190"/>
                    </a:lnTo>
                    <a:lnTo>
                      <a:pt x="134" y="189"/>
                    </a:lnTo>
                    <a:lnTo>
                      <a:pt x="146" y="185"/>
                    </a:lnTo>
                    <a:lnTo>
                      <a:pt x="146" y="185"/>
                    </a:lnTo>
                    <a:lnTo>
                      <a:pt x="158" y="179"/>
                    </a:lnTo>
                    <a:lnTo>
                      <a:pt x="170" y="170"/>
                    </a:lnTo>
                    <a:lnTo>
                      <a:pt x="178" y="161"/>
                    </a:lnTo>
                    <a:lnTo>
                      <a:pt x="184" y="148"/>
                    </a:lnTo>
                    <a:lnTo>
                      <a:pt x="189" y="136"/>
                    </a:lnTo>
                    <a:lnTo>
                      <a:pt x="191" y="122"/>
                    </a:lnTo>
                    <a:lnTo>
                      <a:pt x="191" y="109"/>
                    </a:lnTo>
                    <a:lnTo>
                      <a:pt x="187" y="95"/>
                    </a:lnTo>
                    <a:lnTo>
                      <a:pt x="187" y="95"/>
                    </a:lnTo>
                    <a:lnTo>
                      <a:pt x="182" y="85"/>
                    </a:lnTo>
                    <a:lnTo>
                      <a:pt x="176" y="75"/>
                    </a:lnTo>
                    <a:lnTo>
                      <a:pt x="168" y="68"/>
                    </a:lnTo>
                    <a:lnTo>
                      <a:pt x="160" y="62"/>
                    </a:lnTo>
                    <a:lnTo>
                      <a:pt x="151" y="57"/>
                    </a:lnTo>
                    <a:lnTo>
                      <a:pt x="141" y="53"/>
                    </a:lnTo>
                    <a:lnTo>
                      <a:pt x="131" y="50"/>
                    </a:lnTo>
                    <a:lnTo>
                      <a:pt x="121" y="49"/>
                    </a:lnTo>
                    <a:lnTo>
                      <a:pt x="121" y="34"/>
                    </a:lnTo>
                    <a:lnTo>
                      <a:pt x="121" y="34"/>
                    </a:lnTo>
                    <a:lnTo>
                      <a:pt x="128" y="36"/>
                    </a:lnTo>
                    <a:lnTo>
                      <a:pt x="128" y="36"/>
                    </a:lnTo>
                    <a:close/>
                    <a:moveTo>
                      <a:pt x="121" y="240"/>
                    </a:moveTo>
                    <a:lnTo>
                      <a:pt x="121" y="240"/>
                    </a:lnTo>
                    <a:lnTo>
                      <a:pt x="110" y="240"/>
                    </a:lnTo>
                    <a:lnTo>
                      <a:pt x="114" y="204"/>
                    </a:lnTo>
                    <a:lnTo>
                      <a:pt x="114" y="204"/>
                    </a:lnTo>
                    <a:lnTo>
                      <a:pt x="104" y="203"/>
                    </a:lnTo>
                    <a:lnTo>
                      <a:pt x="95" y="200"/>
                    </a:lnTo>
                    <a:lnTo>
                      <a:pt x="87" y="196"/>
                    </a:lnTo>
                    <a:lnTo>
                      <a:pt x="78" y="193"/>
                    </a:lnTo>
                    <a:lnTo>
                      <a:pt x="60" y="224"/>
                    </a:lnTo>
                    <a:lnTo>
                      <a:pt x="60" y="224"/>
                    </a:lnTo>
                    <a:lnTo>
                      <a:pt x="48" y="216"/>
                    </a:lnTo>
                    <a:lnTo>
                      <a:pt x="39" y="208"/>
                    </a:lnTo>
                    <a:lnTo>
                      <a:pt x="29" y="198"/>
                    </a:lnTo>
                    <a:lnTo>
                      <a:pt x="20" y="186"/>
                    </a:lnTo>
                    <a:lnTo>
                      <a:pt x="51" y="167"/>
                    </a:lnTo>
                    <a:lnTo>
                      <a:pt x="51" y="167"/>
                    </a:lnTo>
                    <a:lnTo>
                      <a:pt x="46" y="158"/>
                    </a:lnTo>
                    <a:lnTo>
                      <a:pt x="42" y="149"/>
                    </a:lnTo>
                    <a:lnTo>
                      <a:pt x="42" y="149"/>
                    </a:lnTo>
                    <a:lnTo>
                      <a:pt x="39" y="141"/>
                    </a:lnTo>
                    <a:lnTo>
                      <a:pt x="37" y="131"/>
                    </a:lnTo>
                    <a:lnTo>
                      <a:pt x="1" y="137"/>
                    </a:lnTo>
                    <a:lnTo>
                      <a:pt x="1" y="137"/>
                    </a:lnTo>
                    <a:lnTo>
                      <a:pt x="0" y="122"/>
                    </a:lnTo>
                    <a:lnTo>
                      <a:pt x="0" y="109"/>
                    </a:lnTo>
                    <a:lnTo>
                      <a:pt x="3" y="96"/>
                    </a:lnTo>
                    <a:lnTo>
                      <a:pt x="6" y="83"/>
                    </a:lnTo>
                    <a:lnTo>
                      <a:pt x="40" y="94"/>
                    </a:lnTo>
                    <a:lnTo>
                      <a:pt x="40" y="94"/>
                    </a:lnTo>
                    <a:lnTo>
                      <a:pt x="43" y="85"/>
                    </a:lnTo>
                    <a:lnTo>
                      <a:pt x="48" y="76"/>
                    </a:lnTo>
                    <a:lnTo>
                      <a:pt x="53" y="69"/>
                    </a:lnTo>
                    <a:lnTo>
                      <a:pt x="60" y="62"/>
                    </a:lnTo>
                    <a:lnTo>
                      <a:pt x="34" y="37"/>
                    </a:lnTo>
                    <a:lnTo>
                      <a:pt x="34" y="37"/>
                    </a:lnTo>
                    <a:lnTo>
                      <a:pt x="42" y="27"/>
                    </a:lnTo>
                    <a:lnTo>
                      <a:pt x="53" y="20"/>
                    </a:lnTo>
                    <a:lnTo>
                      <a:pt x="64" y="12"/>
                    </a:lnTo>
                    <a:lnTo>
                      <a:pt x="78" y="7"/>
                    </a:lnTo>
                    <a:lnTo>
                      <a:pt x="90" y="41"/>
                    </a:lnTo>
                    <a:lnTo>
                      <a:pt x="90" y="41"/>
                    </a:lnTo>
                    <a:lnTo>
                      <a:pt x="105" y="37"/>
                    </a:lnTo>
                    <a:lnTo>
                      <a:pt x="121" y="34"/>
                    </a:lnTo>
                    <a:lnTo>
                      <a:pt x="121" y="49"/>
                    </a:lnTo>
                    <a:lnTo>
                      <a:pt x="121" y="49"/>
                    </a:lnTo>
                    <a:lnTo>
                      <a:pt x="108" y="50"/>
                    </a:lnTo>
                    <a:lnTo>
                      <a:pt x="95" y="54"/>
                    </a:lnTo>
                    <a:lnTo>
                      <a:pt x="95" y="54"/>
                    </a:lnTo>
                    <a:lnTo>
                      <a:pt x="83" y="60"/>
                    </a:lnTo>
                    <a:lnTo>
                      <a:pt x="72" y="69"/>
                    </a:lnTo>
                    <a:lnTo>
                      <a:pt x="63" y="79"/>
                    </a:lnTo>
                    <a:lnTo>
                      <a:pt x="57" y="91"/>
                    </a:lnTo>
                    <a:lnTo>
                      <a:pt x="52" y="104"/>
                    </a:lnTo>
                    <a:lnTo>
                      <a:pt x="51" y="117"/>
                    </a:lnTo>
                    <a:lnTo>
                      <a:pt x="51" y="131"/>
                    </a:lnTo>
                    <a:lnTo>
                      <a:pt x="55" y="144"/>
                    </a:lnTo>
                    <a:lnTo>
                      <a:pt x="55" y="144"/>
                    </a:lnTo>
                    <a:lnTo>
                      <a:pt x="60" y="154"/>
                    </a:lnTo>
                    <a:lnTo>
                      <a:pt x="66" y="163"/>
                    </a:lnTo>
                    <a:lnTo>
                      <a:pt x="73" y="172"/>
                    </a:lnTo>
                    <a:lnTo>
                      <a:pt x="82" y="178"/>
                    </a:lnTo>
                    <a:lnTo>
                      <a:pt x="90" y="183"/>
                    </a:lnTo>
                    <a:lnTo>
                      <a:pt x="100" y="186"/>
                    </a:lnTo>
                    <a:lnTo>
                      <a:pt x="110" y="189"/>
                    </a:lnTo>
                    <a:lnTo>
                      <a:pt x="121" y="190"/>
                    </a:lnTo>
                    <a:lnTo>
                      <a:pt x="121" y="240"/>
                    </a:lnTo>
                    <a:close/>
                  </a:path>
                </a:pathLst>
              </a:custGeom>
              <a:solidFill>
                <a:srgbClr val="2F8FD1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E16D22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id="{A338031B-C3D7-479E-A423-BB14120D533C}"/>
              </a:ext>
            </a:extLst>
          </p:cNvPr>
          <p:cNvSpPr txBox="1">
            <a:spLocks/>
          </p:cNvSpPr>
          <p:nvPr/>
        </p:nvSpPr>
        <p:spPr>
          <a:xfrm>
            <a:off x="359532" y="368660"/>
            <a:ext cx="5724636" cy="800219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How do apprenticeships compare to full time university?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865B5ADC-6712-4148-9C63-92DF9A8398AD}"/>
              </a:ext>
            </a:extLst>
          </p:cNvPr>
          <p:cNvSpPr/>
          <p:nvPr/>
        </p:nvSpPr>
        <p:spPr>
          <a:xfrm rot="5400000">
            <a:off x="5605264" y="2765801"/>
            <a:ext cx="431288" cy="5090104"/>
          </a:xfrm>
          <a:prstGeom prst="rightBrace">
            <a:avLst>
              <a:gd name="adj1" fmla="val 8333"/>
              <a:gd name="adj2" fmla="val 50544"/>
            </a:avLst>
          </a:prstGeom>
          <a:solidFill>
            <a:srgbClr val="2F8FD1"/>
          </a:solidFill>
          <a:ln>
            <a:solidFill>
              <a:srgbClr val="2F8FD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E16D2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4ED1EC-0AA8-4C3D-BE50-A7251EB9F28E}"/>
              </a:ext>
            </a:extLst>
          </p:cNvPr>
          <p:cNvSpPr txBox="1"/>
          <p:nvPr/>
        </p:nvSpPr>
        <p:spPr>
          <a:xfrm>
            <a:off x="3275856" y="5618413"/>
            <a:ext cx="50901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F8FD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University fees paid by employer and/or government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555910-D47E-439A-9D85-447C0408989C}"/>
              </a:ext>
            </a:extLst>
          </p:cNvPr>
          <p:cNvSpPr/>
          <p:nvPr/>
        </p:nvSpPr>
        <p:spPr>
          <a:xfrm>
            <a:off x="2845335" y="3717874"/>
            <a:ext cx="990600" cy="1364377"/>
          </a:xfrm>
          <a:prstGeom prst="rect">
            <a:avLst/>
          </a:prstGeom>
          <a:noFill/>
          <a:ln w="38100">
            <a:solidFill>
              <a:srgbClr val="2F8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B8EA5F0-8632-4266-A8AB-903B40274CFC}"/>
              </a:ext>
            </a:extLst>
          </p:cNvPr>
          <p:cNvSpPr/>
          <p:nvPr/>
        </p:nvSpPr>
        <p:spPr>
          <a:xfrm>
            <a:off x="3829733" y="3714263"/>
            <a:ext cx="990600" cy="1364377"/>
          </a:xfrm>
          <a:prstGeom prst="rect">
            <a:avLst/>
          </a:prstGeom>
          <a:noFill/>
          <a:ln w="38100">
            <a:solidFill>
              <a:srgbClr val="2F8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F991CDF-D666-42CB-9457-2ED6C83DD464}"/>
              </a:ext>
            </a:extLst>
          </p:cNvPr>
          <p:cNvSpPr/>
          <p:nvPr/>
        </p:nvSpPr>
        <p:spPr>
          <a:xfrm>
            <a:off x="4815555" y="3717874"/>
            <a:ext cx="990600" cy="1364377"/>
          </a:xfrm>
          <a:prstGeom prst="rect">
            <a:avLst/>
          </a:prstGeom>
          <a:noFill/>
          <a:ln w="38100">
            <a:solidFill>
              <a:srgbClr val="2F8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5EF8EAD-37C3-40A8-BEAF-A7D90F15B1C7}"/>
              </a:ext>
            </a:extLst>
          </p:cNvPr>
          <p:cNvSpPr/>
          <p:nvPr/>
        </p:nvSpPr>
        <p:spPr>
          <a:xfrm>
            <a:off x="5809566" y="3717874"/>
            <a:ext cx="990600" cy="1364377"/>
          </a:xfrm>
          <a:prstGeom prst="rect">
            <a:avLst/>
          </a:prstGeom>
          <a:noFill/>
          <a:ln w="38100">
            <a:solidFill>
              <a:srgbClr val="2F8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6E0DEEA-8ED2-4266-B18F-CC16B812563B}"/>
              </a:ext>
            </a:extLst>
          </p:cNvPr>
          <p:cNvSpPr/>
          <p:nvPr/>
        </p:nvSpPr>
        <p:spPr>
          <a:xfrm>
            <a:off x="6807258" y="3717874"/>
            <a:ext cx="990600" cy="1364377"/>
          </a:xfrm>
          <a:prstGeom prst="rect">
            <a:avLst/>
          </a:prstGeom>
          <a:noFill/>
          <a:ln w="38100">
            <a:solidFill>
              <a:srgbClr val="2F8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E977168-9CB0-4347-87A6-5B88312AEAC5}"/>
              </a:ext>
            </a:extLst>
          </p:cNvPr>
          <p:cNvSpPr/>
          <p:nvPr/>
        </p:nvSpPr>
        <p:spPr>
          <a:xfrm>
            <a:off x="7797858" y="3717874"/>
            <a:ext cx="990600" cy="1364377"/>
          </a:xfrm>
          <a:prstGeom prst="rect">
            <a:avLst/>
          </a:prstGeom>
          <a:noFill/>
          <a:ln w="38100">
            <a:solidFill>
              <a:srgbClr val="2F8F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F18742D-304E-4217-BA69-0A8342DEC986}"/>
              </a:ext>
            </a:extLst>
          </p:cNvPr>
          <p:cNvSpPr/>
          <p:nvPr/>
        </p:nvSpPr>
        <p:spPr>
          <a:xfrm>
            <a:off x="0" y="6720317"/>
            <a:ext cx="9144000" cy="137683"/>
          </a:xfrm>
          <a:prstGeom prst="rect">
            <a:avLst/>
          </a:prstGeom>
          <a:solidFill>
            <a:srgbClr val="258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1DFC4BE-668F-44DB-A32E-8C5D29E00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562" y="2781395"/>
            <a:ext cx="1674715" cy="1674715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74FE646-FC18-4D44-8A62-DDE3DD004B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8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2025">
        <p:blinds dir="vert"/>
      </p:transition>
    </mc:Choice>
    <mc:Fallback xmlns="">
      <p:transition spd="slow" advTm="12202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6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heme/theme1.xml><?xml version="1.0" encoding="utf-8"?>
<a:theme xmlns:a="http://schemas.openxmlformats.org/drawingml/2006/main" name="NAS PowerPoint Template Learner">
  <a:themeElements>
    <a:clrScheme name="NAS COLOURS">
      <a:dk1>
        <a:srgbClr val="E16D22"/>
      </a:dk1>
      <a:lt1>
        <a:srgbClr val="FFFFFF"/>
      </a:lt1>
      <a:dk2>
        <a:srgbClr val="000000"/>
      </a:dk2>
      <a:lt2>
        <a:srgbClr val="FFFFFF"/>
      </a:lt2>
      <a:accent1>
        <a:srgbClr val="7F7F7F"/>
      </a:accent1>
      <a:accent2>
        <a:srgbClr val="E16D22"/>
      </a:accent2>
      <a:accent3>
        <a:srgbClr val="000000"/>
      </a:accent3>
      <a:accent4>
        <a:srgbClr val="EDA77A"/>
      </a:accent4>
      <a:accent5>
        <a:srgbClr val="000000"/>
      </a:accent5>
      <a:accent6>
        <a:srgbClr val="FFFFFF"/>
      </a:accent6>
      <a:hlink>
        <a:srgbClr val="FFFFFF"/>
      </a:hlink>
      <a:folHlink>
        <a:srgbClr val="FFFFFF"/>
      </a:folHlink>
    </a:clrScheme>
    <a:fontScheme name="NAS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S_PPT_Template-Learner_P4V4.potx" id="{AEE05A5A-DFFB-4020-834E-1422C7D5E20F}" vid="{076FBB11-A5D6-49DF-BE4C-AA47D4F8E2DF}"/>
    </a:ext>
  </a:extLst>
</a:theme>
</file>

<file path=ppt/theme/theme2.xml><?xml version="1.0" encoding="utf-8"?>
<a:theme xmlns:a="http://schemas.openxmlformats.org/drawingml/2006/main" name="2_NAS PowerPoint Template Learner">
  <a:themeElements>
    <a:clrScheme name="NAS COLOURS">
      <a:dk1>
        <a:srgbClr val="E16D22"/>
      </a:dk1>
      <a:lt1>
        <a:srgbClr val="FFFFFF"/>
      </a:lt1>
      <a:dk2>
        <a:srgbClr val="000000"/>
      </a:dk2>
      <a:lt2>
        <a:srgbClr val="FFFFFF"/>
      </a:lt2>
      <a:accent1>
        <a:srgbClr val="7F7F7F"/>
      </a:accent1>
      <a:accent2>
        <a:srgbClr val="E16D22"/>
      </a:accent2>
      <a:accent3>
        <a:srgbClr val="000000"/>
      </a:accent3>
      <a:accent4>
        <a:srgbClr val="EDA77A"/>
      </a:accent4>
      <a:accent5>
        <a:srgbClr val="000000"/>
      </a:accent5>
      <a:accent6>
        <a:srgbClr val="FFFFFF"/>
      </a:accent6>
      <a:hlink>
        <a:srgbClr val="FFFFFF"/>
      </a:hlink>
      <a:folHlink>
        <a:srgbClr val="FFFFFF"/>
      </a:folHlink>
    </a:clrScheme>
    <a:fontScheme name="NAS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S_PPT_Template-Learner_P4V4.potx" id="{AEE05A5A-DFFB-4020-834E-1422C7D5E20F}" vid="{076FBB11-A5D6-49DF-BE4C-AA47D4F8E2DF}"/>
    </a:ext>
  </a:extLst>
</a:theme>
</file>

<file path=ppt/theme/theme3.xml><?xml version="1.0" encoding="utf-8"?>
<a:theme xmlns:a="http://schemas.openxmlformats.org/drawingml/2006/main" name="4_NAS PowerPoint Template Learner">
  <a:themeElements>
    <a:clrScheme name="NAS COLOURS">
      <a:dk1>
        <a:srgbClr val="E16D22"/>
      </a:dk1>
      <a:lt1>
        <a:srgbClr val="FFFFFF"/>
      </a:lt1>
      <a:dk2>
        <a:srgbClr val="000000"/>
      </a:dk2>
      <a:lt2>
        <a:srgbClr val="FFFFFF"/>
      </a:lt2>
      <a:accent1>
        <a:srgbClr val="7F7F7F"/>
      </a:accent1>
      <a:accent2>
        <a:srgbClr val="E16D22"/>
      </a:accent2>
      <a:accent3>
        <a:srgbClr val="000000"/>
      </a:accent3>
      <a:accent4>
        <a:srgbClr val="EDA77A"/>
      </a:accent4>
      <a:accent5>
        <a:srgbClr val="000000"/>
      </a:accent5>
      <a:accent6>
        <a:srgbClr val="FFFFFF"/>
      </a:accent6>
      <a:hlink>
        <a:srgbClr val="FFFFFF"/>
      </a:hlink>
      <a:folHlink>
        <a:srgbClr val="FFFFFF"/>
      </a:folHlink>
    </a:clrScheme>
    <a:fontScheme name="NAS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S_PPT_Template-Learner_P4V4.potx" id="{AEE05A5A-DFFB-4020-834E-1422C7D5E20F}" vid="{076FBB11-A5D6-49DF-BE4C-AA47D4F8E2DF}"/>
    </a:ext>
  </a:extLst>
</a:theme>
</file>

<file path=ppt/theme/theme4.xml><?xml version="1.0" encoding="utf-8"?>
<a:theme xmlns:a="http://schemas.openxmlformats.org/drawingml/2006/main" name="5_NAS PowerPoint Template Learner">
  <a:themeElements>
    <a:clrScheme name="NAS COLOURS">
      <a:dk1>
        <a:srgbClr val="E16D22"/>
      </a:dk1>
      <a:lt1>
        <a:srgbClr val="FFFFFF"/>
      </a:lt1>
      <a:dk2>
        <a:srgbClr val="000000"/>
      </a:dk2>
      <a:lt2>
        <a:srgbClr val="FFFFFF"/>
      </a:lt2>
      <a:accent1>
        <a:srgbClr val="7F7F7F"/>
      </a:accent1>
      <a:accent2>
        <a:srgbClr val="E16D22"/>
      </a:accent2>
      <a:accent3>
        <a:srgbClr val="000000"/>
      </a:accent3>
      <a:accent4>
        <a:srgbClr val="EDA77A"/>
      </a:accent4>
      <a:accent5>
        <a:srgbClr val="000000"/>
      </a:accent5>
      <a:accent6>
        <a:srgbClr val="FFFFFF"/>
      </a:accent6>
      <a:hlink>
        <a:srgbClr val="FFFFFF"/>
      </a:hlink>
      <a:folHlink>
        <a:srgbClr val="FFFFFF"/>
      </a:folHlink>
    </a:clrScheme>
    <a:fontScheme name="NAS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S_PPT_Template-Learner_P4V4.potx" id="{AEE05A5A-DFFB-4020-834E-1422C7D5E20F}" vid="{076FBB11-A5D6-49DF-BE4C-AA47D4F8E2DF}"/>
    </a:ext>
  </a:extLst>
</a:theme>
</file>

<file path=ppt/theme/theme5.xml><?xml version="1.0" encoding="utf-8"?>
<a:theme xmlns:a="http://schemas.openxmlformats.org/drawingml/2006/main" name="3_NAS PowerPoint Template Learner">
  <a:themeElements>
    <a:clrScheme name="NAS COLOURS">
      <a:dk1>
        <a:srgbClr val="E16D22"/>
      </a:dk1>
      <a:lt1>
        <a:srgbClr val="FFFFFF"/>
      </a:lt1>
      <a:dk2>
        <a:srgbClr val="000000"/>
      </a:dk2>
      <a:lt2>
        <a:srgbClr val="FFFFFF"/>
      </a:lt2>
      <a:accent1>
        <a:srgbClr val="7F7F7F"/>
      </a:accent1>
      <a:accent2>
        <a:srgbClr val="E16D22"/>
      </a:accent2>
      <a:accent3>
        <a:srgbClr val="000000"/>
      </a:accent3>
      <a:accent4>
        <a:srgbClr val="EDA77A"/>
      </a:accent4>
      <a:accent5>
        <a:srgbClr val="000000"/>
      </a:accent5>
      <a:accent6>
        <a:srgbClr val="FFFFFF"/>
      </a:accent6>
      <a:hlink>
        <a:srgbClr val="FFFFFF"/>
      </a:hlink>
      <a:folHlink>
        <a:srgbClr val="FFFFFF"/>
      </a:folHlink>
    </a:clrScheme>
    <a:fontScheme name="NAS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S_PPT_Template-Learner_P4V4.potx" id="{AEE05A5A-DFFB-4020-834E-1422C7D5E20F}" vid="{076FBB11-A5D6-49DF-BE4C-AA47D4F8E2D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C8E7284D8AF545960B34799ADC6AE4" ma:contentTypeVersion="10" ma:contentTypeDescription="Create a new document." ma:contentTypeScope="" ma:versionID="9ef5197760dda7cf4f8374bdf39630ce">
  <xsd:schema xmlns:xsd="http://www.w3.org/2001/XMLSchema" xmlns:xs="http://www.w3.org/2001/XMLSchema" xmlns:p="http://schemas.microsoft.com/office/2006/metadata/properties" xmlns:ns2="c49cd8f2-1889-4a0f-a43d-bd3a0a969be3" targetNamespace="http://schemas.microsoft.com/office/2006/metadata/properties" ma:root="true" ma:fieldsID="e3275f6b2c8e1ed8710ef180b741da74" ns2:_="">
    <xsd:import namespace="c49cd8f2-1889-4a0f-a43d-bd3a0a969b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9cd8f2-1889-4a0f-a43d-bd3a0a969b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70D745-26B3-4601-974D-B6B1F6939BC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69DBC97-5894-4D42-BEDE-D02F67B1E8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9cd8f2-1889-4a0f-a43d-bd3a0a969b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026BDBE-A8DD-49B0-B6E3-0F8216F581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NAS_PPT_Template-Learner_P4V4</Template>
  <TotalTime>46</TotalTime>
  <Words>423</Words>
  <Application>Microsoft Office PowerPoint</Application>
  <PresentationFormat>On-screen Show (4:3)</PresentationFormat>
  <Paragraphs>150</Paragraphs>
  <Slides>14</Slides>
  <Notes>14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Lato</vt:lpstr>
      <vt:lpstr>Lucida Grande</vt:lpstr>
      <vt:lpstr>Montserrat</vt:lpstr>
      <vt:lpstr>NAS PowerPoint Template Learner</vt:lpstr>
      <vt:lpstr>2_NAS PowerPoint Template Learner</vt:lpstr>
      <vt:lpstr>4_NAS PowerPoint Template Learner</vt:lpstr>
      <vt:lpstr>5_NAS PowerPoint Template Learner</vt:lpstr>
      <vt:lpstr>3_NAS PowerPoint Template Learner</vt:lpstr>
      <vt:lpstr>PowerPoint Presentation</vt:lpstr>
      <vt:lpstr>What are apprenticeships?</vt:lpstr>
      <vt:lpstr>The truth about apprenticeships</vt:lpstr>
      <vt:lpstr>PowerPoint Presentation</vt:lpstr>
      <vt:lpstr>Which employers offer apprenticeships? </vt:lpstr>
      <vt:lpstr>PowerPoint Presentation</vt:lpstr>
      <vt:lpstr>PowerPoint Presentation</vt:lpstr>
      <vt:lpstr>Different delivery models </vt:lpstr>
      <vt:lpstr>PowerPoint Presentation</vt:lpstr>
      <vt:lpstr>How do you find an apprenticeship?</vt:lpstr>
      <vt:lpstr>Where else to look?</vt:lpstr>
      <vt:lpstr>How can I tell if it’s a ‘good’ apprenticeship?</vt:lpstr>
      <vt:lpstr>Resources for parents</vt:lpstr>
      <vt:lpstr>Contact us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 Powerpoint template</dc:title>
  <dc:creator>Tabatha Wincote</dc:creator>
  <cp:lastModifiedBy>Jon Sumpter</cp:lastModifiedBy>
  <cp:revision>276</cp:revision>
  <dcterms:created xsi:type="dcterms:W3CDTF">2016-10-03T08:20:17Z</dcterms:created>
  <dcterms:modified xsi:type="dcterms:W3CDTF">2020-07-01T10:45:42Z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0x0101008AC8E7284D8AF545960B34799ADC6AE4</vt:lpwstr>
  </property>
  <property fmtid="{D5CDD505-2E9C-101B-9397-08002B2CF9AE}" pid="3" name="Tagging">
    <vt:lpwstr>360;#Brand|eef9b6b1-a2bb-4308-8f47-69c866df4960</vt:lpwstr>
  </property>
  <property fmtid="{D5CDD505-2E9C-101B-9397-08002B2CF9AE}" pid="4" name="_dlc_DocIdItemGuid">
    <vt:lpwstr>e2bdae93-0708-446c-acce-1aa19e82a797</vt:lpwstr>
  </property>
</Properties>
</file>